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0"/>
  </p:notesMasterIdLst>
  <p:sldIdLst>
    <p:sldId id="256" r:id="rId2"/>
    <p:sldId id="511" r:id="rId3"/>
    <p:sldId id="306" r:id="rId4"/>
    <p:sldId id="359" r:id="rId5"/>
    <p:sldId id="351" r:id="rId6"/>
    <p:sldId id="308" r:id="rId7"/>
    <p:sldId id="434" r:id="rId8"/>
    <p:sldId id="362" r:id="rId9"/>
    <p:sldId id="433" r:id="rId10"/>
    <p:sldId id="361" r:id="rId11"/>
    <p:sldId id="432" r:id="rId12"/>
    <p:sldId id="363" r:id="rId13"/>
    <p:sldId id="309" r:id="rId14"/>
    <p:sldId id="435" r:id="rId15"/>
    <p:sldId id="378" r:id="rId16"/>
    <p:sldId id="387" r:id="rId17"/>
    <p:sldId id="364" r:id="rId18"/>
    <p:sldId id="426" r:id="rId19"/>
    <p:sldId id="310" r:id="rId20"/>
    <p:sldId id="365" r:id="rId21"/>
    <p:sldId id="427" r:id="rId22"/>
    <p:sldId id="436" r:id="rId23"/>
    <p:sldId id="380" r:id="rId24"/>
    <p:sldId id="388" r:id="rId25"/>
    <p:sldId id="313" r:id="rId26"/>
    <p:sldId id="357" r:id="rId27"/>
    <p:sldId id="356" r:id="rId28"/>
    <p:sldId id="358" r:id="rId29"/>
    <p:sldId id="368" r:id="rId30"/>
    <p:sldId id="369" r:id="rId31"/>
    <p:sldId id="355" r:id="rId32"/>
    <p:sldId id="367" r:id="rId33"/>
    <p:sldId id="437" r:id="rId34"/>
    <p:sldId id="372" r:id="rId35"/>
    <p:sldId id="374" r:id="rId36"/>
    <p:sldId id="389" r:id="rId37"/>
    <p:sldId id="390" r:id="rId38"/>
    <p:sldId id="438" r:id="rId39"/>
    <p:sldId id="379" r:id="rId40"/>
    <p:sldId id="304" r:id="rId41"/>
    <p:sldId id="323" r:id="rId42"/>
    <p:sldId id="439" r:id="rId43"/>
    <p:sldId id="325" r:id="rId44"/>
    <p:sldId id="381" r:id="rId45"/>
    <p:sldId id="391" r:id="rId46"/>
    <p:sldId id="326" r:id="rId47"/>
    <p:sldId id="349" r:id="rId48"/>
    <p:sldId id="324" r:id="rId49"/>
    <p:sldId id="382" r:id="rId50"/>
    <p:sldId id="440" r:id="rId51"/>
    <p:sldId id="383" r:id="rId52"/>
    <p:sldId id="392" r:id="rId53"/>
    <p:sldId id="441" r:id="rId54"/>
    <p:sldId id="336" r:id="rId55"/>
    <p:sldId id="375" r:id="rId56"/>
    <p:sldId id="442" r:id="rId57"/>
    <p:sldId id="354" r:id="rId58"/>
    <p:sldId id="428" r:id="rId59"/>
    <p:sldId id="429" r:id="rId60"/>
    <p:sldId id="350" r:id="rId61"/>
    <p:sldId id="376" r:id="rId62"/>
    <p:sldId id="328" r:id="rId63"/>
    <p:sldId id="332" r:id="rId64"/>
    <p:sldId id="339" r:id="rId65"/>
    <p:sldId id="340" r:id="rId66"/>
    <p:sldId id="333" r:id="rId67"/>
    <p:sldId id="444" r:id="rId68"/>
    <p:sldId id="360" r:id="rId69"/>
    <p:sldId id="393" r:id="rId70"/>
    <p:sldId id="386" r:id="rId71"/>
    <p:sldId id="394" r:id="rId72"/>
    <p:sldId id="445" r:id="rId73"/>
    <p:sldId id="446" r:id="rId74"/>
    <p:sldId id="395" r:id="rId75"/>
    <p:sldId id="396" r:id="rId76"/>
    <p:sldId id="397" r:id="rId77"/>
    <p:sldId id="398" r:id="rId78"/>
    <p:sldId id="399" r:id="rId79"/>
    <p:sldId id="400" r:id="rId80"/>
    <p:sldId id="447" r:id="rId81"/>
    <p:sldId id="401" r:id="rId82"/>
    <p:sldId id="384" r:id="rId83"/>
    <p:sldId id="448" r:id="rId84"/>
    <p:sldId id="334" r:id="rId85"/>
    <p:sldId id="342" r:id="rId86"/>
    <p:sldId id="343" r:id="rId87"/>
    <p:sldId id="449" r:id="rId88"/>
    <p:sldId id="450" r:id="rId89"/>
    <p:sldId id="345" r:id="rId90"/>
    <p:sldId id="451" r:id="rId91"/>
    <p:sldId id="452" r:id="rId92"/>
    <p:sldId id="346" r:id="rId93"/>
    <p:sldId id="348" r:id="rId94"/>
    <p:sldId id="453" r:id="rId95"/>
    <p:sldId id="455" r:id="rId96"/>
    <p:sldId id="385" r:id="rId97"/>
    <p:sldId id="402" r:id="rId98"/>
    <p:sldId id="403" r:id="rId99"/>
    <p:sldId id="404" r:id="rId100"/>
    <p:sldId id="405" r:id="rId101"/>
    <p:sldId id="406" r:id="rId102"/>
    <p:sldId id="407" r:id="rId103"/>
    <p:sldId id="408" r:id="rId104"/>
    <p:sldId id="456" r:id="rId105"/>
    <p:sldId id="457" r:id="rId106"/>
    <p:sldId id="431" r:id="rId107"/>
    <p:sldId id="412" r:id="rId108"/>
    <p:sldId id="410" r:id="rId109"/>
    <p:sldId id="411" r:id="rId110"/>
    <p:sldId id="413" r:id="rId111"/>
    <p:sldId id="414" r:id="rId112"/>
    <p:sldId id="415" r:id="rId113"/>
    <p:sldId id="416" r:id="rId114"/>
    <p:sldId id="417" r:id="rId115"/>
    <p:sldId id="458" r:id="rId116"/>
    <p:sldId id="418" r:id="rId117"/>
    <p:sldId id="419" r:id="rId118"/>
    <p:sldId id="420" r:id="rId119"/>
    <p:sldId id="421" r:id="rId120"/>
    <p:sldId id="510" r:id="rId121"/>
    <p:sldId id="423" r:id="rId122"/>
    <p:sldId id="459" r:id="rId123"/>
    <p:sldId id="422" r:id="rId124"/>
    <p:sldId id="424" r:id="rId125"/>
    <p:sldId id="425" r:id="rId126"/>
    <p:sldId id="460" r:id="rId127"/>
    <p:sldId id="461" r:id="rId128"/>
    <p:sldId id="463" r:id="rId129"/>
    <p:sldId id="464" r:id="rId130"/>
    <p:sldId id="462" r:id="rId131"/>
    <p:sldId id="468" r:id="rId132"/>
    <p:sldId id="465" r:id="rId133"/>
    <p:sldId id="470" r:id="rId134"/>
    <p:sldId id="467" r:id="rId135"/>
    <p:sldId id="466" r:id="rId136"/>
    <p:sldId id="471" r:id="rId137"/>
    <p:sldId id="469" r:id="rId138"/>
    <p:sldId id="472" r:id="rId139"/>
    <p:sldId id="474" r:id="rId140"/>
    <p:sldId id="473" r:id="rId141"/>
    <p:sldId id="475" r:id="rId142"/>
    <p:sldId id="476" r:id="rId143"/>
    <p:sldId id="477" r:id="rId144"/>
    <p:sldId id="478" r:id="rId145"/>
    <p:sldId id="480" r:id="rId146"/>
    <p:sldId id="479" r:id="rId147"/>
    <p:sldId id="481" r:id="rId148"/>
    <p:sldId id="485" r:id="rId149"/>
    <p:sldId id="484" r:id="rId150"/>
    <p:sldId id="483" r:id="rId151"/>
    <p:sldId id="489" r:id="rId152"/>
    <p:sldId id="490" r:id="rId153"/>
    <p:sldId id="491" r:id="rId154"/>
    <p:sldId id="486" r:id="rId155"/>
    <p:sldId id="487" r:id="rId156"/>
    <p:sldId id="494" r:id="rId157"/>
    <p:sldId id="493" r:id="rId158"/>
    <p:sldId id="488" r:id="rId159"/>
    <p:sldId id="495" r:id="rId160"/>
    <p:sldId id="499" r:id="rId161"/>
    <p:sldId id="496" r:id="rId162"/>
    <p:sldId id="497" r:id="rId163"/>
    <p:sldId id="498" r:id="rId164"/>
    <p:sldId id="500" r:id="rId165"/>
    <p:sldId id="503" r:id="rId166"/>
    <p:sldId id="492" r:id="rId167"/>
    <p:sldId id="502" r:id="rId168"/>
    <p:sldId id="504" r:id="rId169"/>
    <p:sldId id="505" r:id="rId170"/>
    <p:sldId id="508" r:id="rId171"/>
    <p:sldId id="509" r:id="rId172"/>
    <p:sldId id="506" r:id="rId173"/>
    <p:sldId id="532" r:id="rId174"/>
    <p:sldId id="533" r:id="rId175"/>
    <p:sldId id="534" r:id="rId176"/>
    <p:sldId id="535" r:id="rId177"/>
    <p:sldId id="536" r:id="rId178"/>
    <p:sldId id="507" r:id="rId1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60"/>
  </p:normalViewPr>
  <p:slideViewPr>
    <p:cSldViewPr>
      <p:cViewPr varScale="1">
        <p:scale>
          <a:sx n="81" d="100"/>
          <a:sy n="81" d="100"/>
        </p:scale>
        <p:origin x="94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82C919-1C1E-40AF-9576-A6028BA6D2CA}" type="datetimeFigureOut">
              <a:rPr lang="en-US" smtClean="0"/>
              <a:t>10/14/2014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542D37-1765-43AC-9669-C171E100F2E0}" type="slidenum">
              <a:rPr lang="en-US" smtClean="0"/>
              <a:t>‹#›</a:t>
            </a:fld>
            <a:endParaRPr lang="en-US"/>
          </a:p>
        </p:txBody>
      </p:sp>
    </p:spTree>
    <p:extLst>
      <p:ext uri="{BB962C8B-B14F-4D97-AF65-F5344CB8AC3E}">
        <p14:creationId xmlns:p14="http://schemas.microsoft.com/office/powerpoint/2010/main" val="40995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542D37-1765-43AC-9669-C171E100F2E0}" type="slidenum">
              <a:rPr lang="en-US" smtClean="0"/>
              <a:t>62</a:t>
            </a:fld>
            <a:endParaRPr lang="en-US"/>
          </a:p>
        </p:txBody>
      </p:sp>
    </p:spTree>
    <p:extLst>
      <p:ext uri="{BB962C8B-B14F-4D97-AF65-F5344CB8AC3E}">
        <p14:creationId xmlns:p14="http://schemas.microsoft.com/office/powerpoint/2010/main" val="207947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30" name="Date Placeholder 29"/>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1B377E-F6AB-4C48-9A39-911C0885F380}"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E57E391-5746-41D3-8112-92B46F23196B}" type="datetimeFigureOut">
              <a:rPr lang="en-US" smtClean="0"/>
              <a:t>10/14/2014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3C1B377E-F6AB-4C48-9A39-911C0885F380}"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E57E391-5746-41D3-8112-92B46F23196B}" type="datetimeFigureOut">
              <a:rPr lang="en-US" smtClean="0"/>
              <a:t>10/14/2014</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C1B377E-F6AB-4C48-9A39-911C0885F380}" type="slidenum">
              <a:rPr lang="en-US" smtClean="0"/>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7PWM55VqmPM" TargetMode="External"/><Relationship Id="rId5" Type="http://schemas.openxmlformats.org/officeDocument/2006/relationships/hyperlink" Target="http://drghaly.com/articles/display/12426" TargetMode="Externa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0.png"/><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0BB9-osFVp8" TargetMode="External"/><Relationship Id="rId5" Type="http://schemas.openxmlformats.org/officeDocument/2006/relationships/hyperlink" Target="http://drghaly.com/articles/display/12429" TargetMode="External"/><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19.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hlY5bDPWsPE" TargetMode="External"/><Relationship Id="rId5" Type="http://schemas.openxmlformats.org/officeDocument/2006/relationships/hyperlink" Target="http://drghaly.com/articles/display/12430" TargetMode="External"/><Relationship Id="rId4" Type="http://schemas.openxmlformats.org/officeDocument/2006/relationships/image" Target="../media/image2.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ra__0xIUgLc" TargetMode="External"/><Relationship Id="rId5" Type="http://schemas.openxmlformats.org/officeDocument/2006/relationships/hyperlink" Target="http://drghaly.com/articles/display/12436" TargetMode="External"/><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OELQeZvZZRk" TargetMode="External"/><Relationship Id="rId5" Type="http://schemas.openxmlformats.org/officeDocument/2006/relationships/hyperlink" Target="http://drghaly.com/articles/display/12437"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uh3DRy9jQOg" TargetMode="External"/><Relationship Id="rId5" Type="http://schemas.openxmlformats.org/officeDocument/2006/relationships/hyperlink" Target="http://drghaly.com/articles/display/12401" TargetMode="External"/><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jpg"/><Relationship Id="rId4" Type="http://schemas.openxmlformats.org/officeDocument/2006/relationships/image" Target="../media/image2.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4.pn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8" Type="http://schemas.openxmlformats.org/officeDocument/2006/relationships/hyperlink" Target="https://www.youtube.com/watch?v=Oe4R8uJXu9U" TargetMode="External"/><Relationship Id="rId3" Type="http://schemas.openxmlformats.org/officeDocument/2006/relationships/slideLayout" Target="../slideLayouts/slideLayout7.xml"/><Relationship Id="rId7" Type="http://schemas.openxmlformats.org/officeDocument/2006/relationships/hyperlink" Target="http://drghaly.com/articles/display/12443"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JITFqMOeV9o" TargetMode="External"/><Relationship Id="rId5" Type="http://schemas.openxmlformats.org/officeDocument/2006/relationships/hyperlink" Target="http://drghaly.com/articles/display/12442" TargetMode="External"/><Relationship Id="rId4" Type="http://schemas.openxmlformats.org/officeDocument/2006/relationships/image" Target="../media/image2.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25.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syIgL_GjYi0" TargetMode="External"/><Relationship Id="rId5" Type="http://schemas.openxmlformats.org/officeDocument/2006/relationships/hyperlink" Target="http://drghaly.com/articles/display/12434" TargetMode="External"/><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5.xml.rels><?xml version="1.0" encoding="UTF-8" standalone="yes"?>
<Relationships xmlns="http://schemas.openxmlformats.org/package/2006/relationships"><Relationship Id="rId8" Type="http://schemas.openxmlformats.org/officeDocument/2006/relationships/hyperlink" Target="https://www.youtube.com/watch?v=4pjIRRz5AsY" TargetMode="External"/><Relationship Id="rId3" Type="http://schemas.openxmlformats.org/officeDocument/2006/relationships/slideLayout" Target="../slideLayouts/slideLayout7.xml"/><Relationship Id="rId7" Type="http://schemas.openxmlformats.org/officeDocument/2006/relationships/hyperlink" Target="http://drghaly.com/articles/display/12447"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Co_c4Y_UgV4" TargetMode="External"/><Relationship Id="rId5" Type="http://schemas.openxmlformats.org/officeDocument/2006/relationships/hyperlink" Target="http://drghaly.com/articles/display/12446" TargetMode="External"/><Relationship Id="rId4" Type="http://schemas.openxmlformats.org/officeDocument/2006/relationships/image" Target="../media/image2.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4pjIRRz5AsY" TargetMode="External"/><Relationship Id="rId5" Type="http://schemas.openxmlformats.org/officeDocument/2006/relationships/hyperlink" Target="http://drghaly.com/articles/display/12447" TargetMode="External"/><Relationship Id="rId4" Type="http://schemas.openxmlformats.org/officeDocument/2006/relationships/image" Target="../media/image2.pn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tmp"/></Relationships>
</file>

<file path=ppt/slides/_rels/slide17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0.tmp"/></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ozpvIqpwgr4" TargetMode="External"/><Relationship Id="rId5" Type="http://schemas.openxmlformats.org/officeDocument/2006/relationships/hyperlink" Target="http://drghaly.com/articles/display/12404"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WdVMTCvnD9U" TargetMode="External"/><Relationship Id="rId5" Type="http://schemas.openxmlformats.org/officeDocument/2006/relationships/hyperlink" Target="http://drghaly.com/articles/display/12405" TargetMode="Externa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KWUaOFJkX88" TargetMode="External"/><Relationship Id="rId5" Type="http://schemas.openxmlformats.org/officeDocument/2006/relationships/hyperlink" Target="http://drghaly.com/articles/display/12407" TargetMode="Externa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GeTTKzKRNws" TargetMode="External"/><Relationship Id="rId5" Type="http://schemas.openxmlformats.org/officeDocument/2006/relationships/hyperlink" Target="http://drghaly.com/articles/display/12408" TargetMode="Externa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z59GCKPWWLE" TargetMode="External"/><Relationship Id="rId5" Type="http://schemas.openxmlformats.org/officeDocument/2006/relationships/hyperlink" Target="http://drghaly.com/articles/display/12419" TargetMode="Externa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0.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0.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0.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3DKUAWiUX1k" TargetMode="External"/><Relationship Id="rId5" Type="http://schemas.openxmlformats.org/officeDocument/2006/relationships/hyperlink" Target="http://drghaly.com/articles/display/12420" TargetMode="Externa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y7joIfZuFP8" TargetMode="External"/><Relationship Id="rId5" Type="http://schemas.openxmlformats.org/officeDocument/2006/relationships/hyperlink" Target="http://drghaly.com/articles/display/12400" TargetMode="Externa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l98UY8Dmv3I" TargetMode="External"/><Relationship Id="rId5" Type="http://schemas.openxmlformats.org/officeDocument/2006/relationships/hyperlink" Target="http://drghaly.com/articles/display/12423" TargetMode="Externa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Ak0rdgZ4Lms" TargetMode="External"/><Relationship Id="rId5" Type="http://schemas.openxmlformats.org/officeDocument/2006/relationships/hyperlink" Target="http://drghaly.com/articles/display/12424" TargetMode="Externa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QSI2kK8Kc7Y" TargetMode="External"/><Relationship Id="rId3" Type="http://schemas.openxmlformats.org/officeDocument/2006/relationships/slideLayout" Target="../slideLayouts/slideLayout7.xml"/><Relationship Id="rId7" Type="http://schemas.openxmlformats.org/officeDocument/2006/relationships/hyperlink" Target="http://drghaly.com/articles/display/12411"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eC_EWvkxjAU" TargetMode="External"/><Relationship Id="rId5" Type="http://schemas.openxmlformats.org/officeDocument/2006/relationships/hyperlink" Target="http://drghaly.com/articles/display/12410" TargetMode="Externa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QSI2kK8Kc7Y" TargetMode="External"/><Relationship Id="rId5" Type="http://schemas.openxmlformats.org/officeDocument/2006/relationships/hyperlink" Target="http://drghaly.com/articles/display/12411" TargetMode="Externa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1189493"/>
          </a:xfrm>
          <a:prstGeom prst="rect">
            <a:avLst/>
          </a:prstGeom>
        </p:spPr>
        <p:txBody>
          <a:bodyPr wrap="square">
            <a:spAutoFit/>
          </a:bodyPr>
          <a:lstStyle/>
          <a:p>
            <a:pPr algn="ctr">
              <a:lnSpc>
                <a:spcPct val="150000"/>
              </a:lnSpc>
            </a:pPr>
            <a:r>
              <a:rPr lang="en-US" sz="5400" b="1" dirty="0" smtClean="0">
                <a:solidFill>
                  <a:srgbClr val="FFFFFF"/>
                </a:solidFill>
                <a:latin typeface="Times New Roman" panose="02020603050405020304" pitchFamily="18" charset="0"/>
                <a:ea typeface="Calibri"/>
                <a:cs typeface="Times New Roman" panose="02020603050405020304" pitchFamily="18" charset="0"/>
              </a:rPr>
              <a:t>Evolution is not Science</a:t>
            </a:r>
          </a:p>
        </p:txBody>
      </p:sp>
    </p:spTree>
    <p:extLst>
      <p:ext uri="{BB962C8B-B14F-4D97-AF65-F5344CB8AC3E}">
        <p14:creationId xmlns:p14="http://schemas.microsoft.com/office/powerpoint/2010/main" val="3049522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3748"/>
            <a:ext cx="9144000" cy="5888792"/>
          </a:xfrm>
          <a:prstGeom prst="rect">
            <a:avLst/>
          </a:prstGeom>
        </p:spPr>
        <p:txBody>
          <a:bodyPr wrap="square">
            <a:spAutoFit/>
          </a:bodyPr>
          <a:lstStyle/>
          <a:p>
            <a:pPr algn="r" rtl="1">
              <a:lnSpc>
                <a:spcPct val="150000"/>
              </a:lnSpc>
              <a:spcAft>
                <a:spcPts val="1000"/>
              </a:spcAft>
            </a:pPr>
            <a:r>
              <a:rPr lang="ar-EG" sz="4000" b="1" dirty="0" smtClean="0">
                <a:solidFill>
                  <a:srgbClr val="FFFFFF"/>
                </a:solidFill>
                <a:latin typeface="Simplified Arabic"/>
                <a:ea typeface="Calibri"/>
                <a:cs typeface="Arial"/>
              </a:rPr>
              <a:t>المصدر احتمالية </a:t>
            </a:r>
            <a:r>
              <a:rPr lang="ar-EG" sz="4000" b="1" dirty="0">
                <a:solidFill>
                  <a:srgbClr val="FFFFFF"/>
                </a:solidFill>
                <a:latin typeface="Simplified Arabic"/>
                <a:ea typeface="Calibri"/>
                <a:cs typeface="Arial"/>
              </a:rPr>
              <a:t>من اثنين </a:t>
            </a:r>
          </a:p>
          <a:p>
            <a:pPr algn="r" rtl="1">
              <a:lnSpc>
                <a:spcPct val="150000"/>
              </a:lnSpc>
              <a:spcAft>
                <a:spcPts val="1000"/>
              </a:spcAft>
            </a:pPr>
            <a:r>
              <a:rPr lang="ar-EG" sz="4000" b="1" dirty="0">
                <a:solidFill>
                  <a:srgbClr val="FFFFFF"/>
                </a:solidFill>
                <a:latin typeface="Simplified Arabic"/>
                <a:ea typeface="Calibri"/>
                <a:cs typeface="Arial"/>
              </a:rPr>
              <a:t>1 من الارض عن طريق تصنيع المواد العضوية بواسطة </a:t>
            </a:r>
            <a:r>
              <a:rPr lang="ar-EG" sz="4000" b="1" dirty="0" smtClean="0">
                <a:solidFill>
                  <a:srgbClr val="FFFFFF"/>
                </a:solidFill>
                <a:latin typeface="Simplified Arabic"/>
                <a:ea typeface="Calibri"/>
                <a:cs typeface="Arial"/>
              </a:rPr>
              <a:t>بركان او </a:t>
            </a:r>
            <a:r>
              <a:rPr lang="ar-EG" sz="4000" b="1" dirty="0">
                <a:solidFill>
                  <a:srgbClr val="FFFFFF"/>
                </a:solidFill>
                <a:latin typeface="Simplified Arabic"/>
                <a:ea typeface="Calibri"/>
                <a:cs typeface="Arial"/>
              </a:rPr>
              <a:t>مصدر اخر للطاقة مثل الاشعة الفوق بنفسجية او شحنات كهربة (مثل تجربة ميلر) </a:t>
            </a:r>
          </a:p>
          <a:p>
            <a:pPr algn="r" rtl="1">
              <a:lnSpc>
                <a:spcPct val="150000"/>
              </a:lnSpc>
              <a:spcAft>
                <a:spcPts val="1000"/>
              </a:spcAft>
            </a:pPr>
            <a:r>
              <a:rPr lang="ar-EG" sz="4000" b="1" dirty="0">
                <a:solidFill>
                  <a:srgbClr val="FFFFFF"/>
                </a:solidFill>
                <a:latin typeface="Simplified Arabic"/>
                <a:ea typeface="Calibri"/>
                <a:cs typeface="Arial"/>
              </a:rPr>
              <a:t>2 من الفضاء من الغبار الفضائي الذي كان بين الكواكب عندما تكونت الشمس وتساقط على الكواكب</a:t>
            </a:r>
          </a:p>
        </p:txBody>
      </p:sp>
    </p:spTree>
    <p:extLst>
      <p:ext uri="{BB962C8B-B14F-4D97-AF65-F5344CB8AC3E}">
        <p14:creationId xmlns:p14="http://schemas.microsoft.com/office/powerpoint/2010/main" val="79652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526068"/>
            <a:ext cx="9144000" cy="6129883"/>
          </a:xfrm>
          <a:prstGeom prst="rect">
            <a:avLst/>
          </a:prstGeom>
        </p:spPr>
        <p:txBody>
          <a:bodyPr wrap="square">
            <a:spAutoFit/>
          </a:bodyPr>
          <a:lstStyle/>
          <a:p>
            <a:pPr algn="r" rtl="1">
              <a:spcAft>
                <a:spcPts val="1000"/>
              </a:spcAft>
            </a:pPr>
            <a:r>
              <a:rPr lang="ar-EG" sz="3200" b="1" dirty="0">
                <a:solidFill>
                  <a:srgbClr val="FFFFFF"/>
                </a:solidFill>
                <a:latin typeface="Simplified Arabic"/>
                <a:ea typeface="Times New Roman"/>
                <a:cs typeface="Arial"/>
              </a:rPr>
              <a:t>وهذا يفسر التنوع من الجنس الواحد لان نفس الجين او مجموعات الجينات يعطي اختلافات بسيطة في الصفات للجنس الواحد في ظروف مختلفة. ولكن هذا كارثة لادعاء التطور لان الصفة ينتجها عدة جينات مختلفة في مناطق مختلفة فلا تصلح ان تكون نتجت بالتطور والانتخاب ونفس الجين يدخل في عدة صفات وهذا يزيد </a:t>
            </a:r>
            <a:r>
              <a:rPr lang="ar-EG" sz="3200" b="1" dirty="0" err="1">
                <a:solidFill>
                  <a:srgbClr val="FFFFFF"/>
                </a:solidFill>
                <a:latin typeface="Simplified Arabic"/>
                <a:ea typeface="Times New Roman"/>
                <a:cs typeface="Arial"/>
              </a:rPr>
              <a:t>تاكيد</a:t>
            </a:r>
            <a:r>
              <a:rPr lang="ar-EG" sz="3200" b="1" dirty="0">
                <a:solidFill>
                  <a:srgbClr val="FFFFFF"/>
                </a:solidFill>
                <a:latin typeface="Simplified Arabic"/>
                <a:ea typeface="Times New Roman"/>
                <a:cs typeface="Arial"/>
              </a:rPr>
              <a:t> خطا ادعاء التطور بالطفرات العشوائية. فكيف طفرة </a:t>
            </a:r>
            <a:r>
              <a:rPr lang="ar-EG" sz="3200" b="1" dirty="0" err="1">
                <a:solidFill>
                  <a:srgbClr val="FFFFFF"/>
                </a:solidFill>
                <a:latin typeface="Simplified Arabic"/>
                <a:ea typeface="Times New Roman"/>
                <a:cs typeface="Arial"/>
              </a:rPr>
              <a:t>انتجة</a:t>
            </a:r>
            <a:r>
              <a:rPr lang="ar-EG" sz="3200" b="1" dirty="0">
                <a:solidFill>
                  <a:srgbClr val="FFFFFF"/>
                </a:solidFill>
                <a:latin typeface="Simplified Arabic"/>
                <a:ea typeface="Times New Roman"/>
                <a:cs typeface="Arial"/>
              </a:rPr>
              <a:t> جين جديد </a:t>
            </a:r>
            <a:r>
              <a:rPr lang="ar-EG" sz="3200" b="1" dirty="0" smtClean="0">
                <a:solidFill>
                  <a:srgbClr val="FFFFFF"/>
                </a:solidFill>
                <a:latin typeface="Simplified Arabic"/>
                <a:ea typeface="Times New Roman"/>
                <a:cs typeface="Arial"/>
              </a:rPr>
              <a:t>(رغم </a:t>
            </a:r>
            <a:r>
              <a:rPr lang="ar-EG" sz="3200" b="1" dirty="0">
                <a:solidFill>
                  <a:srgbClr val="FFFFFF"/>
                </a:solidFill>
                <a:latin typeface="Simplified Arabic"/>
                <a:ea typeface="Times New Roman"/>
                <a:cs typeface="Arial"/>
              </a:rPr>
              <a:t>اننا درسنا انه مستحيل بعلم الاحصاء ان تحدث طفرة جديدة لتعطي جين جديد ليس له وجود </a:t>
            </a:r>
            <a:r>
              <a:rPr lang="ar-EG" sz="3200" b="1" dirty="0" smtClean="0">
                <a:solidFill>
                  <a:srgbClr val="FFFFFF"/>
                </a:solidFill>
                <a:latin typeface="Simplified Arabic"/>
                <a:ea typeface="Times New Roman"/>
                <a:cs typeface="Arial"/>
              </a:rPr>
              <a:t>سابق) </a:t>
            </a:r>
            <a:r>
              <a:rPr lang="ar-EG" sz="3200" b="1" dirty="0">
                <a:solidFill>
                  <a:srgbClr val="FFFFFF"/>
                </a:solidFill>
                <a:latin typeface="Simplified Arabic"/>
                <a:ea typeface="Times New Roman"/>
                <a:cs typeface="Arial"/>
              </a:rPr>
              <a:t>رغم ان الصفة ليست بجين واحد بل أكثر من جين والجين الواحد لا يدخل في صفة واحدة بل أكثر من صفة والجين او مجموعة الجينات تنتج صفات مختلفة في عوامل مختلفة ولكن لا تتغير.</a:t>
            </a:r>
          </a:p>
          <a:p>
            <a:pPr algn="r" rtl="1">
              <a:spcAft>
                <a:spcPts val="1000"/>
              </a:spcAft>
            </a:pPr>
            <a:r>
              <a:rPr lang="ar-EG" sz="3200" b="1" dirty="0">
                <a:solidFill>
                  <a:srgbClr val="FFFFFF"/>
                </a:solidFill>
                <a:latin typeface="Simplified Arabic"/>
                <a:ea typeface="Times New Roman"/>
                <a:cs typeface="Arial"/>
              </a:rPr>
              <a:t>هذا بكل </a:t>
            </a:r>
            <a:r>
              <a:rPr lang="ar-EG" sz="3200" b="1" dirty="0" err="1">
                <a:solidFill>
                  <a:srgbClr val="FFFFFF"/>
                </a:solidFill>
                <a:latin typeface="Simplified Arabic"/>
                <a:ea typeface="Times New Roman"/>
                <a:cs typeface="Arial"/>
              </a:rPr>
              <a:t>تاكيد</a:t>
            </a:r>
            <a:r>
              <a:rPr lang="ar-EG" sz="3200" b="1" dirty="0">
                <a:solidFill>
                  <a:srgbClr val="FFFFFF"/>
                </a:solidFill>
                <a:latin typeface="Simplified Arabic"/>
                <a:ea typeface="Times New Roman"/>
                <a:cs typeface="Arial"/>
              </a:rPr>
              <a:t> ينفي التطور من الجينات.</a:t>
            </a:r>
          </a:p>
        </p:txBody>
      </p:sp>
    </p:spTree>
    <p:extLst>
      <p:ext uri="{BB962C8B-B14F-4D97-AF65-F5344CB8AC3E}">
        <p14:creationId xmlns:p14="http://schemas.microsoft.com/office/powerpoint/2010/main" val="45141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526068"/>
            <a:ext cx="9144000" cy="5401479"/>
          </a:xfrm>
          <a:prstGeom prst="rect">
            <a:avLst/>
          </a:prstGeom>
        </p:spPr>
        <p:txBody>
          <a:bodyPr wrap="square">
            <a:spAutoFit/>
          </a:bodyPr>
          <a:lstStyle/>
          <a:p>
            <a:pPr algn="r" rtl="1">
              <a:spcAft>
                <a:spcPts val="1000"/>
              </a:spcAft>
            </a:pPr>
            <a:r>
              <a:rPr lang="ar-EG" sz="3200" b="1" dirty="0">
                <a:solidFill>
                  <a:srgbClr val="FFFFFF"/>
                </a:solidFill>
                <a:latin typeface="Simplified Arabic"/>
                <a:ea typeface="Times New Roman"/>
                <a:cs typeface="Arial"/>
              </a:rPr>
              <a:t>المستوي الثاني من الجينات.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هذا </a:t>
            </a:r>
            <a:r>
              <a:rPr lang="ar-EG" sz="3200" b="1" dirty="0">
                <a:solidFill>
                  <a:srgbClr val="FFFFFF"/>
                </a:solidFill>
                <a:latin typeface="Simplified Arabic"/>
                <a:ea typeface="Times New Roman"/>
                <a:cs typeface="Arial"/>
              </a:rPr>
              <a:t>مستحيل ان يكون صدفة فنحن لا نتكلم عن جين يعبر عن صفة ولكن جينات تتحكم في جين معين </a:t>
            </a:r>
            <a:r>
              <a:rPr lang="ar-EG" sz="3200" b="1" dirty="0" smtClean="0">
                <a:solidFill>
                  <a:srgbClr val="FFFFFF"/>
                </a:solidFill>
                <a:latin typeface="Simplified Arabic"/>
                <a:ea typeface="Times New Roman"/>
                <a:cs typeface="Arial"/>
              </a:rPr>
              <a:t>وأيضا جينات </a:t>
            </a:r>
            <a:r>
              <a:rPr lang="ar-EG" sz="3200" b="1" dirty="0">
                <a:solidFill>
                  <a:srgbClr val="FFFFFF"/>
                </a:solidFill>
                <a:latin typeface="Simplified Arabic"/>
                <a:ea typeface="Times New Roman"/>
                <a:cs typeface="Arial"/>
              </a:rPr>
              <a:t>توجه الانزيمات عند ارادة تصنيع بروتين الي اي موقع تتوجه في الدي ان ايه لتقرأه وتصنع هذا البروتين. </a:t>
            </a:r>
          </a:p>
          <a:p>
            <a:pPr algn="r" rtl="1">
              <a:spcAft>
                <a:spcPts val="1000"/>
              </a:spcAft>
            </a:pPr>
            <a:r>
              <a:rPr lang="ar-EG" sz="3200" b="1" dirty="0">
                <a:solidFill>
                  <a:srgbClr val="FFFFFF"/>
                </a:solidFill>
                <a:latin typeface="Simplified Arabic"/>
                <a:ea typeface="Times New Roman"/>
                <a:cs typeface="Arial"/>
              </a:rPr>
              <a:t>فليس جينات فقط للتصنيع فقط بل يوجد جينات تخبر عن مكان جينات متفرقه لشيء واحد معقد وهي التي كان يعتقد انها جينات نفايات</a:t>
            </a:r>
          </a:p>
          <a:p>
            <a:pPr algn="r" rtl="1">
              <a:spcAft>
                <a:spcPts val="1000"/>
              </a:spcAft>
            </a:pPr>
            <a:r>
              <a:rPr lang="ar-EG" sz="3200" b="1" dirty="0">
                <a:solidFill>
                  <a:srgbClr val="FFFFFF"/>
                </a:solidFill>
                <a:latin typeface="Simplified Arabic"/>
                <a:ea typeface="Times New Roman"/>
                <a:cs typeface="Arial"/>
              </a:rPr>
              <a:t>التطور فشل في تفسير الجينات وادعى انها مهملة ولكن الخلق نجح في تفسيرها </a:t>
            </a:r>
            <a:r>
              <a:rPr lang="ar-EG" sz="3200" b="1" dirty="0" smtClean="0">
                <a:solidFill>
                  <a:srgbClr val="FFFFFF"/>
                </a:solidFill>
                <a:latin typeface="Simplified Arabic"/>
                <a:ea typeface="Times New Roman"/>
                <a:cs typeface="Arial"/>
              </a:rPr>
              <a:t>بأن لها وظيفة وفعلا اتضح أنها للتحكم </a:t>
            </a:r>
            <a:r>
              <a:rPr lang="ar-EG" sz="3200" b="1" dirty="0">
                <a:solidFill>
                  <a:srgbClr val="FFFFFF"/>
                </a:solidFill>
                <a:latin typeface="Simplified Arabic"/>
                <a:ea typeface="Times New Roman"/>
                <a:cs typeface="Arial"/>
              </a:rPr>
              <a:t>في جينات اخري. </a:t>
            </a:r>
          </a:p>
        </p:txBody>
      </p:sp>
    </p:spTree>
    <p:extLst>
      <p:ext uri="{BB962C8B-B14F-4D97-AF65-F5344CB8AC3E}">
        <p14:creationId xmlns:p14="http://schemas.microsoft.com/office/powerpoint/2010/main" val="35596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859340"/>
            <a:ext cx="9144000" cy="1569660"/>
          </a:xfrm>
          <a:prstGeom prst="rect">
            <a:avLst/>
          </a:prstGeom>
        </p:spPr>
        <p:txBody>
          <a:bodyPr wrap="square">
            <a:spAutoFit/>
          </a:bodyPr>
          <a:lstStyle/>
          <a:p>
            <a:pPr algn="r" rtl="1">
              <a:spcAft>
                <a:spcPts val="1000"/>
              </a:spcAft>
            </a:pPr>
            <a:r>
              <a:rPr lang="ar-EG" sz="3200" b="1" dirty="0">
                <a:solidFill>
                  <a:srgbClr val="FFFFFF"/>
                </a:solidFill>
                <a:latin typeface="Simplified Arabic"/>
                <a:ea typeface="Times New Roman"/>
                <a:cs typeface="Arial"/>
              </a:rPr>
              <a:t>فإيهما تطور أولا الجين المعبر عن الصفة ام الجين الذي يتحكم في الجين المعبر عن الصفة ام الجين الذي يوجه الانزيمات الي قراءة الجين المعبر عن الصفة المطلوبة فقط؟ </a:t>
            </a:r>
            <a:endParaRPr lang="ar-EG" sz="3200" b="1" dirty="0" smtClean="0">
              <a:solidFill>
                <a:srgbClr val="FFFFFF"/>
              </a:solidFill>
              <a:latin typeface="Simplified Arabic"/>
              <a:ea typeface="Times New Roman"/>
              <a:cs typeface="Arial"/>
            </a:endParaRPr>
          </a:p>
        </p:txBody>
      </p:sp>
    </p:spTree>
    <p:extLst>
      <p:ext uri="{BB962C8B-B14F-4D97-AF65-F5344CB8AC3E}">
        <p14:creationId xmlns:p14="http://schemas.microsoft.com/office/powerpoint/2010/main" val="86416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08617"/>
            <a:ext cx="9144000" cy="6268383"/>
          </a:xfrm>
          <a:prstGeom prst="rect">
            <a:avLst/>
          </a:prstGeom>
        </p:spPr>
        <p:txBody>
          <a:bodyPr wrap="square">
            <a:spAutoFit/>
          </a:bodyPr>
          <a:lstStyle/>
          <a:p>
            <a:pPr algn="r" rtl="1">
              <a:lnSpc>
                <a:spcPct val="150000"/>
              </a:lnSpc>
              <a:spcAft>
                <a:spcPts val="1000"/>
              </a:spcAft>
            </a:pPr>
            <a:r>
              <a:rPr lang="ar-EG" sz="4000" b="1" dirty="0" smtClean="0">
                <a:solidFill>
                  <a:srgbClr val="FFFFFF"/>
                </a:solidFill>
                <a:latin typeface="Simplified Arabic"/>
                <a:ea typeface="Times New Roman"/>
                <a:cs typeface="Arial"/>
              </a:rPr>
              <a:t>اللغة </a:t>
            </a:r>
            <a:r>
              <a:rPr lang="ar-EG" sz="4000" b="1" dirty="0">
                <a:solidFill>
                  <a:srgbClr val="FFFFFF"/>
                </a:solidFill>
                <a:latin typeface="Simplified Arabic"/>
                <a:ea typeface="Times New Roman"/>
                <a:cs typeface="Arial"/>
              </a:rPr>
              <a:t>الثانية في الدي ان ايه </a:t>
            </a:r>
            <a:endParaRPr lang="ar-EG" sz="4000" b="1" dirty="0" smtClean="0">
              <a:solidFill>
                <a:srgbClr val="FFFFFF"/>
              </a:solidFill>
              <a:latin typeface="Simplified Arabic"/>
              <a:ea typeface="Times New Roman"/>
              <a:cs typeface="Arial"/>
            </a:endParaRPr>
          </a:p>
          <a:p>
            <a:pPr algn="r" rtl="1">
              <a:lnSpc>
                <a:spcPct val="150000"/>
              </a:lnSpc>
              <a:spcAft>
                <a:spcPts val="1000"/>
              </a:spcAft>
            </a:pPr>
            <a:r>
              <a:rPr lang="ar-EG" sz="3600" b="1" dirty="0" smtClean="0">
                <a:solidFill>
                  <a:srgbClr val="FFFFFF"/>
                </a:solidFill>
                <a:latin typeface="Simplified Arabic"/>
                <a:ea typeface="Times New Roman"/>
                <a:cs typeface="Arial"/>
              </a:rPr>
              <a:t>او </a:t>
            </a:r>
            <a:r>
              <a:rPr lang="ar-EG" sz="3600" b="1" dirty="0">
                <a:solidFill>
                  <a:srgbClr val="FFFFFF"/>
                </a:solidFill>
                <a:latin typeface="Simplified Arabic"/>
                <a:ea typeface="Times New Roman"/>
                <a:cs typeface="Arial"/>
              </a:rPr>
              <a:t>الطبقة الثانية من اللغة والمعلومات في الدي ان ايه. هذا الامر معقد بالفعل واكتشافه يمثل اكتشاف علمي رائع </a:t>
            </a:r>
            <a:endParaRPr lang="en-US" sz="3600" b="1" dirty="0" smtClean="0">
              <a:solidFill>
                <a:srgbClr val="FFFFFF"/>
              </a:solidFill>
              <a:latin typeface="Simplified Arabic"/>
              <a:ea typeface="Times New Roman"/>
              <a:cs typeface="Arial"/>
            </a:endParaRPr>
          </a:p>
          <a:p>
            <a:pPr algn="l">
              <a:lnSpc>
                <a:spcPct val="150000"/>
              </a:lnSpc>
              <a:spcAft>
                <a:spcPts val="1000"/>
              </a:spcAft>
            </a:pPr>
            <a:r>
              <a:rPr lang="en-US" sz="3600" b="1" dirty="0">
                <a:solidFill>
                  <a:srgbClr val="FFFFFF"/>
                </a:solidFill>
                <a:latin typeface="Simplified Arabic"/>
                <a:ea typeface="Times New Roman"/>
                <a:cs typeface="Arial"/>
              </a:rPr>
              <a:t>Scientists discover double meaning in genetic code</a:t>
            </a:r>
          </a:p>
          <a:p>
            <a:pPr algn="l">
              <a:spcAft>
                <a:spcPts val="1000"/>
              </a:spcAft>
            </a:pPr>
            <a:r>
              <a:rPr lang="en-US" sz="3600" b="1" dirty="0">
                <a:solidFill>
                  <a:srgbClr val="FFFFFF"/>
                </a:solidFill>
                <a:latin typeface="Simplified Arabic"/>
                <a:ea typeface="Times New Roman"/>
                <a:cs typeface="Arial"/>
              </a:rPr>
              <a:t>Stephanie Seiler, UW News</a:t>
            </a:r>
          </a:p>
          <a:p>
            <a:pPr algn="l">
              <a:spcAft>
                <a:spcPts val="1000"/>
              </a:spcAft>
            </a:pPr>
            <a:r>
              <a:rPr lang="en-US" sz="2800" b="1" dirty="0">
                <a:solidFill>
                  <a:srgbClr val="FFFFFF"/>
                </a:solidFill>
                <a:latin typeface="Simplified Arabic"/>
                <a:ea typeface="Times New Roman"/>
                <a:cs typeface="Arial"/>
              </a:rPr>
              <a:t>http://www.washington.edu/news/2013/12/12/scientists-discover-double-meaning-in-genetic-code</a:t>
            </a:r>
            <a:r>
              <a:rPr lang="en-US" sz="2800" b="1" dirty="0" smtClean="0">
                <a:solidFill>
                  <a:srgbClr val="FFFFFF"/>
                </a:solidFill>
                <a:latin typeface="Simplified Arabic"/>
                <a:ea typeface="Times New Roman"/>
                <a:cs typeface="Arial"/>
              </a:rPr>
              <a:t>/</a:t>
            </a:r>
            <a:endParaRPr lang="en-US" sz="28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52443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371600"/>
            <a:ext cx="9144000" cy="3313664"/>
          </a:xfrm>
          <a:prstGeom prst="rect">
            <a:avLst/>
          </a:prstGeom>
        </p:spPr>
        <p:txBody>
          <a:bodyPr wrap="square">
            <a:spAutoFit/>
          </a:bodyPr>
          <a:lstStyle/>
          <a:p>
            <a:pPr algn="r" rtl="1">
              <a:lnSpc>
                <a:spcPct val="150000"/>
              </a:lnSpc>
              <a:spcAft>
                <a:spcPts val="1000"/>
              </a:spcAft>
            </a:pPr>
            <a:r>
              <a:rPr lang="ar-EG" sz="3600" b="1" dirty="0">
                <a:solidFill>
                  <a:srgbClr val="FFFFFF"/>
                </a:solidFill>
                <a:latin typeface="Simplified Arabic"/>
                <a:ea typeface="Times New Roman"/>
                <a:cs typeface="Arial"/>
              </a:rPr>
              <a:t>كتاب واحد مكتوب بحروف واحدة يعبر عن لغتين فمثلا يستخدم حروف واحدة ليعبر عن اللغة الإنجليزية والفرنسية في نفس الوقت ونفس الجملة تعطي في اللغتين معلومات مفيدة دقيقة هذا لا يتكون بالصدفة بل يحتاج زكي جدا يكتبه.</a:t>
            </a:r>
            <a:endParaRPr lang="ar-EG" sz="3600" b="1" dirty="0" smtClean="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0625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4396075"/>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drghaly.com/articles/display/12426</a:t>
            </a:r>
            <a:endParaRPr lang="ar-EG" sz="32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a:p>
            <a:pPr algn="ctr" rtl="1">
              <a:spcAft>
                <a:spcPts val="1000"/>
              </a:spcAft>
            </a:pPr>
            <a:r>
              <a:rPr lang="en-US" sz="3000" b="1" dirty="0">
                <a:solidFill>
                  <a:srgbClr val="FFFFFF"/>
                </a:solidFill>
                <a:latin typeface="Simplified Arabic"/>
                <a:ea typeface="Calibri"/>
                <a:cs typeface="Arial"/>
                <a:hlinkClick r:id="rId6"/>
              </a:rPr>
              <a:t>https://</a:t>
            </a:r>
            <a:r>
              <a:rPr lang="en-US" sz="3000" b="1" dirty="0" smtClean="0">
                <a:solidFill>
                  <a:srgbClr val="FFFFFF"/>
                </a:solidFill>
                <a:latin typeface="Simplified Arabic"/>
                <a:ea typeface="Calibri"/>
                <a:cs typeface="Arial"/>
                <a:hlinkClick r:id="rId6"/>
              </a:rPr>
              <a:t>www.youtube.com/watch?v=7PWM55VqmPM</a:t>
            </a:r>
            <a:endParaRPr lang="ar-EG" sz="30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296652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20720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806714"/>
            <a:ext cx="9144000" cy="707886"/>
          </a:xfrm>
          <a:prstGeom prst="rect">
            <a:avLst/>
          </a:prstGeom>
        </p:spPr>
        <p:txBody>
          <a:bodyPr wrap="square">
            <a:spAutoFit/>
          </a:bodyPr>
          <a:lstStyle/>
          <a:p>
            <a:pPr algn="ctr" rtl="1">
              <a:spcAft>
                <a:spcPts val="1000"/>
              </a:spcAft>
            </a:pPr>
            <a:r>
              <a:rPr lang="ar-EG" sz="4000" b="1" dirty="0">
                <a:solidFill>
                  <a:srgbClr val="FFFFFF"/>
                </a:solidFill>
                <a:latin typeface="Simplified Arabic"/>
                <a:ea typeface="Times New Roman"/>
                <a:cs typeface="Arial"/>
              </a:rPr>
              <a:t>عدم إمكانية تكوين غلاف خلية </a:t>
            </a:r>
            <a:r>
              <a:rPr lang="ar-EG" sz="4000" b="1" dirty="0" smtClean="0">
                <a:solidFill>
                  <a:srgbClr val="FFFFFF"/>
                </a:solidFill>
                <a:latin typeface="Simplified Arabic"/>
                <a:ea typeface="Times New Roman"/>
                <a:cs typeface="Arial"/>
              </a:rPr>
              <a:t>بمكوناته في </a:t>
            </a:r>
            <a:r>
              <a:rPr lang="ar-EG" sz="4000" b="1" dirty="0">
                <a:solidFill>
                  <a:srgbClr val="FFFFFF"/>
                </a:solidFill>
                <a:latin typeface="Simplified Arabic"/>
                <a:ea typeface="Times New Roman"/>
                <a:cs typeface="Arial"/>
              </a:rPr>
              <a:t>الطبيعة</a:t>
            </a:r>
          </a:p>
        </p:txBody>
      </p:sp>
    </p:spTree>
    <p:extLst>
      <p:ext uri="{BB962C8B-B14F-4D97-AF65-F5344CB8AC3E}">
        <p14:creationId xmlns:p14="http://schemas.microsoft.com/office/powerpoint/2010/main" val="427304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0" y="1447800"/>
                <a:ext cx="9144000" cy="4042132"/>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Times New Roman"/>
                    <a:cs typeface="Arial"/>
                  </a:rPr>
                  <a:t>فرصة تكوين جزء جلوكوز وهو ابسط سكر من 6 كربون في الطبيعة لوحده هو نسبة صحيحة 1 واحدة الي احتماليات خطأ تساوي </a:t>
                </a:r>
                <a14:m>
                  <m:oMath xmlns:m="http://schemas.openxmlformats.org/officeDocument/2006/math">
                    <m:sSup>
                      <m:sSupPr>
                        <m:ctrlPr>
                          <a:rPr lang="en-US" sz="4000" b="1" i="1" smtClean="0">
                            <a:solidFill>
                              <a:srgbClr val="FFFFFF"/>
                            </a:solidFill>
                            <a:latin typeface="Cambria Math" panose="02040503050406030204" pitchFamily="18" charset="0"/>
                            <a:ea typeface="Calibri" panose="020F0502020204030204" pitchFamily="34" charset="0"/>
                            <a:cs typeface="Simplified Arabic" panose="02020603050405020304" pitchFamily="18" charset="-78"/>
                          </a:rPr>
                        </m:ctrlPr>
                      </m:sSupPr>
                      <m:e>
                        <m:r>
                          <a:rPr lang="en-US" sz="4000" b="1" i="1" smtClean="0">
                            <a:solidFill>
                              <a:srgbClr val="FFFFFF"/>
                            </a:solidFill>
                            <a:effectLst/>
                            <a:latin typeface="Cambria Math" panose="02040503050406030204" pitchFamily="18" charset="0"/>
                            <a:ea typeface="Calibri" panose="020F0502020204030204" pitchFamily="34" charset="0"/>
                            <a:cs typeface="Simplified Arabic" panose="02020603050405020304" pitchFamily="18" charset="-78"/>
                          </a:rPr>
                          <m:t>𝟏𝟎</m:t>
                        </m:r>
                      </m:e>
                      <m:sup>
                        <m:r>
                          <a:rPr lang="en-US" sz="4000" b="1" i="1">
                            <a:solidFill>
                              <a:srgbClr val="FFFFFF"/>
                            </a:solidFill>
                            <a:effectLst/>
                            <a:latin typeface="Cambria Math" panose="02040503050406030204" pitchFamily="18" charset="0"/>
                            <a:ea typeface="Calibri" panose="020F0502020204030204" pitchFamily="34" charset="0"/>
                            <a:cs typeface="Simplified Arabic" panose="02020603050405020304" pitchFamily="18" charset="-78"/>
                          </a:rPr>
                          <m:t>𝟏𝟑𝟒</m:t>
                        </m:r>
                      </m:sup>
                    </m:sSup>
                  </m:oMath>
                </a14:m>
                <a:r>
                  <a:rPr lang="ar-EG" sz="4000" b="1" dirty="0">
                    <a:solidFill>
                      <a:srgbClr val="FFFFFF"/>
                    </a:solidFill>
                    <a:latin typeface="Simplified Arabic"/>
                    <a:ea typeface="Times New Roman"/>
                    <a:cs typeface="Arial"/>
                  </a:rPr>
                  <a:t>. </a:t>
                </a:r>
              </a:p>
              <a:p>
                <a:pPr rtl="1">
                  <a:spcAft>
                    <a:spcPts val="1000"/>
                  </a:spcAft>
                </a:pPr>
                <a:r>
                  <a:rPr lang="en-US" sz="4000" b="1" dirty="0">
                    <a:solidFill>
                      <a:srgbClr val="FFFFFF"/>
                    </a:solidFill>
                    <a:latin typeface="Simplified Arabic"/>
                    <a:ea typeface="Times New Roman"/>
                    <a:cs typeface="Arial"/>
                  </a:rPr>
                  <a:t>D. Hull, “Thermodynamics and Kinetics of Spontaneous Generation,”</a:t>
                </a:r>
              </a:p>
              <a:p>
                <a:pPr rtl="1">
                  <a:spcAft>
                    <a:spcPts val="1000"/>
                  </a:spcAft>
                </a:pPr>
                <a:r>
                  <a:rPr lang="en-US" sz="4000" b="1" dirty="0">
                    <a:solidFill>
                      <a:srgbClr val="FFFFFF"/>
                    </a:solidFill>
                    <a:latin typeface="Simplified Arabic"/>
                    <a:ea typeface="Times New Roman"/>
                    <a:cs typeface="Arial"/>
                  </a:rPr>
                  <a:t>In Nature, 186, pp. 693-694</a:t>
                </a:r>
              </a:p>
            </p:txBody>
          </p:sp>
        </mc:Choice>
        <mc:Fallback xmlns="">
          <p:sp>
            <p:nvSpPr>
              <p:cNvPr id="2" name="Rectangle 1"/>
              <p:cNvSpPr>
                <a:spLocks noRot="1" noChangeAspect="1" noMove="1" noResize="1" noEditPoints="1" noAdjustHandles="1" noChangeArrowheads="1" noChangeShapeType="1" noTextEdit="1"/>
              </p:cNvSpPr>
              <p:nvPr/>
            </p:nvSpPr>
            <p:spPr>
              <a:xfrm>
                <a:off x="0" y="1447800"/>
                <a:ext cx="9144000" cy="4042132"/>
              </a:xfrm>
              <a:prstGeom prst="rect">
                <a:avLst/>
              </a:prstGeom>
              <a:blipFill rotWithShape="0">
                <a:blip r:embed="rId5"/>
                <a:stretch>
                  <a:fillRect l="-2267" t="-2715" r="-2333" b="-5732"/>
                </a:stretch>
              </a:blipFill>
            </p:spPr>
            <p:txBody>
              <a:bodyPr/>
              <a:lstStyle/>
              <a:p>
                <a:r>
                  <a:rPr lang="en-US">
                    <a:noFill/>
                  </a:rPr>
                  <a:t> </a:t>
                </a:r>
              </a:p>
            </p:txBody>
          </p:sp>
        </mc:Fallback>
      </mc:AlternateContent>
    </p:spTree>
    <p:extLst>
      <p:ext uri="{BB962C8B-B14F-4D97-AF65-F5344CB8AC3E}">
        <p14:creationId xmlns:p14="http://schemas.microsoft.com/office/powerpoint/2010/main" val="30704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381000"/>
            <a:ext cx="9144000" cy="6376104"/>
          </a:xfrm>
          <a:prstGeom prst="rect">
            <a:avLst/>
          </a:prstGeom>
        </p:spPr>
        <p:txBody>
          <a:bodyPr wrap="square">
            <a:spAutoFit/>
          </a:bodyPr>
          <a:lstStyle/>
          <a:p>
            <a:pPr algn="l">
              <a:spcAft>
                <a:spcPts val="1000"/>
              </a:spcAft>
            </a:pPr>
            <a:r>
              <a:rPr lang="en-US" sz="4000" b="1" dirty="0">
                <a:solidFill>
                  <a:srgbClr val="FFFFFF"/>
                </a:solidFill>
                <a:latin typeface="Simplified Arabic"/>
                <a:ea typeface="Times New Roman"/>
                <a:cs typeface="Arial"/>
              </a:rPr>
              <a:t> “No satisfactory synthesis of fatty acids is at present available. The action of electric discharges on methane and water gives good yields of acetic and propionic acids, but only small yields of the higher fatty acids. Furthermore, the small quantities of higher fatty acids that are found are highly branched.”</a:t>
            </a:r>
          </a:p>
          <a:p>
            <a:pPr algn="l">
              <a:spcAft>
                <a:spcPts val="1000"/>
              </a:spcAft>
            </a:pPr>
            <a:r>
              <a:rPr lang="en-US" sz="4000" b="1" dirty="0">
                <a:solidFill>
                  <a:srgbClr val="FFFFFF"/>
                </a:solidFill>
                <a:latin typeface="Simplified Arabic"/>
                <a:ea typeface="Times New Roman"/>
                <a:cs typeface="Arial"/>
              </a:rPr>
              <a:t>S. Miller, and L. </a:t>
            </a:r>
            <a:r>
              <a:rPr lang="en-US" sz="4000" b="1" dirty="0" err="1">
                <a:solidFill>
                  <a:srgbClr val="FFFFFF"/>
                </a:solidFill>
                <a:latin typeface="Simplified Arabic"/>
                <a:ea typeface="Times New Roman"/>
                <a:cs typeface="Arial"/>
              </a:rPr>
              <a:t>Orgel</a:t>
            </a:r>
            <a:r>
              <a:rPr lang="en-US" sz="4000" b="1" dirty="0">
                <a:solidFill>
                  <a:srgbClr val="FFFFFF"/>
                </a:solidFill>
                <a:latin typeface="Simplified Arabic"/>
                <a:ea typeface="Times New Roman"/>
                <a:cs typeface="Arial"/>
              </a:rPr>
              <a:t>, The Origins of Life on the Earth p. 98.</a:t>
            </a:r>
          </a:p>
        </p:txBody>
      </p:sp>
    </p:spTree>
    <p:extLst>
      <p:ext uri="{BB962C8B-B14F-4D97-AF65-F5344CB8AC3E}">
        <p14:creationId xmlns:p14="http://schemas.microsoft.com/office/powerpoint/2010/main" val="21172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3748"/>
            <a:ext cx="9144000" cy="6273512"/>
          </a:xfrm>
          <a:prstGeom prst="rect">
            <a:avLst/>
          </a:prstGeom>
        </p:spPr>
        <p:txBody>
          <a:bodyPr wrap="square">
            <a:spAutoFit/>
          </a:bodyPr>
          <a:lstStyle/>
          <a:p>
            <a:pPr algn="r" rtl="1">
              <a:lnSpc>
                <a:spcPct val="150000"/>
              </a:lnSpc>
              <a:spcAft>
                <a:spcPts val="1000"/>
              </a:spcAft>
            </a:pPr>
            <a:r>
              <a:rPr lang="ar-EG" sz="4000" b="1" dirty="0">
                <a:solidFill>
                  <a:srgbClr val="FFFFFF"/>
                </a:solidFill>
                <a:latin typeface="Simplified Arabic"/>
                <a:ea typeface="Calibri"/>
                <a:cs typeface="Arial"/>
              </a:rPr>
              <a:t>اولا فرضية أنها من الفضاء </a:t>
            </a:r>
          </a:p>
          <a:p>
            <a:pPr algn="r" rtl="1">
              <a:lnSpc>
                <a:spcPct val="150000"/>
              </a:lnSpc>
              <a:spcAft>
                <a:spcPts val="1000"/>
              </a:spcAft>
            </a:pPr>
            <a:r>
              <a:rPr lang="ar-EG" sz="4000" b="1" dirty="0" smtClean="0">
                <a:solidFill>
                  <a:srgbClr val="FFFFFF"/>
                </a:solidFill>
                <a:latin typeface="Simplified Arabic"/>
                <a:ea typeface="Calibri"/>
                <a:cs typeface="Arial"/>
              </a:rPr>
              <a:t>مشاكل هذه الفرضية </a:t>
            </a:r>
            <a:endParaRPr lang="ar-EG" sz="4000" b="1" dirty="0">
              <a:solidFill>
                <a:srgbClr val="FFFFFF"/>
              </a:solidFill>
              <a:latin typeface="Simplified Arabic"/>
              <a:ea typeface="Calibri"/>
              <a:cs typeface="Arial"/>
            </a:endParaRPr>
          </a:p>
          <a:p>
            <a:pPr algn="r" rtl="1">
              <a:lnSpc>
                <a:spcPct val="150000"/>
              </a:lnSpc>
              <a:spcAft>
                <a:spcPts val="1000"/>
              </a:spcAft>
            </a:pPr>
            <a:r>
              <a:rPr lang="ar-EG" sz="4000" b="1" dirty="0" smtClean="0">
                <a:solidFill>
                  <a:srgbClr val="FFFFFF"/>
                </a:solidFill>
                <a:latin typeface="Simplified Arabic"/>
                <a:ea typeface="Calibri"/>
                <a:cs typeface="Arial"/>
              </a:rPr>
              <a:t>اولا </a:t>
            </a:r>
            <a:r>
              <a:rPr lang="ar-EG" sz="4000" b="1" dirty="0">
                <a:solidFill>
                  <a:srgbClr val="FFFFFF"/>
                </a:solidFill>
                <a:latin typeface="Simplified Arabic"/>
                <a:ea typeface="Calibri"/>
                <a:cs typeface="Arial"/>
              </a:rPr>
              <a:t>مشكلة </a:t>
            </a:r>
            <a:r>
              <a:rPr lang="ar-EG" sz="4000" b="1" dirty="0" smtClean="0">
                <a:solidFill>
                  <a:srgbClr val="FFFFFF"/>
                </a:solidFill>
                <a:latin typeface="Simplified Arabic"/>
                <a:ea typeface="Calibri"/>
                <a:cs typeface="Arial"/>
              </a:rPr>
              <a:t>قطع المسافة</a:t>
            </a:r>
            <a:r>
              <a:rPr lang="ar-EG" sz="4000" b="1" dirty="0">
                <a:solidFill>
                  <a:srgbClr val="FFFFFF"/>
                </a:solidFill>
                <a:latin typeface="Simplified Arabic"/>
                <a:ea typeface="Calibri"/>
                <a:cs typeface="Arial"/>
              </a:rPr>
              <a:t>. الوقت لا يسمح بهذا </a:t>
            </a:r>
            <a:endParaRPr lang="ar-EG" sz="4000" b="1" dirty="0" smtClean="0">
              <a:solidFill>
                <a:srgbClr val="FFFFFF"/>
              </a:solidFill>
              <a:latin typeface="Simplified Arabic"/>
              <a:ea typeface="Calibri"/>
              <a:cs typeface="Arial"/>
            </a:endParaRPr>
          </a:p>
          <a:p>
            <a:pPr algn="r" rtl="1">
              <a:lnSpc>
                <a:spcPct val="150000"/>
              </a:lnSpc>
              <a:spcAft>
                <a:spcPts val="1000"/>
              </a:spcAft>
            </a:pPr>
            <a:r>
              <a:rPr lang="ar-EG" sz="4000" b="1" dirty="0" smtClean="0">
                <a:solidFill>
                  <a:srgbClr val="FFFFFF"/>
                </a:solidFill>
                <a:latin typeface="Simplified Arabic"/>
                <a:ea typeface="Calibri"/>
                <a:cs typeface="Arial"/>
              </a:rPr>
              <a:t>الاشكالية </a:t>
            </a:r>
            <a:r>
              <a:rPr lang="ar-EG" sz="4000" b="1" dirty="0">
                <a:solidFill>
                  <a:srgbClr val="FFFFFF"/>
                </a:solidFill>
                <a:latin typeface="Simplified Arabic"/>
                <a:ea typeface="Calibri"/>
                <a:cs typeface="Arial"/>
              </a:rPr>
              <a:t>الثانية </a:t>
            </a:r>
            <a:r>
              <a:rPr lang="ar-EG" sz="4000" b="1" dirty="0" smtClean="0">
                <a:solidFill>
                  <a:srgbClr val="FFFFFF"/>
                </a:solidFill>
                <a:latin typeface="Simplified Arabic"/>
                <a:ea typeface="Calibri"/>
                <a:cs typeface="Arial"/>
              </a:rPr>
              <a:t>السرعة لتتغلب </a:t>
            </a:r>
            <a:r>
              <a:rPr lang="ar-EG" sz="4000" b="1" dirty="0">
                <a:solidFill>
                  <a:srgbClr val="FFFFFF"/>
                </a:solidFill>
                <a:latin typeface="Simplified Arabic"/>
                <a:ea typeface="Calibri"/>
                <a:cs typeface="Arial"/>
              </a:rPr>
              <a:t>على </a:t>
            </a:r>
            <a:r>
              <a:rPr lang="ar-EG" sz="4000" b="1" dirty="0" smtClean="0">
                <a:solidFill>
                  <a:srgbClr val="FFFFFF"/>
                </a:solidFill>
                <a:latin typeface="Simplified Arabic"/>
                <a:ea typeface="Calibri"/>
                <a:cs typeface="Arial"/>
              </a:rPr>
              <a:t>الجاذبية</a:t>
            </a:r>
            <a:endParaRPr lang="ar-EG" sz="4000" b="1" dirty="0">
              <a:solidFill>
                <a:srgbClr val="FFFFFF"/>
              </a:solidFill>
              <a:latin typeface="Simplified Arabic"/>
              <a:ea typeface="Calibri"/>
              <a:cs typeface="Arial"/>
            </a:endParaRPr>
          </a:p>
          <a:p>
            <a:pPr algn="r" rtl="1">
              <a:lnSpc>
                <a:spcPct val="150000"/>
              </a:lnSpc>
              <a:spcAft>
                <a:spcPts val="1000"/>
              </a:spcAft>
            </a:pPr>
            <a:r>
              <a:rPr lang="ar-EG" sz="4000" b="1" dirty="0" smtClean="0">
                <a:solidFill>
                  <a:srgbClr val="FFFFFF"/>
                </a:solidFill>
                <a:latin typeface="Simplified Arabic"/>
                <a:ea typeface="Calibri"/>
                <a:cs typeface="Arial"/>
              </a:rPr>
              <a:t>الاشكالية </a:t>
            </a:r>
            <a:r>
              <a:rPr lang="ar-EG" sz="4000" b="1" dirty="0">
                <a:solidFill>
                  <a:srgbClr val="FFFFFF"/>
                </a:solidFill>
                <a:latin typeface="Simplified Arabic"/>
                <a:ea typeface="Calibri"/>
                <a:cs typeface="Arial"/>
              </a:rPr>
              <a:t>الثالثة </a:t>
            </a:r>
            <a:r>
              <a:rPr lang="ar-EG" sz="4000" b="1" dirty="0" smtClean="0">
                <a:solidFill>
                  <a:srgbClr val="FFFFFF"/>
                </a:solidFill>
                <a:latin typeface="Simplified Arabic"/>
                <a:ea typeface="Calibri"/>
                <a:cs typeface="Arial"/>
              </a:rPr>
              <a:t>الطاقة ستحرق وتدمرها</a:t>
            </a:r>
            <a:endParaRPr lang="ar-EG" sz="4000" b="1" dirty="0">
              <a:solidFill>
                <a:srgbClr val="FFFFFF"/>
              </a:solidFill>
              <a:latin typeface="Simplified Arabic"/>
              <a:ea typeface="Calibri"/>
              <a:cs typeface="Arial"/>
            </a:endParaRPr>
          </a:p>
          <a:p>
            <a:pPr algn="r" rtl="1">
              <a:lnSpc>
                <a:spcPct val="150000"/>
              </a:lnSpc>
              <a:spcAft>
                <a:spcPts val="1000"/>
              </a:spcAft>
            </a:pPr>
            <a:r>
              <a:rPr lang="ar-EG" sz="4000" b="1" dirty="0">
                <a:solidFill>
                  <a:srgbClr val="FFFFFF"/>
                </a:solidFill>
                <a:latin typeface="Simplified Arabic"/>
                <a:ea typeface="Calibri"/>
                <a:cs typeface="Arial"/>
              </a:rPr>
              <a:t>الاشكالية الرابعة </a:t>
            </a:r>
            <a:r>
              <a:rPr lang="ar-EG" sz="4000" b="1" dirty="0" smtClean="0">
                <a:solidFill>
                  <a:srgbClr val="FFFFFF"/>
                </a:solidFill>
                <a:latin typeface="Simplified Arabic"/>
                <a:ea typeface="Calibri"/>
                <a:cs typeface="Arial"/>
              </a:rPr>
              <a:t>الماء </a:t>
            </a:r>
            <a:r>
              <a:rPr lang="ar-EG" sz="4000" b="1" dirty="0">
                <a:solidFill>
                  <a:srgbClr val="FFFFFF"/>
                </a:solidFill>
                <a:latin typeface="Simplified Arabic"/>
                <a:ea typeface="Calibri"/>
                <a:cs typeface="Arial"/>
              </a:rPr>
              <a:t>في حالة سائلة </a:t>
            </a:r>
            <a:r>
              <a:rPr lang="ar-EG" sz="4000" b="1" dirty="0" smtClean="0">
                <a:solidFill>
                  <a:srgbClr val="FFFFFF"/>
                </a:solidFill>
                <a:latin typeface="Simplified Arabic"/>
                <a:ea typeface="Calibri"/>
                <a:cs typeface="Arial"/>
              </a:rPr>
              <a:t>والغازات</a:t>
            </a:r>
            <a:endParaRPr lang="ar-EG" sz="4000" b="1" dirty="0">
              <a:solidFill>
                <a:srgbClr val="FFFFFF"/>
              </a:solidFill>
              <a:latin typeface="Simplified Arabic"/>
              <a:ea typeface="Calibri"/>
              <a:cs typeface="Arial"/>
            </a:endParaRPr>
          </a:p>
        </p:txBody>
      </p:sp>
    </p:spTree>
    <p:extLst>
      <p:ext uri="{BB962C8B-B14F-4D97-AF65-F5344CB8AC3E}">
        <p14:creationId xmlns:p14="http://schemas.microsoft.com/office/powerpoint/2010/main" val="37066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261755"/>
            <a:ext cx="9144000" cy="4529445"/>
          </a:xfrm>
          <a:prstGeom prst="rect">
            <a:avLst/>
          </a:prstGeom>
        </p:spPr>
        <p:txBody>
          <a:bodyPr wrap="square">
            <a:spAutoFit/>
          </a:bodyPr>
          <a:lstStyle/>
          <a:p>
            <a:pPr>
              <a:spcAft>
                <a:spcPts val="1000"/>
              </a:spcAft>
            </a:pPr>
            <a:r>
              <a:rPr lang="en-US" sz="4000" b="1" dirty="0">
                <a:solidFill>
                  <a:srgbClr val="FFFFFF"/>
                </a:solidFill>
                <a:latin typeface="Simplified Arabic"/>
                <a:ea typeface="Times New Roman"/>
                <a:cs typeface="Arial"/>
              </a:rPr>
              <a:t>A central question in evolution is how simple </a:t>
            </a:r>
            <a:r>
              <a:rPr lang="en-US" sz="4000" b="1" dirty="0" err="1">
                <a:solidFill>
                  <a:srgbClr val="FFFFFF"/>
                </a:solidFill>
                <a:latin typeface="Simplified Arabic"/>
                <a:ea typeface="Times New Roman"/>
                <a:cs typeface="Arial"/>
              </a:rPr>
              <a:t>protocells</a:t>
            </a:r>
            <a:r>
              <a:rPr lang="en-US" sz="4000" b="1" dirty="0">
                <a:solidFill>
                  <a:srgbClr val="FFFFFF"/>
                </a:solidFill>
                <a:latin typeface="Simplified Arabic"/>
                <a:ea typeface="Times New Roman"/>
                <a:cs typeface="Arial"/>
              </a:rPr>
              <a:t> first arose and began the competitive process that drove the evolution of life.</a:t>
            </a:r>
          </a:p>
          <a:p>
            <a:pPr>
              <a:spcAft>
                <a:spcPts val="1000"/>
              </a:spcAft>
            </a:pPr>
            <a:r>
              <a:rPr lang="en-US" sz="4000" b="1" dirty="0">
                <a:solidFill>
                  <a:srgbClr val="FFFFFF"/>
                </a:solidFill>
                <a:latin typeface="Simplified Arabic"/>
                <a:ea typeface="Times New Roman"/>
                <a:cs typeface="Arial"/>
              </a:rPr>
              <a:t>National Science Foundation (2013). "Exploring Life's Origins – </a:t>
            </a:r>
            <a:r>
              <a:rPr lang="en-US" sz="4000" b="1" dirty="0" err="1">
                <a:solidFill>
                  <a:srgbClr val="FFFFFF"/>
                </a:solidFill>
                <a:latin typeface="Simplified Arabic"/>
                <a:ea typeface="Times New Roman"/>
                <a:cs typeface="Arial"/>
              </a:rPr>
              <a:t>Protocells</a:t>
            </a:r>
            <a:r>
              <a:rPr lang="en-US" sz="4000" b="1" dirty="0">
                <a:solidFill>
                  <a:srgbClr val="FFFFFF"/>
                </a:solidFill>
                <a:latin typeface="Simplified Arabic"/>
                <a:ea typeface="Times New Roman"/>
                <a:cs typeface="Arial"/>
              </a:rPr>
              <a:t>". Retrieved 2014-03-18.</a:t>
            </a:r>
          </a:p>
        </p:txBody>
      </p:sp>
    </p:spTree>
    <p:extLst>
      <p:ext uri="{BB962C8B-B14F-4D97-AF65-F5344CB8AC3E}">
        <p14:creationId xmlns:p14="http://schemas.microsoft.com/office/powerpoint/2010/main" val="4992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246055"/>
            <a:ext cx="9144000" cy="2554545"/>
          </a:xfrm>
          <a:prstGeom prst="rect">
            <a:avLst/>
          </a:prstGeom>
        </p:spPr>
        <p:txBody>
          <a:bodyPr wrap="square">
            <a:spAutoFit/>
          </a:bodyPr>
          <a:lstStyle/>
          <a:p>
            <a:pPr>
              <a:spcAft>
                <a:spcPts val="1000"/>
              </a:spcAft>
            </a:pPr>
            <a:r>
              <a:rPr lang="en-US" sz="4000" b="1" dirty="0">
                <a:solidFill>
                  <a:srgbClr val="FFFFFF"/>
                </a:solidFill>
                <a:latin typeface="Simplified Arabic"/>
                <a:ea typeface="Times New Roman"/>
                <a:cs typeface="Arial"/>
              </a:rPr>
              <a:t>Chen, Irene A.; </a:t>
            </a:r>
            <a:r>
              <a:rPr lang="en-US" sz="4000" b="1" dirty="0" err="1">
                <a:solidFill>
                  <a:srgbClr val="FFFFFF"/>
                </a:solidFill>
                <a:latin typeface="Simplified Arabic"/>
                <a:ea typeface="Times New Roman"/>
                <a:cs typeface="Arial"/>
              </a:rPr>
              <a:t>Walde</a:t>
            </a:r>
            <a:r>
              <a:rPr lang="en-US" sz="4000" b="1" dirty="0">
                <a:solidFill>
                  <a:srgbClr val="FFFFFF"/>
                </a:solidFill>
                <a:latin typeface="Simplified Arabic"/>
                <a:ea typeface="Times New Roman"/>
                <a:cs typeface="Arial"/>
              </a:rPr>
              <a:t>, Peter (July 2010). "From Self-Assembled Vesicles to </a:t>
            </a:r>
            <a:r>
              <a:rPr lang="en-US" sz="4000" b="1" dirty="0" err="1">
                <a:solidFill>
                  <a:srgbClr val="FFFFFF"/>
                </a:solidFill>
                <a:latin typeface="Simplified Arabic"/>
                <a:ea typeface="Times New Roman"/>
                <a:cs typeface="Arial"/>
              </a:rPr>
              <a:t>Protocells</a:t>
            </a:r>
            <a:r>
              <a:rPr lang="en-US" sz="4000" b="1" dirty="0">
                <a:solidFill>
                  <a:srgbClr val="FFFFFF"/>
                </a:solidFill>
                <a:latin typeface="Simplified Arabic"/>
                <a:ea typeface="Times New Roman"/>
                <a:cs typeface="Arial"/>
              </a:rPr>
              <a:t>" (PDF). Cold Spring </a:t>
            </a:r>
            <a:r>
              <a:rPr lang="en-US" sz="4000" b="1" dirty="0" err="1">
                <a:solidFill>
                  <a:srgbClr val="FFFFFF"/>
                </a:solidFill>
                <a:latin typeface="Simplified Arabic"/>
                <a:ea typeface="Times New Roman"/>
                <a:cs typeface="Arial"/>
              </a:rPr>
              <a:t>Harb</a:t>
            </a:r>
            <a:r>
              <a:rPr lang="en-US" sz="4000" b="1" dirty="0">
                <a:solidFill>
                  <a:srgbClr val="FFFFFF"/>
                </a:solidFill>
                <a:latin typeface="Simplified Arabic"/>
                <a:ea typeface="Times New Roman"/>
                <a:cs typeface="Arial"/>
              </a:rPr>
              <a:t> </a:t>
            </a:r>
            <a:r>
              <a:rPr lang="en-US" sz="4000" b="1" dirty="0" err="1">
                <a:solidFill>
                  <a:srgbClr val="FFFFFF"/>
                </a:solidFill>
                <a:latin typeface="Simplified Arabic"/>
                <a:ea typeface="Times New Roman"/>
                <a:cs typeface="Arial"/>
              </a:rPr>
              <a:t>Perspect</a:t>
            </a:r>
            <a:r>
              <a:rPr lang="en-US" sz="4000" b="1" dirty="0">
                <a:solidFill>
                  <a:srgbClr val="FFFFFF"/>
                </a:solidFill>
                <a:latin typeface="Simplified Arabic"/>
                <a:ea typeface="Times New Roman"/>
                <a:cs typeface="Arial"/>
              </a:rPr>
              <a:t> Biol. 2 (</a:t>
            </a:r>
            <a:r>
              <a:rPr lang="en-US" sz="4000" b="1" dirty="0" smtClean="0">
                <a:solidFill>
                  <a:srgbClr val="FFFFFF"/>
                </a:solidFill>
                <a:latin typeface="Simplified Arabic"/>
                <a:ea typeface="Times New Roman"/>
                <a:cs typeface="Arial"/>
              </a:rPr>
              <a:t>7</a:t>
            </a:r>
            <a:r>
              <a:rPr lang="ar-EG" sz="4000" b="1" dirty="0" smtClean="0">
                <a:solidFill>
                  <a:srgbClr val="FFFFFF"/>
                </a:solidFill>
                <a:latin typeface="Simplified Arabic"/>
                <a:ea typeface="Times New Roman"/>
                <a:cs typeface="Arial"/>
              </a:rPr>
              <a:t>(</a:t>
            </a:r>
            <a:r>
              <a:rPr lang="en-US" sz="4000" b="1" dirty="0" smtClean="0">
                <a:solidFill>
                  <a:srgbClr val="FFFFFF"/>
                </a:solidFill>
                <a:latin typeface="Simplified Arabic"/>
                <a:ea typeface="Times New Roman"/>
                <a:cs typeface="Arial"/>
              </a:rPr>
              <a:t>.</a:t>
            </a:r>
            <a:endParaRPr lang="en-US"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58217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246055"/>
            <a:ext cx="9144000" cy="2554545"/>
          </a:xfrm>
          <a:prstGeom prst="rect">
            <a:avLst/>
          </a:prstGeom>
        </p:spPr>
        <p:txBody>
          <a:bodyPr wrap="square">
            <a:spAutoFit/>
          </a:bodyPr>
          <a:lstStyle/>
          <a:p>
            <a:pPr>
              <a:spcAft>
                <a:spcPts val="1000"/>
              </a:spcAft>
            </a:pPr>
            <a:r>
              <a:rPr lang="en-US" sz="4000" b="1" dirty="0">
                <a:solidFill>
                  <a:srgbClr val="FFFFFF"/>
                </a:solidFill>
                <a:latin typeface="Simplified Arabic"/>
                <a:ea typeface="Times New Roman"/>
                <a:cs typeface="Arial"/>
              </a:rPr>
              <a:t>Deamer, D.W. 1997. The first living systems: a </a:t>
            </a:r>
            <a:r>
              <a:rPr lang="en-US" sz="4000" b="1" dirty="0" err="1">
                <a:solidFill>
                  <a:srgbClr val="FFFFFF"/>
                </a:solidFill>
                <a:latin typeface="Simplified Arabic"/>
                <a:ea typeface="Times New Roman"/>
                <a:cs typeface="Arial"/>
              </a:rPr>
              <a:t>bioenergetic</a:t>
            </a:r>
            <a:r>
              <a:rPr lang="en-US" sz="4000" b="1" dirty="0">
                <a:solidFill>
                  <a:srgbClr val="FFFFFF"/>
                </a:solidFill>
                <a:latin typeface="Simplified Arabic"/>
                <a:ea typeface="Times New Roman"/>
                <a:cs typeface="Arial"/>
              </a:rPr>
              <a:t> perspective. </a:t>
            </a:r>
            <a:r>
              <a:rPr lang="en-US" sz="4000" b="1" dirty="0" err="1">
                <a:solidFill>
                  <a:srgbClr val="FFFFFF"/>
                </a:solidFill>
                <a:latin typeface="Simplified Arabic"/>
                <a:ea typeface="Times New Roman"/>
                <a:cs typeface="Arial"/>
              </a:rPr>
              <a:t>Microbiol</a:t>
            </a:r>
            <a:r>
              <a:rPr lang="en-US" sz="4000" b="1" dirty="0">
                <a:solidFill>
                  <a:srgbClr val="FFFFFF"/>
                </a:solidFill>
                <a:latin typeface="Simplified Arabic"/>
                <a:ea typeface="Times New Roman"/>
                <a:cs typeface="Arial"/>
              </a:rPr>
              <a:t>. Mol. Biol. Rev. 61(2):239âˆšÂ± 261.</a:t>
            </a:r>
          </a:p>
        </p:txBody>
      </p:sp>
    </p:spTree>
    <p:extLst>
      <p:ext uri="{BB962C8B-B14F-4D97-AF65-F5344CB8AC3E}">
        <p14:creationId xmlns:p14="http://schemas.microsoft.com/office/powerpoint/2010/main" val="12124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219200"/>
            <a:ext cx="9144000" cy="4401205"/>
          </a:xfrm>
          <a:prstGeom prst="rect">
            <a:avLst/>
          </a:prstGeom>
        </p:spPr>
        <p:txBody>
          <a:bodyPr wrap="square">
            <a:spAutoFit/>
          </a:bodyPr>
          <a:lstStyle/>
          <a:p>
            <a:pPr>
              <a:spcAft>
                <a:spcPts val="1000"/>
              </a:spcAft>
            </a:pPr>
            <a:r>
              <a:rPr lang="en-US" sz="4000" b="1" dirty="0">
                <a:solidFill>
                  <a:srgbClr val="FFFFFF"/>
                </a:solidFill>
                <a:latin typeface="Simplified Arabic"/>
                <a:ea typeface="Times New Roman"/>
                <a:cs typeface="Arial"/>
              </a:rPr>
              <a:t>Deamer, D.W., E.H. Mahon and G. Bosco. 1994. Self-assembling and function of primitive membrane structures. In: </a:t>
            </a:r>
            <a:r>
              <a:rPr lang="en-US" sz="4000" b="1" dirty="0" err="1">
                <a:solidFill>
                  <a:srgbClr val="FFFFFF"/>
                </a:solidFill>
                <a:latin typeface="Simplified Arabic"/>
                <a:ea typeface="Times New Roman"/>
                <a:cs typeface="Arial"/>
              </a:rPr>
              <a:t>Bengtson</a:t>
            </a:r>
            <a:r>
              <a:rPr lang="en-US" sz="4000" b="1" dirty="0">
                <a:solidFill>
                  <a:srgbClr val="FFFFFF"/>
                </a:solidFill>
                <a:latin typeface="Simplified Arabic"/>
                <a:ea typeface="Times New Roman"/>
                <a:cs typeface="Arial"/>
              </a:rPr>
              <a:t>, S. (ed.) Early life on Earth, Nobel Symposium, No. 84. Columbia University Press, New York, pp. 107âˆšÂ±115.</a:t>
            </a:r>
          </a:p>
        </p:txBody>
      </p:sp>
    </p:spTree>
    <p:extLst>
      <p:ext uri="{BB962C8B-B14F-4D97-AF65-F5344CB8AC3E}">
        <p14:creationId xmlns:p14="http://schemas.microsoft.com/office/powerpoint/2010/main" val="52907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331655"/>
            <a:ext cx="9144000" cy="2554545"/>
          </a:xfrm>
          <a:prstGeom prst="rect">
            <a:avLst/>
          </a:prstGeom>
        </p:spPr>
        <p:txBody>
          <a:bodyPr wrap="square">
            <a:spAutoFit/>
          </a:bodyPr>
          <a:lstStyle/>
          <a:p>
            <a:pPr>
              <a:spcAft>
                <a:spcPts val="1000"/>
              </a:spcAft>
            </a:pPr>
            <a:r>
              <a:rPr lang="en-US" sz="4000" b="1" dirty="0">
                <a:solidFill>
                  <a:srgbClr val="FFFFFF"/>
                </a:solidFill>
                <a:latin typeface="Simplified Arabic"/>
                <a:ea typeface="Times New Roman"/>
                <a:cs typeface="Arial"/>
              </a:rPr>
              <a:t>Jesse Gray, Shana </a:t>
            </a:r>
            <a:r>
              <a:rPr lang="en-US" sz="4000" b="1" dirty="0" err="1">
                <a:solidFill>
                  <a:srgbClr val="FFFFFF"/>
                </a:solidFill>
                <a:latin typeface="Simplified Arabic"/>
                <a:ea typeface="Times New Roman"/>
                <a:cs typeface="Arial"/>
              </a:rPr>
              <a:t>Groeschler</a:t>
            </a:r>
            <a:r>
              <a:rPr lang="en-US" sz="4000" b="1" dirty="0">
                <a:solidFill>
                  <a:srgbClr val="FFFFFF"/>
                </a:solidFill>
                <a:latin typeface="Simplified Arabic"/>
                <a:ea typeface="Times New Roman"/>
                <a:cs typeface="Arial"/>
              </a:rPr>
              <a:t>, Tony Le, Zara Gonzalez (2002). "Membrane Structure" (SWF). Davidson College. Retrieved 2007-01-11.</a:t>
            </a:r>
          </a:p>
        </p:txBody>
      </p:sp>
    </p:spTree>
    <p:extLst>
      <p:ext uri="{BB962C8B-B14F-4D97-AF65-F5344CB8AC3E}">
        <p14:creationId xmlns:p14="http://schemas.microsoft.com/office/powerpoint/2010/main" val="395341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4396075"/>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drghaly.com/articles/display/12429</a:t>
            </a:r>
            <a:endParaRPr lang="en-US" sz="32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a:p>
            <a:pPr algn="ctr" rtl="1">
              <a:spcAft>
                <a:spcPts val="1000"/>
              </a:spcAft>
            </a:pPr>
            <a:r>
              <a:rPr lang="en-US" sz="3000" b="1" dirty="0">
                <a:solidFill>
                  <a:srgbClr val="FFFFFF"/>
                </a:solidFill>
                <a:latin typeface="Simplified Arabic"/>
                <a:ea typeface="Calibri"/>
                <a:cs typeface="Arial"/>
                <a:hlinkClick r:id="rId6"/>
              </a:rPr>
              <a:t>https://</a:t>
            </a:r>
            <a:r>
              <a:rPr lang="en-US" sz="3000" b="1" dirty="0" smtClean="0">
                <a:solidFill>
                  <a:srgbClr val="FFFFFF"/>
                </a:solidFill>
                <a:latin typeface="Simplified Arabic"/>
                <a:ea typeface="Calibri"/>
                <a:cs typeface="Arial"/>
                <a:hlinkClick r:id="rId6"/>
              </a:rPr>
              <a:t>www.youtube.com/watch?v=0BB9-osFVp8</a:t>
            </a:r>
            <a:endParaRPr lang="en-US" sz="30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72747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9710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959114"/>
            <a:ext cx="9144000" cy="707886"/>
          </a:xfrm>
          <a:prstGeom prst="rect">
            <a:avLst/>
          </a:prstGeom>
        </p:spPr>
        <p:txBody>
          <a:bodyPr wrap="square">
            <a:spAutoFit/>
          </a:bodyPr>
          <a:lstStyle/>
          <a:p>
            <a:pPr algn="ctr">
              <a:spcAft>
                <a:spcPts val="1000"/>
              </a:spcAft>
            </a:pPr>
            <a:r>
              <a:rPr lang="ar-EG" sz="4000" b="1" dirty="0">
                <a:solidFill>
                  <a:srgbClr val="FFFFFF"/>
                </a:solidFill>
                <a:latin typeface="Simplified Arabic"/>
                <a:ea typeface="Times New Roman"/>
                <a:cs typeface="Arial"/>
              </a:rPr>
              <a:t>مصدر الطاقة </a:t>
            </a:r>
            <a:r>
              <a:rPr lang="ar-EG" sz="4000" b="1" dirty="0" smtClean="0">
                <a:solidFill>
                  <a:srgbClr val="FFFFFF"/>
                </a:solidFill>
                <a:latin typeface="Simplified Arabic"/>
                <a:ea typeface="Times New Roman"/>
                <a:cs typeface="Arial"/>
              </a:rPr>
              <a:t>اللازمة للخلية</a:t>
            </a:r>
            <a:endParaRPr lang="en-US"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7835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4" name="irc_mi" descr="http://upload.wikimedia.org/wikipedia/commons/thumb/0/00/Atp_synthase.PNG/300px-Atp_synthase.PNG"/>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28600"/>
            <a:ext cx="4953000" cy="6400800"/>
          </a:xfrm>
          <a:prstGeom prst="rect">
            <a:avLst/>
          </a:prstGeom>
          <a:noFill/>
          <a:ln>
            <a:noFill/>
          </a:ln>
        </p:spPr>
      </p:pic>
    </p:spTree>
    <p:extLst>
      <p:ext uri="{BB962C8B-B14F-4D97-AF65-F5344CB8AC3E}">
        <p14:creationId xmlns:p14="http://schemas.microsoft.com/office/powerpoint/2010/main" val="16455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2" name="Picture 1"/>
          <p:cNvPicPr>
            <a:picLocks noChangeAspect="1"/>
          </p:cNvPicPr>
          <p:nvPr/>
        </p:nvPicPr>
        <p:blipFill>
          <a:blip r:embed="rId5"/>
          <a:stretch>
            <a:fillRect/>
          </a:stretch>
        </p:blipFill>
        <p:spPr>
          <a:xfrm>
            <a:off x="711199" y="533400"/>
            <a:ext cx="7721601" cy="5791200"/>
          </a:xfrm>
          <a:prstGeom prst="rect">
            <a:avLst/>
          </a:prstGeom>
        </p:spPr>
      </p:pic>
    </p:spTree>
    <p:extLst>
      <p:ext uri="{BB962C8B-B14F-4D97-AF65-F5344CB8AC3E}">
        <p14:creationId xmlns:p14="http://schemas.microsoft.com/office/powerpoint/2010/main" val="337403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3748"/>
            <a:ext cx="9144000" cy="5093702"/>
          </a:xfrm>
          <a:prstGeom prst="rect">
            <a:avLst/>
          </a:prstGeom>
        </p:spPr>
        <p:txBody>
          <a:bodyPr wrap="square">
            <a:spAutoFit/>
          </a:bodyPr>
          <a:lstStyle/>
          <a:p>
            <a:pPr algn="r" rtl="1">
              <a:lnSpc>
                <a:spcPct val="150000"/>
              </a:lnSpc>
              <a:spcAft>
                <a:spcPts val="1000"/>
              </a:spcAft>
            </a:pPr>
            <a:r>
              <a:rPr lang="ar-EG" sz="4000" b="1" dirty="0">
                <a:solidFill>
                  <a:srgbClr val="FFFFFF"/>
                </a:solidFill>
                <a:latin typeface="Simplified Arabic"/>
                <a:ea typeface="Calibri"/>
                <a:cs typeface="Arial"/>
              </a:rPr>
              <a:t>الاحتمال الثاني هو تكونت على الارض</a:t>
            </a:r>
          </a:p>
          <a:p>
            <a:pPr algn="r" rtl="1">
              <a:lnSpc>
                <a:spcPct val="150000"/>
              </a:lnSpc>
              <a:spcAft>
                <a:spcPts val="1000"/>
              </a:spcAft>
            </a:pPr>
            <a:r>
              <a:rPr lang="ar-EG" sz="4000" b="1" dirty="0" smtClean="0">
                <a:solidFill>
                  <a:srgbClr val="FFFFFF"/>
                </a:solidFill>
                <a:latin typeface="Simplified Arabic"/>
                <a:ea typeface="Calibri"/>
                <a:cs typeface="Arial"/>
              </a:rPr>
              <a:t>والسؤال كيف؟</a:t>
            </a:r>
            <a:endParaRPr lang="ar-EG" sz="4000" b="1" dirty="0">
              <a:solidFill>
                <a:srgbClr val="FFFFFF"/>
              </a:solidFill>
              <a:latin typeface="Simplified Arabic"/>
              <a:ea typeface="Calibri"/>
              <a:cs typeface="Arial"/>
            </a:endParaRPr>
          </a:p>
          <a:p>
            <a:pPr algn="r" rtl="1">
              <a:lnSpc>
                <a:spcPct val="150000"/>
              </a:lnSpc>
              <a:spcAft>
                <a:spcPts val="1000"/>
              </a:spcAft>
            </a:pPr>
            <a:r>
              <a:rPr lang="ar-EG" sz="4000" b="1" dirty="0">
                <a:solidFill>
                  <a:srgbClr val="FFFFFF"/>
                </a:solidFill>
                <a:latin typeface="Simplified Arabic"/>
                <a:ea typeface="Calibri"/>
                <a:cs typeface="Arial"/>
              </a:rPr>
              <a:t>والاجابة عليه انه فقط حدث ببطء ولا يعرفوا كيف. </a:t>
            </a:r>
            <a:r>
              <a:rPr lang="ar-EG" sz="4000" b="1" dirty="0" smtClean="0">
                <a:solidFill>
                  <a:srgbClr val="FFFFFF"/>
                </a:solidFill>
                <a:latin typeface="Simplified Arabic"/>
                <a:ea typeface="Calibri"/>
                <a:cs typeface="Arial"/>
              </a:rPr>
              <a:t>غير ملاحظ غير مختبر غير متكرر غير متوقع ومحسوب</a:t>
            </a:r>
          </a:p>
          <a:p>
            <a:pPr algn="r" rtl="1">
              <a:lnSpc>
                <a:spcPct val="150000"/>
              </a:lnSpc>
              <a:spcAft>
                <a:spcPts val="1000"/>
              </a:spcAft>
            </a:pPr>
            <a:r>
              <a:rPr lang="ar-EG" sz="4000" b="1" dirty="0" smtClean="0">
                <a:solidFill>
                  <a:srgbClr val="FFFFFF"/>
                </a:solidFill>
                <a:latin typeface="Simplified Arabic"/>
                <a:ea typeface="Calibri"/>
                <a:cs typeface="Arial"/>
              </a:rPr>
              <a:t>لذلك هو امر ايماني فقط بشيء مخالف للطبيعة. </a:t>
            </a:r>
            <a:endParaRPr lang="ar-EG" sz="4000" b="1" dirty="0">
              <a:solidFill>
                <a:srgbClr val="FFFFFF"/>
              </a:solidFill>
              <a:latin typeface="Simplified Arabic"/>
              <a:ea typeface="Calibri"/>
              <a:cs typeface="Arial"/>
            </a:endParaRPr>
          </a:p>
        </p:txBody>
      </p:sp>
    </p:spTree>
    <p:extLst>
      <p:ext uri="{BB962C8B-B14F-4D97-AF65-F5344CB8AC3E}">
        <p14:creationId xmlns:p14="http://schemas.microsoft.com/office/powerpoint/2010/main" val="280714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dients (ATP Synthases) - YouTube">
            <a:hlinkClick r:id="" action="ppaction://media"/>
          </p:cNvPr>
          <p:cNvPicPr>
            <a:picLocks noChangeAspect="1"/>
          </p:cNvPicPr>
          <p:nvPr>
            <a:videoFile r:link="rId1"/>
            <p:extLst>
              <p:ext uri="{DAA4B4D4-6D71-4841-9C94-3DE7FCFB9230}">
                <p14:media xmlns:p14="http://schemas.microsoft.com/office/powerpoint/2010/main" r:embed="rId2">
                  <p14:trim st="67239" end="68779"/>
                </p14:media>
              </p:ext>
            </p:extLst>
          </p:nvPr>
        </p:nvPicPr>
        <p:blipFill>
          <a:blip r:embed="rId4"/>
          <a:stretch>
            <a:fillRect/>
          </a:stretch>
        </p:blipFill>
        <p:spPr>
          <a:xfrm>
            <a:off x="21167" y="0"/>
            <a:ext cx="9122833" cy="6842125"/>
          </a:xfrm>
          <a:prstGeom prst="rect">
            <a:avLst/>
          </a:prstGeom>
        </p:spPr>
      </p:pic>
    </p:spTree>
    <p:extLst>
      <p:ext uri="{BB962C8B-B14F-4D97-AF65-F5344CB8AC3E}">
        <p14:creationId xmlns:p14="http://schemas.microsoft.com/office/powerpoint/2010/main" val="8263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304800"/>
            <a:ext cx="9144000" cy="5888792"/>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Times New Roman"/>
                <a:cs typeface="Arial"/>
              </a:rPr>
              <a:t>ايهم خلق الاول هل المركبات العضوية التي تحتاجها الماكينة لكي توجد رغم ان هذه المركبات تحتاج الطاقة من هذه الماكينة ام الماكينة التي تحتاجها المركبات العضوية لتوجد ولكنها تحتاج وجود المركبات </a:t>
            </a:r>
            <a:r>
              <a:rPr lang="ar-EG" sz="4000" b="1" dirty="0" smtClean="0">
                <a:solidFill>
                  <a:srgbClr val="FFFFFF"/>
                </a:solidFill>
                <a:latin typeface="Simplified Arabic"/>
                <a:ea typeface="Times New Roman"/>
                <a:cs typeface="Arial"/>
              </a:rPr>
              <a:t>لتتكون؟</a:t>
            </a:r>
            <a:endParaRPr lang="en-US" sz="4000" b="1" dirty="0" smtClean="0">
              <a:solidFill>
                <a:srgbClr val="FFFFFF"/>
              </a:solidFill>
              <a:latin typeface="Simplified Arabic"/>
              <a:ea typeface="Times New Roman"/>
              <a:cs typeface="Arial"/>
            </a:endParaRPr>
          </a:p>
          <a:p>
            <a:pPr algn="r" rtl="1">
              <a:spcAft>
                <a:spcPts val="1000"/>
              </a:spcAft>
            </a:pPr>
            <a:r>
              <a:rPr lang="ar-EG" sz="4000" b="1" dirty="0" smtClean="0">
                <a:solidFill>
                  <a:srgbClr val="FFFFFF"/>
                </a:solidFill>
                <a:latin typeface="Simplified Arabic"/>
                <a:ea typeface="Times New Roman"/>
                <a:cs typeface="Arial"/>
              </a:rPr>
              <a:t> </a:t>
            </a:r>
            <a:endParaRPr lang="ar-EG" sz="4000" b="1" dirty="0">
              <a:solidFill>
                <a:srgbClr val="FFFFFF"/>
              </a:solidFill>
              <a:latin typeface="Simplified Arabic"/>
              <a:ea typeface="Times New Roman"/>
              <a:cs typeface="Arial"/>
            </a:endParaRPr>
          </a:p>
          <a:p>
            <a:pPr algn="r" rtl="1">
              <a:spcAft>
                <a:spcPts val="1000"/>
              </a:spcAft>
            </a:pPr>
            <a:r>
              <a:rPr lang="ar-EG" sz="4000" b="1" dirty="0" smtClean="0">
                <a:solidFill>
                  <a:srgbClr val="FFFFFF"/>
                </a:solidFill>
                <a:latin typeface="Simplified Arabic"/>
                <a:ea typeface="Times New Roman"/>
                <a:cs typeface="Arial"/>
              </a:rPr>
              <a:t>كيف </a:t>
            </a:r>
            <a:r>
              <a:rPr lang="ar-EG" sz="4000" b="1" dirty="0">
                <a:solidFill>
                  <a:srgbClr val="FFFFFF"/>
                </a:solidFill>
                <a:latin typeface="Simplified Arabic"/>
                <a:ea typeface="Times New Roman"/>
                <a:cs typeface="Arial"/>
              </a:rPr>
              <a:t>تطورت هذه الماكينة في البداية بالصدفة في خطوات صغيرة متتالية رغم ان نقص عنصر واحد في تركيبها يجعلها غير فعالة وبهذا لا توجد انتقال للطاقة ولا يوجد انتاج للمركبات </a:t>
            </a:r>
            <a:r>
              <a:rPr lang="ar-EG" sz="4000" b="1" dirty="0" smtClean="0">
                <a:solidFill>
                  <a:srgbClr val="FFFFFF"/>
                </a:solidFill>
                <a:latin typeface="Simplified Arabic"/>
                <a:ea typeface="Times New Roman"/>
                <a:cs typeface="Arial"/>
              </a:rPr>
              <a:t>العضوية؟</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8215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4396075"/>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drghaly.com/articles/display/12430</a:t>
            </a:r>
            <a:endParaRPr lang="ar-EG" sz="32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a:p>
            <a:pPr algn="ctr" rtl="1">
              <a:spcAft>
                <a:spcPts val="1000"/>
              </a:spcAft>
            </a:pPr>
            <a:r>
              <a:rPr lang="en-US" sz="3000" b="1" dirty="0">
                <a:solidFill>
                  <a:srgbClr val="FFFFFF"/>
                </a:solidFill>
                <a:latin typeface="Simplified Arabic"/>
                <a:ea typeface="Calibri"/>
                <a:cs typeface="Arial"/>
                <a:hlinkClick r:id="rId6"/>
              </a:rPr>
              <a:t>https://</a:t>
            </a:r>
            <a:r>
              <a:rPr lang="en-US" sz="3000" b="1" dirty="0" smtClean="0">
                <a:solidFill>
                  <a:srgbClr val="FFFFFF"/>
                </a:solidFill>
                <a:latin typeface="Simplified Arabic"/>
                <a:ea typeface="Calibri"/>
                <a:cs typeface="Arial"/>
                <a:hlinkClick r:id="rId6"/>
              </a:rPr>
              <a:t>www.youtube.com/watch?v=hlY5bDPWsPE</a:t>
            </a:r>
            <a:endParaRPr lang="ar-EG" sz="30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377510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07940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ar-EG" sz="4000" b="1" dirty="0">
                <a:solidFill>
                  <a:srgbClr val="FFFFFF"/>
                </a:solidFill>
                <a:latin typeface="Simplified Arabic"/>
                <a:ea typeface="Times New Roman"/>
                <a:cs typeface="Arial"/>
              </a:rPr>
              <a:t>بعض أخطاء فرضية التطور </a:t>
            </a:r>
            <a:r>
              <a:rPr lang="ar-EG" sz="4000" b="1" dirty="0" smtClean="0">
                <a:solidFill>
                  <a:srgbClr val="FFFFFF"/>
                </a:solidFill>
                <a:latin typeface="Simplified Arabic"/>
                <a:ea typeface="Times New Roman"/>
                <a:cs typeface="Arial"/>
              </a:rPr>
              <a:t>العضوي والخلية البسيطة</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96469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smtClean="0">
                <a:solidFill>
                  <a:srgbClr val="FFFFFF"/>
                </a:solidFill>
                <a:latin typeface="Simplified Arabic"/>
                <a:ea typeface="Times New Roman"/>
                <a:cs typeface="Arial"/>
              </a:rPr>
              <a:t>First </a:t>
            </a:r>
            <a:r>
              <a:rPr lang="en-US" sz="4000" b="1" dirty="0">
                <a:solidFill>
                  <a:srgbClr val="FFFFFF"/>
                </a:solidFill>
                <a:latin typeface="Simplified Arabic"/>
                <a:ea typeface="Times New Roman"/>
                <a:cs typeface="Arial"/>
              </a:rPr>
              <a:t>self-replicating organism</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83981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25354"/>
            <a:ext cx="9144000" cy="5170646"/>
          </a:xfrm>
          <a:prstGeom prst="rect">
            <a:avLst/>
          </a:prstGeom>
        </p:spPr>
        <p:txBody>
          <a:bodyPr wrap="square">
            <a:spAutoFit/>
          </a:bodyPr>
          <a:lstStyle/>
          <a:p>
            <a:pPr algn="ctr" rtl="1">
              <a:spcAft>
                <a:spcPts val="1000"/>
              </a:spcAft>
            </a:pPr>
            <a:r>
              <a:rPr lang="ar-EG" sz="4000" b="1" dirty="0">
                <a:solidFill>
                  <a:srgbClr val="FFFFFF"/>
                </a:solidFill>
                <a:latin typeface="Simplified Arabic"/>
                <a:ea typeface="Times New Roman"/>
                <a:cs typeface="Arial"/>
              </a:rPr>
              <a:t>شريط نووي ينقسم وبه الجينات المعبرة الاساسية</a:t>
            </a:r>
          </a:p>
          <a:p>
            <a:pPr algn="ctr" rtl="1">
              <a:spcAft>
                <a:spcPts val="1000"/>
              </a:spcAft>
            </a:pPr>
            <a:r>
              <a:rPr lang="ar-EG" sz="4000" b="1" dirty="0">
                <a:solidFill>
                  <a:srgbClr val="FFFFFF"/>
                </a:solidFill>
                <a:latin typeface="Simplified Arabic"/>
                <a:ea typeface="Times New Roman"/>
                <a:cs typeface="Arial"/>
              </a:rPr>
              <a:t>وغلاف يحفظه </a:t>
            </a:r>
          </a:p>
          <a:p>
            <a:pPr algn="ctr" rtl="1">
              <a:spcAft>
                <a:spcPts val="1000"/>
              </a:spcAft>
            </a:pPr>
            <a:r>
              <a:rPr lang="ar-EG" sz="4000" b="1" dirty="0">
                <a:solidFill>
                  <a:srgbClr val="FFFFFF"/>
                </a:solidFill>
                <a:latin typeface="Simplified Arabic"/>
                <a:ea typeface="Times New Roman"/>
                <a:cs typeface="Arial"/>
              </a:rPr>
              <a:t>وأسلوب يساعده في الانقسام أي يقرأ الدي ان ايه </a:t>
            </a:r>
          </a:p>
          <a:p>
            <a:pPr algn="ctr" rtl="1">
              <a:spcAft>
                <a:spcPts val="1000"/>
              </a:spcAft>
            </a:pPr>
            <a:r>
              <a:rPr lang="ar-EG" sz="4000" b="1" dirty="0">
                <a:solidFill>
                  <a:srgbClr val="FFFFFF"/>
                </a:solidFill>
                <a:latin typeface="Simplified Arabic"/>
                <a:ea typeface="Times New Roman"/>
                <a:cs typeface="Arial"/>
              </a:rPr>
              <a:t>وأسلوب يترجمه لبروتينات</a:t>
            </a:r>
          </a:p>
          <a:p>
            <a:pPr algn="ctr" rtl="1">
              <a:spcAft>
                <a:spcPts val="1000"/>
              </a:spcAft>
            </a:pPr>
            <a:r>
              <a:rPr lang="ar-EG" sz="4000" b="1" dirty="0">
                <a:solidFill>
                  <a:srgbClr val="FFFFFF"/>
                </a:solidFill>
                <a:latin typeface="Simplified Arabic"/>
                <a:ea typeface="Times New Roman"/>
                <a:cs typeface="Arial"/>
              </a:rPr>
              <a:t>وانزيمات على الأقل 2000</a:t>
            </a:r>
          </a:p>
          <a:p>
            <a:pPr algn="ctr" rtl="1">
              <a:spcAft>
                <a:spcPts val="1000"/>
              </a:spcAft>
            </a:pPr>
            <a:r>
              <a:rPr lang="ar-EG" sz="4000" b="1" dirty="0">
                <a:solidFill>
                  <a:srgbClr val="FFFFFF"/>
                </a:solidFill>
                <a:latin typeface="Simplified Arabic"/>
                <a:ea typeface="Times New Roman"/>
                <a:cs typeface="Arial"/>
              </a:rPr>
              <a:t>وأسلوب تغذيه </a:t>
            </a:r>
          </a:p>
          <a:p>
            <a:pPr algn="ctr" rtl="1">
              <a:spcAft>
                <a:spcPts val="1000"/>
              </a:spcAft>
            </a:pPr>
            <a:r>
              <a:rPr lang="ar-EG" sz="4000" b="1" dirty="0">
                <a:solidFill>
                  <a:srgbClr val="FFFFFF"/>
                </a:solidFill>
                <a:latin typeface="Simplified Arabic"/>
                <a:ea typeface="Times New Roman"/>
                <a:cs typeface="Arial"/>
              </a:rPr>
              <a:t>ومصدر للطاقة أيضا.</a:t>
            </a:r>
          </a:p>
        </p:txBody>
      </p:sp>
    </p:spTree>
    <p:extLst>
      <p:ext uri="{BB962C8B-B14F-4D97-AF65-F5344CB8AC3E}">
        <p14:creationId xmlns:p14="http://schemas.microsoft.com/office/powerpoint/2010/main" val="185774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1824923"/>
          </a:xfrm>
          <a:prstGeom prst="rect">
            <a:avLst/>
          </a:prstGeom>
        </p:spPr>
        <p:txBody>
          <a:bodyPr wrap="square">
            <a:spAutoFit/>
          </a:bodyPr>
          <a:lstStyle/>
          <a:p>
            <a:pPr algn="ctr" rtl="1">
              <a:lnSpc>
                <a:spcPct val="150000"/>
              </a:lnSpc>
              <a:spcAft>
                <a:spcPts val="1000"/>
              </a:spcAft>
            </a:pPr>
            <a:r>
              <a:rPr lang="ar-EG" sz="4000" b="1" dirty="0">
                <a:solidFill>
                  <a:srgbClr val="FFFFFF"/>
                </a:solidFill>
                <a:latin typeface="Simplified Arabic"/>
                <a:ea typeface="Times New Roman"/>
                <a:cs typeface="Arial"/>
              </a:rPr>
              <a:t>ابسط خليه ممكن نتخيلها هي لا تزال اعقد من اي ماكينة موجودة من صنع البشر حتى الان</a:t>
            </a:r>
          </a:p>
        </p:txBody>
      </p:sp>
    </p:spTree>
    <p:extLst>
      <p:ext uri="{BB962C8B-B14F-4D97-AF65-F5344CB8AC3E}">
        <p14:creationId xmlns:p14="http://schemas.microsoft.com/office/powerpoint/2010/main" val="80769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6724918"/>
          </a:xfrm>
          <a:prstGeom prst="rect">
            <a:avLst/>
          </a:prstGeom>
        </p:spPr>
        <p:txBody>
          <a:bodyPr wrap="square">
            <a:spAutoFit/>
          </a:bodyPr>
          <a:lstStyle/>
          <a:p>
            <a:pPr algn="r" rtl="1">
              <a:spcAft>
                <a:spcPts val="1000"/>
              </a:spcAft>
            </a:pPr>
            <a:r>
              <a:rPr lang="en-US" sz="3600" b="1" dirty="0" smtClean="0">
                <a:solidFill>
                  <a:srgbClr val="FFFFFF"/>
                </a:solidFill>
                <a:latin typeface="Simplified Arabic"/>
                <a:ea typeface="Times New Roman"/>
                <a:cs typeface="Arial"/>
              </a:rPr>
              <a:t>Prokaryote </a:t>
            </a:r>
          </a:p>
          <a:p>
            <a:pPr algn="r" rtl="1">
              <a:spcAft>
                <a:spcPts val="1000"/>
              </a:spcAft>
            </a:pPr>
            <a:r>
              <a:rPr lang="ar-EG" sz="3200" b="1" dirty="0" smtClean="0">
                <a:solidFill>
                  <a:srgbClr val="FFFFFF"/>
                </a:solidFill>
                <a:latin typeface="Simplified Arabic"/>
                <a:ea typeface="Times New Roman"/>
                <a:cs typeface="Arial"/>
              </a:rPr>
              <a:t>مثل البكتيريا في </a:t>
            </a:r>
            <a:r>
              <a:rPr lang="ar-EG" sz="3200" b="1" dirty="0">
                <a:solidFill>
                  <a:srgbClr val="FFFFFF"/>
                </a:solidFill>
                <a:latin typeface="Simplified Arabic"/>
                <a:ea typeface="Times New Roman"/>
                <a:cs typeface="Arial"/>
              </a:rPr>
              <a:t>ابسط صورها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كبسولة </a:t>
            </a:r>
            <a:r>
              <a:rPr lang="ar-EG" sz="3200" b="1" dirty="0">
                <a:solidFill>
                  <a:srgbClr val="FFFFFF"/>
                </a:solidFill>
                <a:latin typeface="Simplified Arabic"/>
                <a:ea typeface="Times New Roman"/>
                <a:cs typeface="Arial"/>
              </a:rPr>
              <a:t>تحافظ على الخلية من الانفجار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ثم </a:t>
            </a:r>
            <a:r>
              <a:rPr lang="ar-EG" sz="3200" b="1" dirty="0">
                <a:solidFill>
                  <a:srgbClr val="FFFFFF"/>
                </a:solidFill>
                <a:latin typeface="Simplified Arabic"/>
                <a:ea typeface="Times New Roman"/>
                <a:cs typeface="Arial"/>
              </a:rPr>
              <a:t>جدار خلية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ثم </a:t>
            </a:r>
            <a:r>
              <a:rPr lang="ar-EG" sz="3200" b="1" dirty="0">
                <a:solidFill>
                  <a:srgbClr val="FFFFFF"/>
                </a:solidFill>
                <a:latin typeface="Simplified Arabic"/>
                <a:ea typeface="Times New Roman"/>
                <a:cs typeface="Arial"/>
              </a:rPr>
              <a:t>غشاء الخلية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ثم </a:t>
            </a:r>
            <a:r>
              <a:rPr lang="ar-EG" sz="3200" b="1" dirty="0">
                <a:solidFill>
                  <a:srgbClr val="FFFFFF"/>
                </a:solidFill>
                <a:latin typeface="Simplified Arabic"/>
                <a:ea typeface="Times New Roman"/>
                <a:cs typeface="Arial"/>
              </a:rPr>
              <a:t>سيتوبلازم يوجد به كل المواد والجسيمات المطلوبة للعمليات الحيوية وهي معقدة جدا وغاية في الدقة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ثم </a:t>
            </a:r>
            <a:r>
              <a:rPr lang="ar-EG" sz="3200" b="1" dirty="0" err="1">
                <a:solidFill>
                  <a:srgbClr val="FFFFFF"/>
                </a:solidFill>
                <a:latin typeface="Simplified Arabic"/>
                <a:ea typeface="Times New Roman"/>
                <a:cs typeface="Arial"/>
              </a:rPr>
              <a:t>ريبوزومات</a:t>
            </a:r>
            <a:r>
              <a:rPr lang="ar-EG" sz="3200" b="1" dirty="0">
                <a:solidFill>
                  <a:srgbClr val="FFFFFF"/>
                </a:solidFill>
                <a:latin typeface="Simplified Arabic"/>
                <a:ea typeface="Times New Roman"/>
                <a:cs typeface="Arial"/>
              </a:rPr>
              <a:t> الذي يقوم بإنتاج البروتينات من الدي ان </a:t>
            </a:r>
            <a:r>
              <a:rPr lang="ar-EG" sz="3200" b="1" dirty="0" smtClean="0">
                <a:solidFill>
                  <a:srgbClr val="FFFFFF"/>
                </a:solidFill>
                <a:latin typeface="Simplified Arabic"/>
                <a:ea typeface="Times New Roman"/>
                <a:cs typeface="Arial"/>
              </a:rPr>
              <a:t>ايه</a:t>
            </a:r>
          </a:p>
          <a:p>
            <a:pPr algn="r" rtl="1">
              <a:spcAft>
                <a:spcPts val="1000"/>
              </a:spcAft>
            </a:pPr>
            <a:r>
              <a:rPr lang="ar-EG" sz="3200" b="1" dirty="0" smtClean="0">
                <a:solidFill>
                  <a:srgbClr val="FFFFFF"/>
                </a:solidFill>
                <a:latin typeface="Simplified Arabic"/>
                <a:ea typeface="Times New Roman"/>
                <a:cs typeface="Arial"/>
              </a:rPr>
              <a:t> </a:t>
            </a:r>
            <a:r>
              <a:rPr lang="ar-EG" sz="3200" b="1" dirty="0" err="1">
                <a:solidFill>
                  <a:srgbClr val="FFFFFF"/>
                </a:solidFill>
                <a:latin typeface="Simplified Arabic"/>
                <a:ea typeface="Times New Roman"/>
                <a:cs typeface="Arial"/>
              </a:rPr>
              <a:t>وبلازميد</a:t>
            </a:r>
            <a:r>
              <a:rPr lang="ar-EG" sz="3200" b="1" dirty="0">
                <a:solidFill>
                  <a:srgbClr val="FFFFFF"/>
                </a:solidFill>
                <a:latin typeface="Simplified Arabic"/>
                <a:ea typeface="Times New Roman"/>
                <a:cs typeface="Arial"/>
              </a:rPr>
              <a:t>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والدي </a:t>
            </a:r>
            <a:r>
              <a:rPr lang="ar-EG" sz="3200" b="1" dirty="0">
                <a:solidFill>
                  <a:srgbClr val="FFFFFF"/>
                </a:solidFill>
                <a:latin typeface="Simplified Arabic"/>
                <a:ea typeface="Times New Roman"/>
                <a:cs typeface="Arial"/>
              </a:rPr>
              <a:t>ان ايه. </a:t>
            </a:r>
            <a:r>
              <a:rPr lang="ar-EG" sz="3200" b="1" dirty="0" smtClean="0">
                <a:solidFill>
                  <a:srgbClr val="FFFFFF"/>
                </a:solidFill>
                <a:latin typeface="Simplified Arabic"/>
                <a:ea typeface="Times New Roman"/>
                <a:cs typeface="Arial"/>
              </a:rPr>
              <a:t>وبيلي </a:t>
            </a:r>
            <a:r>
              <a:rPr lang="ar-EG" sz="3200" b="1" dirty="0">
                <a:solidFill>
                  <a:srgbClr val="FFFFFF"/>
                </a:solidFill>
                <a:latin typeface="Simplified Arabic"/>
                <a:ea typeface="Times New Roman"/>
                <a:cs typeface="Arial"/>
              </a:rPr>
              <a:t>للتواصل مع بقية البكتيريا </a:t>
            </a:r>
            <a:r>
              <a:rPr lang="ar-EG" sz="3200" b="1" dirty="0" smtClean="0">
                <a:solidFill>
                  <a:srgbClr val="FFFFFF"/>
                </a:solidFill>
                <a:latin typeface="Simplified Arabic"/>
                <a:ea typeface="Times New Roman"/>
                <a:cs typeface="Arial"/>
              </a:rPr>
              <a:t>وللتزاوج</a:t>
            </a:r>
          </a:p>
          <a:p>
            <a:pPr algn="r" rtl="1">
              <a:spcAft>
                <a:spcPts val="1000"/>
              </a:spcAft>
            </a:pPr>
            <a:r>
              <a:rPr lang="ar-EG" sz="3200" b="1" dirty="0" smtClean="0">
                <a:solidFill>
                  <a:srgbClr val="FFFFFF"/>
                </a:solidFill>
                <a:latin typeface="Simplified Arabic"/>
                <a:ea typeface="Times New Roman"/>
                <a:cs typeface="Arial"/>
              </a:rPr>
              <a:t> </a:t>
            </a:r>
            <a:r>
              <a:rPr lang="ar-EG" sz="3200" b="1" dirty="0">
                <a:solidFill>
                  <a:srgbClr val="FFFFFF"/>
                </a:solidFill>
                <a:latin typeface="Simplified Arabic"/>
                <a:ea typeface="Times New Roman"/>
                <a:cs typeface="Arial"/>
              </a:rPr>
              <a:t>ويوجد بها ايضا وسيلة للحركة مثل سوط أو أكثر. </a:t>
            </a:r>
          </a:p>
        </p:txBody>
      </p:sp>
    </p:spTree>
    <p:extLst>
      <p:ext uri="{BB962C8B-B14F-4D97-AF65-F5344CB8AC3E}">
        <p14:creationId xmlns:p14="http://schemas.microsoft.com/office/powerpoint/2010/main" val="169252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204536"/>
            <a:ext cx="8686800" cy="6448928"/>
          </a:xfrm>
          <a:prstGeom prst="rect">
            <a:avLst/>
          </a:prstGeom>
        </p:spPr>
      </p:pic>
    </p:spTree>
    <p:extLst>
      <p:ext uri="{BB962C8B-B14F-4D97-AF65-F5344CB8AC3E}">
        <p14:creationId xmlns:p14="http://schemas.microsoft.com/office/powerpoint/2010/main" val="79301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106378"/>
            <a:ext cx="9144000" cy="4837222"/>
          </a:xfrm>
          <a:prstGeom prst="rect">
            <a:avLst/>
          </a:prstGeom>
        </p:spPr>
        <p:txBody>
          <a:bodyPr wrap="square">
            <a:spAutoFit/>
          </a:bodyPr>
          <a:lstStyle/>
          <a:p>
            <a:pPr>
              <a:lnSpc>
                <a:spcPct val="150000"/>
              </a:lnSpc>
              <a:spcAft>
                <a:spcPts val="1000"/>
              </a:spcAft>
            </a:pPr>
            <a:r>
              <a:rPr lang="en-US" sz="4000" b="1" dirty="0" smtClean="0">
                <a:solidFill>
                  <a:srgbClr val="FFFFFF"/>
                </a:solidFill>
                <a:latin typeface="Calibri"/>
                <a:ea typeface="Times New Roman"/>
                <a:cs typeface="Simplified Arabic"/>
              </a:rPr>
              <a:t>DNA can  </a:t>
            </a:r>
            <a:r>
              <a:rPr lang="en-US" sz="4000" b="1" dirty="0">
                <a:solidFill>
                  <a:srgbClr val="FFFFFF"/>
                </a:solidFill>
                <a:latin typeface="Calibri"/>
                <a:ea typeface="Times New Roman"/>
                <a:cs typeface="Simplified Arabic"/>
              </a:rPr>
              <a:t>not be synthesized "by nature" at the seashore</a:t>
            </a:r>
          </a:p>
          <a:p>
            <a:pPr>
              <a:lnSpc>
                <a:spcPct val="150000"/>
              </a:lnSpc>
              <a:spcAft>
                <a:spcPts val="1000"/>
              </a:spcAft>
            </a:pPr>
            <a:r>
              <a:rPr lang="en-US" sz="4000" b="1" dirty="0" smtClean="0">
                <a:solidFill>
                  <a:srgbClr val="FFFFFF"/>
                </a:solidFill>
                <a:latin typeface="Calibri"/>
                <a:ea typeface="Times New Roman"/>
                <a:cs typeface="Simplified Arabic"/>
              </a:rPr>
              <a:t>R</a:t>
            </a:r>
            <a:r>
              <a:rPr lang="en-US" sz="4000" b="1" dirty="0">
                <a:solidFill>
                  <a:srgbClr val="FFFFFF"/>
                </a:solidFill>
                <a:latin typeface="Calibri"/>
                <a:ea typeface="Times New Roman"/>
                <a:cs typeface="Simplified Arabic"/>
              </a:rPr>
              <a:t>. Dickerson, “Chemical Evolution and the Origin of Life,” in Scientific American, p. </a:t>
            </a:r>
            <a:r>
              <a:rPr lang="en-US" sz="4000" b="1" dirty="0" smtClean="0">
                <a:solidFill>
                  <a:srgbClr val="FFFFFF"/>
                </a:solidFill>
                <a:latin typeface="Calibri"/>
                <a:ea typeface="Times New Roman"/>
                <a:cs typeface="Simplified Arabic"/>
              </a:rPr>
              <a:t>70</a:t>
            </a:r>
            <a:endParaRPr lang="en-US" sz="4000" b="1" dirty="0">
              <a:solidFill>
                <a:srgbClr val="FFFFFF"/>
              </a:solidFill>
              <a:latin typeface="Calibri"/>
              <a:ea typeface="Times New Roman"/>
              <a:cs typeface="Simplified Arabic"/>
            </a:endParaRPr>
          </a:p>
        </p:txBody>
      </p:sp>
    </p:spTree>
    <p:extLst>
      <p:ext uri="{BB962C8B-B14F-4D97-AF65-F5344CB8AC3E}">
        <p14:creationId xmlns:p14="http://schemas.microsoft.com/office/powerpoint/2010/main" val="346206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1323439"/>
          </a:xfrm>
          <a:prstGeom prst="rect">
            <a:avLst/>
          </a:prstGeom>
        </p:spPr>
        <p:txBody>
          <a:bodyPr wrap="square">
            <a:spAutoFit/>
          </a:bodyPr>
          <a:lstStyle/>
          <a:p>
            <a:pPr algn="ctr" rtl="1">
              <a:spcAft>
                <a:spcPts val="1000"/>
              </a:spcAft>
            </a:pPr>
            <a:r>
              <a:rPr lang="ar-EG" sz="4000" b="1" dirty="0">
                <a:solidFill>
                  <a:srgbClr val="FFFFFF"/>
                </a:solidFill>
                <a:latin typeface="Simplified Arabic"/>
                <a:ea typeface="Times New Roman"/>
                <a:cs typeface="Arial"/>
              </a:rPr>
              <a:t>كل هذا لا يتكون بمجموعة صدف ليصبح حي هذا غير محتمل على الاطلاق.</a:t>
            </a:r>
          </a:p>
        </p:txBody>
      </p:sp>
    </p:spTree>
    <p:extLst>
      <p:ext uri="{BB962C8B-B14F-4D97-AF65-F5344CB8AC3E}">
        <p14:creationId xmlns:p14="http://schemas.microsoft.com/office/powerpoint/2010/main" val="393342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4396075"/>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drghaly.com/articles/display/12436</a:t>
            </a:r>
            <a:endParaRPr lang="ar-EG" sz="32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a:p>
            <a:pPr algn="ctr" rtl="1">
              <a:spcAft>
                <a:spcPts val="1000"/>
              </a:spcAft>
            </a:pPr>
            <a:r>
              <a:rPr lang="en-US" sz="3000" b="1" dirty="0">
                <a:solidFill>
                  <a:srgbClr val="FFFFFF"/>
                </a:solidFill>
                <a:latin typeface="Simplified Arabic"/>
                <a:ea typeface="Calibri"/>
                <a:cs typeface="Arial"/>
                <a:hlinkClick r:id="rId6"/>
              </a:rPr>
              <a:t>https://www.youtube.com/watch?v=ra__</a:t>
            </a:r>
            <a:r>
              <a:rPr lang="en-US" sz="3000" b="1" dirty="0" smtClean="0">
                <a:solidFill>
                  <a:srgbClr val="FFFFFF"/>
                </a:solidFill>
                <a:latin typeface="Simplified Arabic"/>
                <a:ea typeface="Calibri"/>
                <a:cs typeface="Arial"/>
                <a:hlinkClick r:id="rId6"/>
              </a:rPr>
              <a:t>0xIUgLc</a:t>
            </a:r>
            <a:endParaRPr lang="ar-EG" sz="30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111527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5217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smtClean="0">
                <a:solidFill>
                  <a:srgbClr val="FFFFFF"/>
                </a:solidFill>
                <a:latin typeface="Simplified Arabic"/>
                <a:ea typeface="Times New Roman"/>
                <a:cs typeface="Arial"/>
              </a:rPr>
              <a:t>Eukaryotic </a:t>
            </a:r>
            <a:r>
              <a:rPr lang="en-US" sz="4000" b="1" dirty="0">
                <a:solidFill>
                  <a:srgbClr val="FFFFFF"/>
                </a:solidFill>
                <a:latin typeface="Simplified Arabic"/>
                <a:ea typeface="Times New Roman"/>
                <a:cs typeface="Arial"/>
              </a:rPr>
              <a:t>cells</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02245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1323439"/>
          </a:xfrm>
          <a:prstGeom prst="rect">
            <a:avLst/>
          </a:prstGeom>
        </p:spPr>
        <p:txBody>
          <a:bodyPr wrap="square">
            <a:spAutoFit/>
          </a:bodyPr>
          <a:lstStyle/>
          <a:p>
            <a:pPr algn="ctr" rtl="1">
              <a:spcAft>
                <a:spcPts val="1000"/>
              </a:spcAft>
            </a:pPr>
            <a:r>
              <a:rPr lang="en-US" sz="4000" b="1" dirty="0" smtClean="0">
                <a:solidFill>
                  <a:srgbClr val="FFFFFF"/>
                </a:solidFill>
                <a:latin typeface="Simplified Arabic"/>
                <a:ea typeface="Times New Roman"/>
                <a:cs typeface="Arial"/>
              </a:rPr>
              <a:t>From prokaryotic cell to eukaryotic cell is a big leap.</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64863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5" y="304800"/>
            <a:ext cx="9118810" cy="6324600"/>
          </a:xfrm>
          <a:prstGeom prst="rect">
            <a:avLst/>
          </a:prstGeom>
        </p:spPr>
      </p:pic>
    </p:spTree>
    <p:extLst>
      <p:ext uri="{BB962C8B-B14F-4D97-AF65-F5344CB8AC3E}">
        <p14:creationId xmlns:p14="http://schemas.microsoft.com/office/powerpoint/2010/main" val="76867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a:blip r:embed="rId5"/>
          <a:stretch>
            <a:fillRect/>
          </a:stretch>
        </p:blipFill>
        <p:spPr>
          <a:xfrm>
            <a:off x="-21875" y="1295400"/>
            <a:ext cx="9187750" cy="4267199"/>
          </a:xfrm>
          <a:prstGeom prst="rect">
            <a:avLst/>
          </a:prstGeom>
        </p:spPr>
      </p:pic>
    </p:spTree>
    <p:extLst>
      <p:ext uri="{BB962C8B-B14F-4D97-AF65-F5344CB8AC3E}">
        <p14:creationId xmlns:p14="http://schemas.microsoft.com/office/powerpoint/2010/main" val="267530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282192829"/>
              </p:ext>
            </p:extLst>
          </p:nvPr>
        </p:nvGraphicFramePr>
        <p:xfrm>
          <a:off x="-21336" y="0"/>
          <a:ext cx="9143998" cy="6944004"/>
        </p:xfrm>
        <a:graphic>
          <a:graphicData uri="http://schemas.openxmlformats.org/drawingml/2006/table">
            <a:tbl>
              <a:tblPr firstRow="1" firstCol="1" bandRow="1"/>
              <a:tblGrid>
                <a:gridCol w="2702559"/>
                <a:gridCol w="3326015"/>
                <a:gridCol w="3115424"/>
              </a:tblGrid>
              <a:tr h="460123">
                <a:tc>
                  <a:txBody>
                    <a:bodyPr/>
                    <a:lstStyle/>
                    <a:p>
                      <a:pPr>
                        <a:lnSpc>
                          <a:spcPct val="107000"/>
                        </a:lnSpc>
                      </a:pPr>
                      <a:endParaRPr lang="en-US" sz="1400" b="1" dirty="0">
                        <a:solidFill>
                          <a:srgbClr val="FFFFFF"/>
                        </a:solidFill>
                        <a:effectLst/>
                        <a:latin typeface="Calibri" panose="020F0502020204030204" pitchFamily="34" charset="0"/>
                      </a:endParaRPr>
                    </a:p>
                  </a:txBody>
                  <a:tcPr marL="6229" marR="6229" marT="6229" marB="62291"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a:noFill/>
                    </a:lnB>
                  </a:tcPr>
                </a:tc>
                <a:tc>
                  <a:txBody>
                    <a:bodyPr/>
                    <a:lstStyle/>
                    <a:p>
                      <a:pPr marL="0" marR="142875">
                        <a:lnSpc>
                          <a:spcPct val="107000"/>
                        </a:lnSpc>
                        <a:spcBef>
                          <a:spcPts val="600"/>
                        </a:spcBef>
                        <a:spcAft>
                          <a:spcPts val="0"/>
                        </a:spcAft>
                      </a:pPr>
                      <a:r>
                        <a:rPr lang="en-US" sz="1400" b="1" dirty="0">
                          <a:solidFill>
                            <a:srgbClr val="FFFFFF"/>
                          </a:solidFill>
                          <a:effectLst/>
                          <a:latin typeface="Droid Serif"/>
                          <a:ea typeface="Times New Roman" panose="02020603050405020304" pitchFamily="18" charset="0"/>
                          <a:cs typeface="Times New Roman" panose="02020603050405020304" pitchFamily="18" charset="0"/>
                        </a:rPr>
                        <a:t>Eukaryotic Cell</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49833" marR="49833" marT="6229" marB="124582">
                    <a:lnL>
                      <a:noFill/>
                    </a:lnL>
                    <a:lnR>
                      <a:noFill/>
                    </a:lnR>
                    <a:lnT w="12700" cap="flat" cmpd="sng" algn="ctr">
                      <a:solidFill>
                        <a:srgbClr val="EDEDED"/>
                      </a:solidFill>
                      <a:prstDash val="solid"/>
                      <a:round/>
                      <a:headEnd type="none" w="med" len="med"/>
                      <a:tailEnd type="none" w="med" len="med"/>
                    </a:lnT>
                    <a:lnB>
                      <a:noFill/>
                    </a:lnB>
                  </a:tcPr>
                </a:tc>
                <a:tc>
                  <a:txBody>
                    <a:bodyPr/>
                    <a:lstStyle/>
                    <a:p>
                      <a:pPr marL="0" marR="142875">
                        <a:lnSpc>
                          <a:spcPct val="107000"/>
                        </a:lnSpc>
                        <a:spcBef>
                          <a:spcPts val="600"/>
                        </a:spcBef>
                        <a:spcAft>
                          <a:spcPts val="0"/>
                        </a:spcAft>
                      </a:pPr>
                      <a:r>
                        <a:rPr lang="en-US" sz="1400" b="1">
                          <a:solidFill>
                            <a:srgbClr val="FFFFFF"/>
                          </a:solidFill>
                          <a:effectLst/>
                          <a:latin typeface="Droid Serif"/>
                          <a:ea typeface="Times New Roman" panose="02020603050405020304" pitchFamily="18" charset="0"/>
                          <a:cs typeface="Times New Roman" panose="02020603050405020304" pitchFamily="18" charset="0"/>
                        </a:rPr>
                        <a:t>Prokaryotic Cell</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49833" marR="49833" marT="6229" marB="124582">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a:noFill/>
                    </a:lnB>
                  </a:tcPr>
                </a:tc>
              </a:tr>
              <a:tr h="336568">
                <a:tc>
                  <a:txBody>
                    <a:bodyPr/>
                    <a:lstStyle/>
                    <a:p>
                      <a:pPr marL="0" marR="0" algn="r">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Nucleus</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a:noFill/>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a:noFill/>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a:noFill/>
                    </a:lnT>
                    <a:lnB w="12700" cap="flat" cmpd="sng" algn="ctr">
                      <a:solidFill>
                        <a:srgbClr val="EDEDED"/>
                      </a:solidFill>
                      <a:prstDash val="solid"/>
                      <a:round/>
                      <a:headEnd type="none" w="med" len="med"/>
                      <a:tailEnd type="none" w="med" len="med"/>
                    </a:lnB>
                  </a:tcPr>
                </a:tc>
              </a:tr>
              <a:tr h="497354">
                <a:tc>
                  <a:txBody>
                    <a:bodyPr/>
                    <a:lstStyle/>
                    <a:p>
                      <a:pPr marL="0" marR="0" algn="r">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Number of chromosomes</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More than one</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One--but not true chromosome: Plasmids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497354">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True Membrane bound Nucleus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459783">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Lysosomes and peroxisomes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Microtubules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 </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459783">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Endoplasmic reticulum</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Mitochondria</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Cytoskeleton</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459783">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DNA wrapping on proteins.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Different.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Ribosomes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larger</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smaller</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Golgi apparatus</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Chloroplasts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Present (in plants)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Absent</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Flagella</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Microscopic in size</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Submicroscopic in size, </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497354">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Plasma membrane with steroid</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Yes</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No</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497354">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Cell wall</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Only in plant cells and fungi (chemically simpler)</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Usually chemically </a:t>
                      </a:r>
                      <a:r>
                        <a:rPr lang="en-US" sz="1400" b="1" dirty="0" err="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complexed</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r h="336568">
                <a:tc>
                  <a:txBody>
                    <a:bodyPr/>
                    <a:lstStyle/>
                    <a:p>
                      <a:pPr marL="0" marR="0" algn="r">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Cell size</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0" marR="31145" marT="31145" marB="31145" anchor="ctr">
                    <a:lnL w="12700" cap="flat" cmpd="sng" algn="ctr">
                      <a:solidFill>
                        <a:srgbClr val="EDEDED"/>
                      </a:solidFill>
                      <a:prstDash val="solid"/>
                      <a:round/>
                      <a:headEnd type="none" w="med" len="med"/>
                      <a:tailEnd type="none" w="med" len="med"/>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10-100um</a:t>
                      </a:r>
                      <a:endParaRPr lang="en-US" sz="1400" b="1">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a:noFill/>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1" dirty="0">
                          <a:solidFill>
                            <a:srgbClr val="FFFFFF"/>
                          </a:solidFill>
                          <a:effectLst/>
                          <a:latin typeface="Georgia" panose="02040502050405020303" pitchFamily="18" charset="0"/>
                          <a:ea typeface="Times New Roman" panose="02020603050405020304" pitchFamily="18" charset="0"/>
                          <a:cs typeface="Times New Roman" panose="02020603050405020304" pitchFamily="18" charset="0"/>
                        </a:rPr>
                        <a:t>1-10um</a:t>
                      </a:r>
                      <a:endParaRPr lang="en-US" sz="1400" b="1" dirty="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62291" marR="62291" marT="31145" marB="31145">
                    <a:lnL>
                      <a:noFill/>
                    </a:lnL>
                    <a:lnR w="12700" cap="flat" cmpd="sng" algn="ctr">
                      <a:solidFill>
                        <a:srgbClr val="EDEDED"/>
                      </a:solidFill>
                      <a:prstDash val="solid"/>
                      <a:round/>
                      <a:headEnd type="none" w="med" len="med"/>
                      <a:tailEnd type="none" w="med" len="med"/>
                    </a:lnR>
                    <a:lnT w="12700" cap="flat" cmpd="sng" algn="ctr">
                      <a:solidFill>
                        <a:srgbClr val="EDEDED"/>
                      </a:solidFill>
                      <a:prstDash val="solid"/>
                      <a:round/>
                      <a:headEnd type="none" w="med" len="med"/>
                      <a:tailEnd type="none" w="med" len="med"/>
                    </a:lnT>
                    <a:lnB w="12700" cap="flat" cmpd="sng" algn="ctr">
                      <a:solidFill>
                        <a:srgbClr val="EDEDE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575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smtClean="0">
                <a:solidFill>
                  <a:srgbClr val="FFFFFF"/>
                </a:solidFill>
                <a:latin typeface="Simplified Arabic"/>
                <a:ea typeface="Times New Roman"/>
                <a:cs typeface="Arial"/>
              </a:rPr>
              <a:t>Creation not Evolution</a:t>
            </a:r>
            <a:endParaRPr lang="ar-EG" sz="4000" b="1" dirty="0">
              <a:solidFill>
                <a:srgbClr val="FFFFFF"/>
              </a:solidFill>
              <a:latin typeface="Simplified Arabic"/>
              <a:ea typeface="Times New Roman"/>
              <a:cs typeface="Arial"/>
            </a:endParaRPr>
          </a:p>
        </p:txBody>
      </p:sp>
      <p:cxnSp>
        <p:nvCxnSpPr>
          <p:cNvPr id="5" name="Straight Connector 4"/>
          <p:cNvCxnSpPr/>
          <p:nvPr/>
        </p:nvCxnSpPr>
        <p:spPr>
          <a:xfrm>
            <a:off x="4953000" y="1752600"/>
            <a:ext cx="2057400" cy="16764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953000" y="1752600"/>
            <a:ext cx="1905000" cy="17526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37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4396075"/>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drghaly.com/articles/display/12437</a:t>
            </a:r>
            <a:endParaRPr lang="en-US" sz="32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a:p>
            <a:pPr algn="ctr" rtl="1">
              <a:spcAft>
                <a:spcPts val="1000"/>
              </a:spcAft>
            </a:pPr>
            <a:r>
              <a:rPr lang="en-US" sz="3000" b="1" dirty="0">
                <a:solidFill>
                  <a:srgbClr val="FFFFFF"/>
                </a:solidFill>
                <a:latin typeface="Simplified Arabic"/>
                <a:ea typeface="Calibri"/>
                <a:cs typeface="Arial"/>
                <a:hlinkClick r:id="rId6"/>
              </a:rPr>
              <a:t>https://</a:t>
            </a:r>
            <a:r>
              <a:rPr lang="en-US" sz="3000" b="1" dirty="0" smtClean="0">
                <a:solidFill>
                  <a:srgbClr val="FFFFFF"/>
                </a:solidFill>
                <a:latin typeface="Simplified Arabic"/>
                <a:ea typeface="Calibri"/>
                <a:cs typeface="Arial"/>
                <a:hlinkClick r:id="rId6"/>
              </a:rPr>
              <a:t>www.youtube.com/watch?v=OELQeZvZZRk</a:t>
            </a:r>
            <a:endParaRPr lang="en-US" sz="30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290751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38200"/>
            <a:ext cx="9144000" cy="4816703"/>
          </a:xfrm>
          <a:prstGeom prst="rect">
            <a:avLst/>
          </a:prstGeom>
        </p:spPr>
        <p:txBody>
          <a:bodyPr wrap="square">
            <a:spAutoFit/>
          </a:bodyPr>
          <a:lstStyle/>
          <a:p>
            <a:pPr algn="r" rtl="1">
              <a:lnSpc>
                <a:spcPct val="150000"/>
              </a:lnSpc>
              <a:spcAft>
                <a:spcPts val="1000"/>
              </a:spcAft>
            </a:pPr>
            <a:r>
              <a:rPr lang="ar-EG" sz="4000" b="1" dirty="0">
                <a:solidFill>
                  <a:srgbClr val="FFFFFF"/>
                </a:solidFill>
                <a:latin typeface="Calibri"/>
                <a:ea typeface="Times New Roman"/>
                <a:cs typeface="Simplified Arabic"/>
              </a:rPr>
              <a:t>من يريد تفاصيل الموضوع بالمراجع وشهادات العلماء يرجع لهذه </a:t>
            </a:r>
            <a:r>
              <a:rPr lang="ar-EG" sz="4000" b="1" dirty="0" err="1">
                <a:solidFill>
                  <a:srgbClr val="FFFFFF"/>
                </a:solidFill>
                <a:latin typeface="Calibri"/>
                <a:ea typeface="Times New Roman"/>
                <a:cs typeface="Simplified Arabic"/>
              </a:rPr>
              <a:t>اللنكات</a:t>
            </a:r>
            <a:r>
              <a:rPr lang="ar-EG" sz="4000" b="1" dirty="0">
                <a:solidFill>
                  <a:srgbClr val="FFFFFF"/>
                </a:solidFill>
                <a:latin typeface="Calibri"/>
                <a:ea typeface="Times New Roman"/>
                <a:cs typeface="Simplified Arabic"/>
              </a:rPr>
              <a:t> التي امامكم </a:t>
            </a:r>
            <a:endParaRPr lang="ar-EG" sz="4000" b="1" dirty="0" smtClean="0">
              <a:solidFill>
                <a:srgbClr val="FFFFFF"/>
              </a:solidFill>
              <a:latin typeface="Calibri"/>
              <a:ea typeface="Times New Roman"/>
              <a:cs typeface="Simplified Arabic"/>
            </a:endParaRPr>
          </a:p>
          <a:p>
            <a:pPr algn="ctr" rtl="1">
              <a:lnSpc>
                <a:spcPct val="150000"/>
              </a:lnSpc>
              <a:spcAft>
                <a:spcPts val="1000"/>
              </a:spcAft>
            </a:pPr>
            <a:r>
              <a:rPr lang="en-US" sz="3600" b="1" dirty="0">
                <a:solidFill>
                  <a:srgbClr val="FFFFFF"/>
                </a:solidFill>
                <a:latin typeface="Calibri"/>
                <a:ea typeface="Times New Roman"/>
                <a:cs typeface="Simplified Arabic"/>
                <a:hlinkClick r:id="rId5"/>
              </a:rPr>
              <a:t>http://</a:t>
            </a:r>
            <a:r>
              <a:rPr lang="en-US" sz="3600" b="1" dirty="0" smtClean="0">
                <a:solidFill>
                  <a:srgbClr val="FFFFFF"/>
                </a:solidFill>
                <a:latin typeface="Calibri"/>
                <a:ea typeface="Times New Roman"/>
                <a:cs typeface="Simplified Arabic"/>
                <a:hlinkClick r:id="rId5"/>
              </a:rPr>
              <a:t>drghaly.com/articles/display/12401</a:t>
            </a:r>
            <a:endParaRPr lang="ar-EG" sz="3600" b="1" dirty="0" smtClean="0">
              <a:solidFill>
                <a:srgbClr val="FFFFFF"/>
              </a:solidFill>
              <a:latin typeface="Calibri"/>
              <a:ea typeface="Times New Roman"/>
              <a:cs typeface="Simplified Arabic"/>
            </a:endParaRPr>
          </a:p>
          <a:p>
            <a:pPr algn="r" rtl="1">
              <a:lnSpc>
                <a:spcPct val="150000"/>
              </a:lnSpc>
              <a:spcAft>
                <a:spcPts val="1000"/>
              </a:spcAft>
            </a:pPr>
            <a:endParaRPr lang="ar-EG" sz="4000" b="1" dirty="0">
              <a:solidFill>
                <a:srgbClr val="FFFFFF"/>
              </a:solidFill>
              <a:latin typeface="Calibri"/>
              <a:ea typeface="Times New Roman"/>
              <a:cs typeface="Simplified Arabic"/>
            </a:endParaRPr>
          </a:p>
          <a:p>
            <a:pPr algn="ctr" rtl="1">
              <a:lnSpc>
                <a:spcPct val="150000"/>
              </a:lnSpc>
              <a:spcAft>
                <a:spcPts val="1000"/>
              </a:spcAft>
            </a:pPr>
            <a:r>
              <a:rPr lang="en-US" sz="3200" b="1" dirty="0">
                <a:solidFill>
                  <a:srgbClr val="FFFFFF"/>
                </a:solidFill>
                <a:latin typeface="Calibri"/>
                <a:ea typeface="Times New Roman"/>
                <a:cs typeface="Simplified Arabic"/>
                <a:hlinkClick r:id="rId6"/>
              </a:rPr>
              <a:t>https://</a:t>
            </a:r>
            <a:r>
              <a:rPr lang="en-US" sz="3200" b="1" dirty="0" smtClean="0">
                <a:solidFill>
                  <a:srgbClr val="FFFFFF"/>
                </a:solidFill>
                <a:latin typeface="Calibri"/>
                <a:ea typeface="Times New Roman"/>
                <a:cs typeface="Simplified Arabic"/>
                <a:hlinkClick r:id="rId6"/>
              </a:rPr>
              <a:t>www.youtube.com/watch?v=uh3DRy9jQOg</a:t>
            </a:r>
            <a:endParaRPr lang="ar-EG" sz="3200" b="1" dirty="0" smtClean="0">
              <a:solidFill>
                <a:srgbClr val="FFFFFF"/>
              </a:solidFill>
              <a:latin typeface="Calibri"/>
              <a:ea typeface="Times New Roman"/>
              <a:cs typeface="Simplified Arabic"/>
            </a:endParaRPr>
          </a:p>
        </p:txBody>
      </p:sp>
    </p:spTree>
    <p:extLst>
      <p:ext uri="{BB962C8B-B14F-4D97-AF65-F5344CB8AC3E}">
        <p14:creationId xmlns:p14="http://schemas.microsoft.com/office/powerpoint/2010/main" val="12567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10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a:solidFill>
                  <a:srgbClr val="FFFFFF"/>
                </a:solidFill>
                <a:latin typeface="Simplified Arabic"/>
                <a:ea typeface="Times New Roman"/>
                <a:cs typeface="Arial"/>
              </a:rPr>
              <a:t>Bacterial flagellum</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235765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a:solidFill>
                  <a:srgbClr val="FFFFFF"/>
                </a:solidFill>
                <a:latin typeface="Simplified Arabic"/>
                <a:ea typeface="Times New Roman"/>
                <a:cs typeface="Arial"/>
              </a:rPr>
              <a:t>Irreducible Complexity</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51301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97" y="609600"/>
            <a:ext cx="7805205" cy="5638800"/>
          </a:xfrm>
          <a:prstGeom prst="rect">
            <a:avLst/>
          </a:prstGeom>
        </p:spPr>
      </p:pic>
    </p:spTree>
    <p:extLst>
      <p:ext uri="{BB962C8B-B14F-4D97-AF65-F5344CB8AC3E}">
        <p14:creationId xmlns:p14="http://schemas.microsoft.com/office/powerpoint/2010/main" val="153881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smtClean="0">
                <a:solidFill>
                  <a:srgbClr val="FFFFFF"/>
                </a:solidFill>
                <a:latin typeface="Simplified Arabic"/>
                <a:ea typeface="Times New Roman"/>
                <a:cs typeface="Arial"/>
              </a:rPr>
              <a:t>40 different proteins</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26904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14400"/>
            <a:ext cx="9144000" cy="5144998"/>
          </a:xfrm>
          <a:prstGeom prst="rect">
            <a:avLst/>
          </a:prstGeom>
        </p:spPr>
        <p:txBody>
          <a:bodyPr wrap="square">
            <a:spAutoFit/>
          </a:bodyPr>
          <a:lstStyle/>
          <a:p>
            <a:pPr algn="r" rtl="1">
              <a:spcAft>
                <a:spcPts val="1000"/>
              </a:spcAft>
            </a:pPr>
            <a:r>
              <a:rPr lang="ar-EG" sz="4000" b="1" dirty="0" smtClean="0">
                <a:solidFill>
                  <a:srgbClr val="FFFFFF"/>
                </a:solidFill>
                <a:latin typeface="Simplified Arabic"/>
                <a:ea typeface="Times New Roman"/>
                <a:cs typeface="Arial"/>
              </a:rPr>
              <a:t>ما </a:t>
            </a:r>
            <a:r>
              <a:rPr lang="ar-EG" sz="4000" b="1" dirty="0">
                <a:solidFill>
                  <a:srgbClr val="FFFFFF"/>
                </a:solidFill>
                <a:latin typeface="Simplified Arabic"/>
                <a:ea typeface="Times New Roman"/>
                <a:cs typeface="Arial"/>
              </a:rPr>
              <a:t>هي التغييرات القليلة العديدة المتتابعة لتنتج هذا </a:t>
            </a:r>
            <a:r>
              <a:rPr lang="ar-EG" sz="4000" b="1" dirty="0" err="1">
                <a:solidFill>
                  <a:srgbClr val="FFFFFF"/>
                </a:solidFill>
                <a:latin typeface="Simplified Arabic"/>
                <a:ea typeface="Times New Roman"/>
                <a:cs typeface="Arial"/>
              </a:rPr>
              <a:t>المتور</a:t>
            </a:r>
            <a:r>
              <a:rPr lang="ar-EG" sz="4000" b="1" dirty="0">
                <a:solidFill>
                  <a:srgbClr val="FFFFFF"/>
                </a:solidFill>
                <a:latin typeface="Simplified Arabic"/>
                <a:ea typeface="Times New Roman"/>
                <a:cs typeface="Arial"/>
              </a:rPr>
              <a:t> في هذه البكتيريا؟</a:t>
            </a:r>
          </a:p>
          <a:p>
            <a:pPr algn="r" rtl="1">
              <a:spcAft>
                <a:spcPts val="1000"/>
              </a:spcAft>
            </a:pPr>
            <a:r>
              <a:rPr lang="ar-EG" sz="4000" b="1" dirty="0">
                <a:solidFill>
                  <a:srgbClr val="FFFFFF"/>
                </a:solidFill>
                <a:latin typeface="Simplified Arabic"/>
                <a:ea typeface="Times New Roman"/>
                <a:cs typeface="Arial"/>
              </a:rPr>
              <a:t>فليس فقط اي جزء من هذا الموتور المركب المعقد ينقص يجعله لا يعمل وليس فقط أي جين ناقص او غير مناسب يجعله لا يعمل بل اي ذرة عنصر تنقص هنا تجعله لا يعمل. بل ايضا نسبة الحجم لو تغيرت تجعله لا يعمل وغيرها من التعقيدات التي لو تغير فيها اي شيء يجعله لا يعمل.</a:t>
            </a:r>
          </a:p>
        </p:txBody>
      </p:sp>
    </p:spTree>
    <p:extLst>
      <p:ext uri="{BB962C8B-B14F-4D97-AF65-F5344CB8AC3E}">
        <p14:creationId xmlns:p14="http://schemas.microsoft.com/office/powerpoint/2010/main" val="59881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terial Flagellum - Evolution's Nightmare &amp; Demise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67813" cy="6858000"/>
          </a:xfrm>
          <a:prstGeom prst="rect">
            <a:avLst/>
          </a:prstGeom>
        </p:spPr>
      </p:pic>
    </p:spTree>
    <p:extLst>
      <p:ext uri="{BB962C8B-B14F-4D97-AF65-F5344CB8AC3E}">
        <p14:creationId xmlns:p14="http://schemas.microsoft.com/office/powerpoint/2010/main" val="5217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1323439"/>
          </a:xfrm>
          <a:prstGeom prst="rect">
            <a:avLst/>
          </a:prstGeom>
        </p:spPr>
        <p:txBody>
          <a:bodyPr wrap="square">
            <a:spAutoFit/>
          </a:bodyPr>
          <a:lstStyle/>
          <a:p>
            <a:pPr algn="ctr" rtl="1">
              <a:spcAft>
                <a:spcPts val="1000"/>
              </a:spcAft>
            </a:pPr>
            <a:r>
              <a:rPr lang="ar-EG" sz="4000" b="1" dirty="0">
                <a:solidFill>
                  <a:srgbClr val="FFFFFF"/>
                </a:solidFill>
                <a:latin typeface="Simplified Arabic"/>
                <a:ea typeface="Times New Roman"/>
                <a:cs typeface="Arial"/>
              </a:rPr>
              <a:t>هذا الذيل لوحده ليس فقط يشهد علي التصميم الذكي بل أيضا يشهد علي الذكاء الفائق للمصمم.</a:t>
            </a:r>
          </a:p>
        </p:txBody>
      </p:sp>
    </p:spTree>
    <p:extLst>
      <p:ext uri="{BB962C8B-B14F-4D97-AF65-F5344CB8AC3E}">
        <p14:creationId xmlns:p14="http://schemas.microsoft.com/office/powerpoint/2010/main" val="23785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5652830"/>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drghaly.com/articles/display/12442</a:t>
            </a:r>
            <a:endParaRPr lang="en-US" sz="3200" b="1" dirty="0" smtClean="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6"/>
              </a:rPr>
              <a:t>https://</a:t>
            </a:r>
            <a:r>
              <a:rPr lang="en-US" sz="3200" b="1" dirty="0" smtClean="0">
                <a:solidFill>
                  <a:srgbClr val="FFFFFF"/>
                </a:solidFill>
                <a:latin typeface="Simplified Arabic"/>
                <a:ea typeface="Calibri"/>
                <a:cs typeface="Arial"/>
                <a:hlinkClick r:id="rId6"/>
              </a:rPr>
              <a:t>www.youtube.com/watch?v=JITFqMOeV9o</a:t>
            </a:r>
            <a:endParaRPr lang="en-US" sz="3200" b="1" dirty="0" smtClean="0">
              <a:solidFill>
                <a:srgbClr val="FFFFFF"/>
              </a:solidFill>
              <a:latin typeface="Simplified Arabic"/>
              <a:ea typeface="Calibri"/>
              <a:cs typeface="Arial"/>
            </a:endParaRPr>
          </a:p>
          <a:p>
            <a:pPr algn="ctr" rtl="1">
              <a:spcAft>
                <a:spcPts val="1000"/>
              </a:spcAft>
            </a:pPr>
            <a:endParaRPr lang="en-US"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7"/>
              </a:rPr>
              <a:t>http://</a:t>
            </a:r>
            <a:r>
              <a:rPr lang="en-US" sz="3200" b="1" dirty="0" smtClean="0">
                <a:solidFill>
                  <a:srgbClr val="FFFFFF"/>
                </a:solidFill>
                <a:latin typeface="Simplified Arabic"/>
                <a:ea typeface="Calibri"/>
                <a:cs typeface="Arial"/>
                <a:hlinkClick r:id="rId7"/>
              </a:rPr>
              <a:t>drghaly.com/articles/display/12443</a:t>
            </a:r>
            <a:endParaRPr lang="en-US" sz="3200" b="1" dirty="0" smtClean="0">
              <a:solidFill>
                <a:srgbClr val="FFFFFF"/>
              </a:solidFill>
              <a:latin typeface="Simplified Arabic"/>
              <a:ea typeface="Calibri"/>
              <a:cs typeface="Arial"/>
            </a:endParaRPr>
          </a:p>
          <a:p>
            <a:pPr algn="ctr" rtl="1">
              <a:spcAft>
                <a:spcPts val="1000"/>
              </a:spcAft>
            </a:pPr>
            <a:r>
              <a:rPr lang="en-US" sz="3100" b="1" dirty="0">
                <a:solidFill>
                  <a:srgbClr val="FFFFFF"/>
                </a:solidFill>
                <a:latin typeface="Simplified Arabic"/>
                <a:ea typeface="Calibri"/>
                <a:cs typeface="Arial"/>
                <a:hlinkClick r:id="rId8"/>
              </a:rPr>
              <a:t>https://</a:t>
            </a:r>
            <a:r>
              <a:rPr lang="en-US" sz="3100" b="1" dirty="0" smtClean="0">
                <a:solidFill>
                  <a:srgbClr val="FFFFFF"/>
                </a:solidFill>
                <a:latin typeface="Simplified Arabic"/>
                <a:ea typeface="Calibri"/>
                <a:cs typeface="Arial"/>
                <a:hlinkClick r:id="rId8"/>
              </a:rPr>
              <a:t>www.youtube.com/watch?v=Oe4R8uJXu9U</a:t>
            </a:r>
            <a:endParaRPr lang="en-US" sz="31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303268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6088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94522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smtClean="0">
                <a:solidFill>
                  <a:srgbClr val="FFFFFF"/>
                </a:solidFill>
                <a:latin typeface="Simplified Arabic"/>
                <a:ea typeface="Times New Roman"/>
                <a:cs typeface="Arial"/>
              </a:rPr>
              <a:t>The half-life of DNA in bone</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29925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6642844"/>
          </a:xfrm>
          <a:prstGeom prst="rect">
            <a:avLst/>
          </a:prstGeom>
        </p:spPr>
        <p:txBody>
          <a:bodyPr wrap="square">
            <a:spAutoFit/>
          </a:bodyPr>
          <a:lstStyle/>
          <a:p>
            <a:pPr algn="r" rtl="1">
              <a:spcAft>
                <a:spcPts val="1000"/>
              </a:spcAft>
            </a:pPr>
            <a:r>
              <a:rPr lang="ar-EG" sz="3200" b="1" dirty="0">
                <a:solidFill>
                  <a:srgbClr val="FFFFFF"/>
                </a:solidFill>
                <a:latin typeface="Simplified Arabic"/>
                <a:ea typeface="Times New Roman"/>
                <a:cs typeface="Arial"/>
              </a:rPr>
              <a:t>الشريط النووي دي ان ايه يتحلل ولكنه لا يفني كله بل يبقي به بعض </a:t>
            </a:r>
            <a:r>
              <a:rPr lang="ar-EG" sz="3200" b="1" dirty="0" err="1">
                <a:solidFill>
                  <a:srgbClr val="FFFFFF"/>
                </a:solidFill>
                <a:latin typeface="Simplified Arabic"/>
                <a:ea typeface="Times New Roman"/>
                <a:cs typeface="Arial"/>
              </a:rPr>
              <a:t>الاكواد</a:t>
            </a:r>
            <a:r>
              <a:rPr lang="ar-EG" sz="3200" b="1" dirty="0">
                <a:solidFill>
                  <a:srgbClr val="FFFFFF"/>
                </a:solidFill>
                <a:latin typeface="Simplified Arabic"/>
                <a:ea typeface="Times New Roman"/>
                <a:cs typeface="Arial"/>
              </a:rPr>
              <a:t> لفترات طويلة ويبقي في اي انسجة </a:t>
            </a:r>
            <a:r>
              <a:rPr lang="ar-EG" sz="3200" b="1" dirty="0" smtClean="0">
                <a:solidFill>
                  <a:srgbClr val="FFFFFF"/>
                </a:solidFill>
                <a:latin typeface="Simplified Arabic"/>
                <a:ea typeface="Times New Roman"/>
                <a:cs typeface="Arial"/>
              </a:rPr>
              <a:t>مثل الانسجة </a:t>
            </a:r>
            <a:r>
              <a:rPr lang="ar-EG" sz="3200" b="1" dirty="0">
                <a:solidFill>
                  <a:srgbClr val="FFFFFF"/>
                </a:solidFill>
                <a:latin typeface="Simplified Arabic"/>
                <a:ea typeface="Times New Roman"/>
                <a:cs typeface="Arial"/>
              </a:rPr>
              <a:t>العظمية للحفريات القديمة. </a:t>
            </a:r>
          </a:p>
          <a:p>
            <a:pPr algn="r" rtl="1">
              <a:spcAft>
                <a:spcPts val="1000"/>
              </a:spcAft>
            </a:pPr>
            <a:r>
              <a:rPr lang="ar-EG" sz="3200" b="1" dirty="0" smtClean="0">
                <a:solidFill>
                  <a:srgbClr val="FFFFFF"/>
                </a:solidFill>
                <a:latin typeface="Simplified Arabic"/>
                <a:ea typeface="Times New Roman"/>
                <a:cs typeface="Arial"/>
              </a:rPr>
              <a:t>وجد </a:t>
            </a:r>
            <a:r>
              <a:rPr lang="ar-EG" sz="3200" b="1" dirty="0">
                <a:solidFill>
                  <a:srgbClr val="FFFFFF"/>
                </a:solidFill>
                <a:latin typeface="Simplified Arabic"/>
                <a:ea typeface="Times New Roman"/>
                <a:cs typeface="Arial"/>
              </a:rPr>
              <a:t>كثير جدا من بقايا الدي ان ايه في حفريات يقال عنها انها من مئات الالوف بل من ملايين </a:t>
            </a:r>
            <a:r>
              <a:rPr lang="ar-EG" sz="3200" b="1" dirty="0" smtClean="0">
                <a:solidFill>
                  <a:srgbClr val="FFFFFF"/>
                </a:solidFill>
                <a:latin typeface="Simplified Arabic"/>
                <a:ea typeface="Times New Roman"/>
                <a:cs typeface="Arial"/>
              </a:rPr>
              <a:t>السنين. </a:t>
            </a:r>
            <a:endParaRPr lang="ar-EG" sz="3200" b="1" dirty="0">
              <a:solidFill>
                <a:srgbClr val="FFFFFF"/>
              </a:solidFill>
              <a:latin typeface="Simplified Arabic"/>
              <a:ea typeface="Times New Roman"/>
              <a:cs typeface="Arial"/>
            </a:endParaRPr>
          </a:p>
          <a:p>
            <a:pPr algn="r" rtl="1">
              <a:spcAft>
                <a:spcPts val="1000"/>
              </a:spcAft>
            </a:pPr>
            <a:r>
              <a:rPr lang="ar-EG" sz="3200" b="1" dirty="0">
                <a:solidFill>
                  <a:srgbClr val="FFFFFF"/>
                </a:solidFill>
                <a:latin typeface="Simplified Arabic"/>
                <a:ea typeface="Times New Roman"/>
                <a:cs typeface="Arial"/>
              </a:rPr>
              <a:t>فوجد دي ان ايه من حشرات قالوا انها من 25 الي 40 مليون سنة.</a:t>
            </a:r>
          </a:p>
          <a:p>
            <a:pPr algn="r" rtl="1">
              <a:spcAft>
                <a:spcPts val="1000"/>
              </a:spcAft>
            </a:pPr>
            <a:r>
              <a:rPr lang="ar-EG" sz="3200" b="1" dirty="0">
                <a:solidFill>
                  <a:srgbClr val="FFFFFF"/>
                </a:solidFill>
                <a:latin typeface="Simplified Arabic"/>
                <a:ea typeface="Times New Roman"/>
                <a:cs typeface="Arial"/>
              </a:rPr>
              <a:t>عظام من زمن </a:t>
            </a:r>
            <a:r>
              <a:rPr lang="ar-EG" sz="3200" b="1" dirty="0" err="1">
                <a:solidFill>
                  <a:srgbClr val="FFFFFF"/>
                </a:solidFill>
                <a:latin typeface="Simplified Arabic"/>
                <a:ea typeface="Times New Roman"/>
                <a:cs typeface="Arial"/>
              </a:rPr>
              <a:t>الكراتيشيوس</a:t>
            </a:r>
            <a:r>
              <a:rPr lang="ar-EG" sz="3200" b="1" dirty="0">
                <a:solidFill>
                  <a:srgbClr val="FFFFFF"/>
                </a:solidFill>
                <a:latin typeface="Simplified Arabic"/>
                <a:ea typeface="Times New Roman"/>
                <a:cs typeface="Arial"/>
              </a:rPr>
              <a:t> قيل انه من 80 مليون سنة ووجد به دي ان ايه.</a:t>
            </a:r>
          </a:p>
          <a:p>
            <a:pPr algn="r" rtl="1">
              <a:spcAft>
                <a:spcPts val="1000"/>
              </a:spcAft>
            </a:pPr>
            <a:r>
              <a:rPr lang="ar-EG" sz="3200" b="1" dirty="0">
                <a:solidFill>
                  <a:srgbClr val="FFFFFF"/>
                </a:solidFill>
                <a:latin typeface="Simplified Arabic"/>
                <a:ea typeface="Times New Roman"/>
                <a:cs typeface="Arial"/>
              </a:rPr>
              <a:t>ايضا وجد دي ان ايه في بعض الحفريات </a:t>
            </a:r>
            <a:r>
              <a:rPr lang="ar-EG" sz="3200" b="1" dirty="0" smtClean="0">
                <a:solidFill>
                  <a:srgbClr val="FFFFFF"/>
                </a:solidFill>
                <a:latin typeface="Simplified Arabic"/>
                <a:ea typeface="Times New Roman"/>
                <a:cs typeface="Arial"/>
              </a:rPr>
              <a:t>قيل </a:t>
            </a:r>
            <a:r>
              <a:rPr lang="ar-EG" sz="3200" b="1" dirty="0">
                <a:solidFill>
                  <a:srgbClr val="FFFFFF"/>
                </a:solidFill>
                <a:latin typeface="Simplified Arabic"/>
                <a:ea typeface="Times New Roman"/>
                <a:cs typeface="Arial"/>
              </a:rPr>
              <a:t>انها تعود ما بين 120 الي 135 مليون سنة</a:t>
            </a:r>
          </a:p>
          <a:p>
            <a:pPr algn="r" rtl="1">
              <a:spcAft>
                <a:spcPts val="1000"/>
              </a:spcAft>
            </a:pPr>
            <a:r>
              <a:rPr lang="ar-EG" sz="3200" b="1" dirty="0">
                <a:solidFill>
                  <a:srgbClr val="FFFFFF"/>
                </a:solidFill>
                <a:latin typeface="Simplified Arabic"/>
                <a:ea typeface="Times New Roman"/>
                <a:cs typeface="Arial"/>
              </a:rPr>
              <a:t>بل وجد بكتيريا به دي ان ايه في ترسيبات ملحية ادعوا انها من 500 مليون </a:t>
            </a:r>
            <a:r>
              <a:rPr lang="ar-EG" sz="3200" b="1" dirty="0" smtClean="0">
                <a:solidFill>
                  <a:srgbClr val="FFFFFF"/>
                </a:solidFill>
                <a:latin typeface="Simplified Arabic"/>
                <a:ea typeface="Times New Roman"/>
                <a:cs typeface="Arial"/>
              </a:rPr>
              <a:t>سنة</a:t>
            </a:r>
            <a:endParaRPr lang="ar-EG" sz="32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25475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038761"/>
            <a:ext cx="9144000" cy="1323439"/>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Times New Roman"/>
                <a:cs typeface="Arial"/>
              </a:rPr>
              <a:t>ولكن كم يبقى شريط الدي ان ايه قبل ان يبدأ في التحلل</a:t>
            </a:r>
            <a:r>
              <a:rPr lang="ar-EG" sz="4000" b="1" dirty="0" smtClean="0">
                <a:solidFill>
                  <a:srgbClr val="FFFFFF"/>
                </a:solidFill>
                <a:latin typeface="Simplified Arabic"/>
                <a:ea typeface="Times New Roman"/>
                <a:cs typeface="Arial"/>
              </a:rPr>
              <a:t>؟</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17728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28600"/>
            <a:ext cx="9144000" cy="6760825"/>
          </a:xfrm>
          <a:prstGeom prst="rect">
            <a:avLst/>
          </a:prstGeom>
        </p:spPr>
        <p:txBody>
          <a:bodyPr wrap="square">
            <a:spAutoFit/>
          </a:bodyPr>
          <a:lstStyle/>
          <a:p>
            <a:pPr algn="l">
              <a:spcAft>
                <a:spcPts val="1000"/>
              </a:spcAft>
            </a:pPr>
            <a:r>
              <a:rPr lang="en-US" sz="4000" b="1" dirty="0">
                <a:solidFill>
                  <a:srgbClr val="FFFFFF"/>
                </a:solidFill>
                <a:latin typeface="Simplified Arabic"/>
                <a:ea typeface="Times New Roman"/>
                <a:cs typeface="Arial"/>
              </a:rPr>
              <a:t>DNA has a 521 years half-life, </a:t>
            </a:r>
            <a:endParaRPr lang="ar-EG" sz="4000" b="1" dirty="0" smtClean="0">
              <a:solidFill>
                <a:srgbClr val="FFFFFF"/>
              </a:solidFill>
              <a:latin typeface="Simplified Arabic"/>
              <a:ea typeface="Times New Roman"/>
              <a:cs typeface="Arial"/>
            </a:endParaRPr>
          </a:p>
          <a:p>
            <a:pPr algn="l">
              <a:spcAft>
                <a:spcPts val="1000"/>
              </a:spcAft>
            </a:pPr>
            <a:r>
              <a:rPr lang="en-US" sz="3200" b="1" dirty="0" smtClean="0">
                <a:solidFill>
                  <a:srgbClr val="FFFFFF"/>
                </a:solidFill>
                <a:latin typeface="Simplified Arabic"/>
                <a:ea typeface="Times New Roman"/>
                <a:cs typeface="Arial"/>
              </a:rPr>
              <a:t>Matt </a:t>
            </a:r>
            <a:r>
              <a:rPr lang="en-US" sz="3200" b="1" dirty="0">
                <a:solidFill>
                  <a:srgbClr val="FFFFFF"/>
                </a:solidFill>
                <a:latin typeface="Simplified Arabic"/>
                <a:ea typeface="Times New Roman"/>
                <a:cs typeface="Arial"/>
              </a:rPr>
              <a:t>Kaplan, Nature 10 October </a:t>
            </a:r>
            <a:r>
              <a:rPr lang="en-US" sz="3200" b="1" dirty="0" smtClean="0">
                <a:solidFill>
                  <a:srgbClr val="FFFFFF"/>
                </a:solidFill>
                <a:latin typeface="Simplified Arabic"/>
                <a:ea typeface="Times New Roman"/>
                <a:cs typeface="Arial"/>
              </a:rPr>
              <a:t>2012</a:t>
            </a:r>
            <a:endParaRPr lang="ar-EG" sz="3200" b="1" dirty="0" smtClean="0">
              <a:solidFill>
                <a:srgbClr val="FFFFFF"/>
              </a:solidFill>
              <a:latin typeface="Simplified Arabic"/>
              <a:ea typeface="Times New Roman"/>
              <a:cs typeface="Arial"/>
            </a:endParaRPr>
          </a:p>
          <a:p>
            <a:pPr>
              <a:spcAft>
                <a:spcPts val="1000"/>
              </a:spcAft>
            </a:pPr>
            <a:r>
              <a:rPr lang="en-US" sz="3200" b="1" dirty="0">
                <a:solidFill>
                  <a:srgbClr val="FFFFFF"/>
                </a:solidFill>
                <a:latin typeface="Simplified Arabic"/>
                <a:ea typeface="Times New Roman"/>
                <a:cs typeface="Arial"/>
              </a:rPr>
              <a:t>1.	</a:t>
            </a:r>
            <a:r>
              <a:rPr lang="en-US" sz="1400" b="1" dirty="0">
                <a:solidFill>
                  <a:srgbClr val="FFFFFF"/>
                </a:solidFill>
                <a:latin typeface="Simplified Arabic"/>
                <a:ea typeface="Times New Roman"/>
                <a:cs typeface="Arial"/>
              </a:rPr>
              <a:t>Morten E. Allentoft1,2,3,*, </a:t>
            </a:r>
          </a:p>
          <a:p>
            <a:pPr>
              <a:spcAft>
                <a:spcPts val="1000"/>
              </a:spcAft>
            </a:pPr>
            <a:r>
              <a:rPr lang="en-US" sz="1400" b="1" dirty="0">
                <a:solidFill>
                  <a:srgbClr val="FFFFFF"/>
                </a:solidFill>
                <a:latin typeface="Simplified Arabic"/>
                <a:ea typeface="Times New Roman"/>
                <a:cs typeface="Arial"/>
              </a:rPr>
              <a:t>2.	Matthew Collins4, </a:t>
            </a:r>
          </a:p>
          <a:p>
            <a:pPr>
              <a:spcAft>
                <a:spcPts val="1000"/>
              </a:spcAft>
            </a:pPr>
            <a:r>
              <a:rPr lang="en-US" sz="1400" b="1" dirty="0">
                <a:solidFill>
                  <a:srgbClr val="FFFFFF"/>
                </a:solidFill>
                <a:latin typeface="Simplified Arabic"/>
                <a:ea typeface="Times New Roman"/>
                <a:cs typeface="Arial"/>
              </a:rPr>
              <a:t>3.	David Harker4, </a:t>
            </a:r>
          </a:p>
          <a:p>
            <a:pPr>
              <a:spcAft>
                <a:spcPts val="1000"/>
              </a:spcAft>
            </a:pPr>
            <a:r>
              <a:rPr lang="en-US" sz="1400" b="1" dirty="0">
                <a:solidFill>
                  <a:srgbClr val="FFFFFF"/>
                </a:solidFill>
                <a:latin typeface="Simplified Arabic"/>
                <a:ea typeface="Times New Roman"/>
                <a:cs typeface="Arial"/>
              </a:rPr>
              <a:t>4.	James Haile1, </a:t>
            </a:r>
          </a:p>
          <a:p>
            <a:pPr>
              <a:spcAft>
                <a:spcPts val="1000"/>
              </a:spcAft>
            </a:pPr>
            <a:r>
              <a:rPr lang="en-US" sz="1400" b="1" dirty="0">
                <a:solidFill>
                  <a:srgbClr val="FFFFFF"/>
                </a:solidFill>
                <a:latin typeface="Simplified Arabic"/>
                <a:ea typeface="Times New Roman"/>
                <a:cs typeface="Arial"/>
              </a:rPr>
              <a:t>5.	Charlotte L. Oskam1, </a:t>
            </a:r>
          </a:p>
          <a:p>
            <a:pPr>
              <a:spcAft>
                <a:spcPts val="1000"/>
              </a:spcAft>
            </a:pPr>
            <a:r>
              <a:rPr lang="en-US" sz="1400" b="1" dirty="0">
                <a:solidFill>
                  <a:srgbClr val="FFFFFF"/>
                </a:solidFill>
                <a:latin typeface="Simplified Arabic"/>
                <a:ea typeface="Times New Roman"/>
                <a:cs typeface="Arial"/>
              </a:rPr>
              <a:t>6.	Marie L. Hale2, </a:t>
            </a:r>
          </a:p>
          <a:p>
            <a:pPr>
              <a:spcAft>
                <a:spcPts val="1000"/>
              </a:spcAft>
            </a:pPr>
            <a:r>
              <a:rPr lang="en-US" sz="1400" b="1" dirty="0">
                <a:solidFill>
                  <a:srgbClr val="FFFFFF"/>
                </a:solidFill>
                <a:latin typeface="Simplified Arabic"/>
                <a:ea typeface="Times New Roman"/>
                <a:cs typeface="Arial"/>
              </a:rPr>
              <a:t>7.	Paula F. Campos3,5, </a:t>
            </a:r>
          </a:p>
          <a:p>
            <a:pPr>
              <a:spcAft>
                <a:spcPts val="1000"/>
              </a:spcAft>
            </a:pPr>
            <a:r>
              <a:rPr lang="en-US" sz="1400" b="1" dirty="0">
                <a:solidFill>
                  <a:srgbClr val="FFFFFF"/>
                </a:solidFill>
                <a:latin typeface="Simplified Arabic"/>
                <a:ea typeface="Times New Roman"/>
                <a:cs typeface="Arial"/>
              </a:rPr>
              <a:t>8.	Jose A. Samaniego3, </a:t>
            </a:r>
          </a:p>
          <a:p>
            <a:pPr>
              <a:spcAft>
                <a:spcPts val="1000"/>
              </a:spcAft>
            </a:pPr>
            <a:r>
              <a:rPr lang="en-US" sz="1400" b="1" dirty="0">
                <a:solidFill>
                  <a:srgbClr val="FFFFFF"/>
                </a:solidFill>
                <a:latin typeface="Simplified Arabic"/>
                <a:ea typeface="Times New Roman"/>
                <a:cs typeface="Arial"/>
              </a:rPr>
              <a:t>9.	M. Thomas P. Gilbert1,3, </a:t>
            </a:r>
          </a:p>
          <a:p>
            <a:pPr>
              <a:spcAft>
                <a:spcPts val="1000"/>
              </a:spcAft>
            </a:pPr>
            <a:r>
              <a:rPr lang="en-US" sz="1400" b="1" dirty="0">
                <a:solidFill>
                  <a:srgbClr val="FFFFFF"/>
                </a:solidFill>
                <a:latin typeface="Simplified Arabic"/>
                <a:ea typeface="Times New Roman"/>
                <a:cs typeface="Arial"/>
              </a:rPr>
              <a:t>10.	</a:t>
            </a:r>
            <a:r>
              <a:rPr lang="en-US" sz="1400" b="1" dirty="0" err="1">
                <a:solidFill>
                  <a:srgbClr val="FFFFFF"/>
                </a:solidFill>
                <a:latin typeface="Simplified Arabic"/>
                <a:ea typeface="Times New Roman"/>
                <a:cs typeface="Arial"/>
              </a:rPr>
              <a:t>Eske</a:t>
            </a:r>
            <a:r>
              <a:rPr lang="en-US" sz="1400" b="1" dirty="0">
                <a:solidFill>
                  <a:srgbClr val="FFFFFF"/>
                </a:solidFill>
                <a:latin typeface="Simplified Arabic"/>
                <a:ea typeface="Times New Roman"/>
                <a:cs typeface="Arial"/>
              </a:rPr>
              <a:t> Willerslev3, </a:t>
            </a:r>
          </a:p>
          <a:p>
            <a:pPr>
              <a:spcAft>
                <a:spcPts val="1000"/>
              </a:spcAft>
            </a:pPr>
            <a:r>
              <a:rPr lang="en-US" sz="1400" b="1" dirty="0">
                <a:solidFill>
                  <a:srgbClr val="FFFFFF"/>
                </a:solidFill>
                <a:latin typeface="Simplified Arabic"/>
                <a:ea typeface="Times New Roman"/>
                <a:cs typeface="Arial"/>
              </a:rPr>
              <a:t>11.	</a:t>
            </a:r>
            <a:r>
              <a:rPr lang="en-US" sz="1400" b="1" dirty="0" err="1">
                <a:solidFill>
                  <a:srgbClr val="FFFFFF"/>
                </a:solidFill>
                <a:latin typeface="Simplified Arabic"/>
                <a:ea typeface="Times New Roman"/>
                <a:cs typeface="Arial"/>
              </a:rPr>
              <a:t>Guojie</a:t>
            </a:r>
            <a:r>
              <a:rPr lang="en-US" sz="1400" b="1" dirty="0">
                <a:solidFill>
                  <a:srgbClr val="FFFFFF"/>
                </a:solidFill>
                <a:latin typeface="Simplified Arabic"/>
                <a:ea typeface="Times New Roman"/>
                <a:cs typeface="Arial"/>
              </a:rPr>
              <a:t> Zhang6, </a:t>
            </a:r>
          </a:p>
          <a:p>
            <a:pPr>
              <a:spcAft>
                <a:spcPts val="1000"/>
              </a:spcAft>
            </a:pPr>
            <a:r>
              <a:rPr lang="en-US" sz="1400" b="1" dirty="0">
                <a:solidFill>
                  <a:srgbClr val="FFFFFF"/>
                </a:solidFill>
                <a:latin typeface="Simplified Arabic"/>
                <a:ea typeface="Times New Roman"/>
                <a:cs typeface="Arial"/>
              </a:rPr>
              <a:t>12.	R. Paul Scofield7, </a:t>
            </a:r>
          </a:p>
          <a:p>
            <a:pPr>
              <a:spcAft>
                <a:spcPts val="1000"/>
              </a:spcAft>
            </a:pPr>
            <a:r>
              <a:rPr lang="en-US" sz="1400" b="1" dirty="0">
                <a:solidFill>
                  <a:srgbClr val="FFFFFF"/>
                </a:solidFill>
                <a:latin typeface="Simplified Arabic"/>
                <a:ea typeface="Times New Roman"/>
                <a:cs typeface="Arial"/>
              </a:rPr>
              <a:t>13.	Richard N. Holdaway2,8 and </a:t>
            </a:r>
          </a:p>
          <a:p>
            <a:pPr>
              <a:spcAft>
                <a:spcPts val="1000"/>
              </a:spcAft>
            </a:pPr>
            <a:r>
              <a:rPr lang="en-US" sz="1400" b="1" dirty="0">
                <a:solidFill>
                  <a:srgbClr val="FFFFFF"/>
                </a:solidFill>
                <a:latin typeface="Simplified Arabic"/>
                <a:ea typeface="Times New Roman"/>
                <a:cs typeface="Arial"/>
              </a:rPr>
              <a:t>14.	Michael Bunce1,*</a:t>
            </a:r>
          </a:p>
          <a:p>
            <a:pPr algn="l">
              <a:spcAft>
                <a:spcPts val="1000"/>
              </a:spcAft>
            </a:pPr>
            <a:endParaRPr lang="ar-EG" sz="14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26531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NA Study Says Cloning Dinosaurs is Impossible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6858000"/>
          </a:xfrm>
          <a:prstGeom prst="rect">
            <a:avLst/>
          </a:prstGeom>
        </p:spPr>
      </p:pic>
    </p:spTree>
    <p:extLst>
      <p:ext uri="{BB962C8B-B14F-4D97-AF65-F5344CB8AC3E}">
        <p14:creationId xmlns:p14="http://schemas.microsoft.com/office/powerpoint/2010/main" val="326232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609600"/>
            <a:ext cx="9144000" cy="5144998"/>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Times New Roman"/>
                <a:cs typeface="Arial"/>
              </a:rPr>
              <a:t>فوجود بقايا </a:t>
            </a:r>
            <a:r>
              <a:rPr lang="ar-EG" sz="4000" b="1" dirty="0" err="1">
                <a:solidFill>
                  <a:srgbClr val="FFFFFF"/>
                </a:solidFill>
                <a:latin typeface="Simplified Arabic"/>
                <a:ea typeface="Times New Roman"/>
                <a:cs typeface="Arial"/>
              </a:rPr>
              <a:t>اكواد</a:t>
            </a:r>
            <a:r>
              <a:rPr lang="ar-EG" sz="4000" b="1" dirty="0">
                <a:solidFill>
                  <a:srgbClr val="FFFFFF"/>
                </a:solidFill>
                <a:latin typeface="Simplified Arabic"/>
                <a:ea typeface="Times New Roman"/>
                <a:cs typeface="Arial"/>
              </a:rPr>
              <a:t> دي ان ايه في الحفريات يؤكد انها ليست من ملايين السنين بل بحد اقصى بضعة الاف من السنين. لأنه كما قلت بعد 4500 سنة بحد أقصى سيتبقى اقل من 0.5 %</a:t>
            </a:r>
          </a:p>
          <a:p>
            <a:pPr algn="r" rtl="1">
              <a:spcAft>
                <a:spcPts val="1000"/>
              </a:spcAft>
            </a:pPr>
            <a:r>
              <a:rPr lang="ar-EG" sz="4000" b="1" dirty="0">
                <a:solidFill>
                  <a:srgbClr val="FFFFFF"/>
                </a:solidFill>
                <a:latin typeface="Simplified Arabic"/>
                <a:ea typeface="Times New Roman"/>
                <a:cs typeface="Arial"/>
              </a:rPr>
              <a:t>وهذا يؤكد نتائج بعض عظام الديناصورات والكائنات حتى البكتيريا التي تكلمت عنها الاف السنين او اقل فقط وليس 65 مليون سنة او 500 مليون سنة كما يدعوا. وهذا يعني انها ماتت بكارثة وهي تشير </a:t>
            </a:r>
            <a:r>
              <a:rPr lang="ar-EG" sz="4000" b="1" dirty="0" smtClean="0">
                <a:solidFill>
                  <a:srgbClr val="FFFFFF"/>
                </a:solidFill>
                <a:latin typeface="Simplified Arabic"/>
                <a:ea typeface="Times New Roman"/>
                <a:cs typeface="Arial"/>
              </a:rPr>
              <a:t>للطوفان</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69935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4426853"/>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drghaly.com/articles/display/12434</a:t>
            </a:r>
            <a:endParaRPr lang="en-US" sz="3200" b="1" dirty="0" smtClean="0">
              <a:solidFill>
                <a:srgbClr val="FFFFFF"/>
              </a:solidFill>
              <a:latin typeface="Simplified Arabic"/>
              <a:ea typeface="Calibri"/>
              <a:cs typeface="Arial"/>
            </a:endParaRPr>
          </a:p>
          <a:p>
            <a:pPr algn="ctr" rtl="1">
              <a:spcAft>
                <a:spcPts val="1000"/>
              </a:spcAft>
            </a:pPr>
            <a:endParaRPr lang="en-US"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6"/>
              </a:rPr>
              <a:t>https://</a:t>
            </a:r>
            <a:r>
              <a:rPr lang="en-US" sz="3200" b="1" dirty="0" smtClean="0">
                <a:solidFill>
                  <a:srgbClr val="FFFFFF"/>
                </a:solidFill>
                <a:latin typeface="Simplified Arabic"/>
                <a:ea typeface="Calibri"/>
                <a:cs typeface="Arial"/>
                <a:hlinkClick r:id="rId6"/>
              </a:rPr>
              <a:t>www.youtube.com/watch?v=syIgL_GjYi0</a:t>
            </a:r>
            <a:endParaRPr lang="en-US" sz="32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76009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2629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en-US" sz="4000" b="1" dirty="0">
                <a:solidFill>
                  <a:srgbClr val="FFFFFF"/>
                </a:solidFill>
                <a:latin typeface="Simplified Arabic"/>
                <a:ea typeface="Times New Roman"/>
                <a:cs typeface="Arial"/>
              </a:rPr>
              <a:t>Minimum genes concept.</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80004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411649"/>
            <a:ext cx="9144000" cy="5760551"/>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Times New Roman"/>
                <a:cs typeface="Arial"/>
              </a:rPr>
              <a:t>الميكوبلازما </a:t>
            </a:r>
            <a:r>
              <a:rPr lang="en-US" sz="4000" b="1" dirty="0">
                <a:solidFill>
                  <a:srgbClr val="FFFFFF"/>
                </a:solidFill>
                <a:latin typeface="Simplified Arabic"/>
                <a:ea typeface="Times New Roman"/>
                <a:cs typeface="Arial"/>
              </a:rPr>
              <a:t>Mycoplasma </a:t>
            </a:r>
            <a:r>
              <a:rPr lang="ar-EG" sz="4000" b="1" dirty="0" smtClean="0">
                <a:solidFill>
                  <a:srgbClr val="FFFFFF"/>
                </a:solidFill>
                <a:latin typeface="Simplified Arabic"/>
                <a:ea typeface="Times New Roman"/>
                <a:cs typeface="Arial"/>
              </a:rPr>
              <a:t> كأبسط </a:t>
            </a:r>
            <a:r>
              <a:rPr lang="ar-EG" sz="4000" b="1" dirty="0">
                <a:solidFill>
                  <a:srgbClr val="FFFFFF"/>
                </a:solidFill>
                <a:latin typeface="Simplified Arabic"/>
                <a:ea typeface="Times New Roman"/>
                <a:cs typeface="Arial"/>
              </a:rPr>
              <a:t>كائن ينقسم ذاتيا به اقل عدد من </a:t>
            </a:r>
            <a:r>
              <a:rPr lang="ar-EG" sz="4000" b="1" dirty="0" err="1">
                <a:solidFill>
                  <a:srgbClr val="FFFFFF"/>
                </a:solidFill>
                <a:latin typeface="Simplified Arabic"/>
                <a:ea typeface="Times New Roman"/>
                <a:cs typeface="Arial"/>
              </a:rPr>
              <a:t>الاكواد</a:t>
            </a:r>
            <a:r>
              <a:rPr lang="ar-EG" sz="4000" b="1" dirty="0">
                <a:solidFill>
                  <a:srgbClr val="FFFFFF"/>
                </a:solidFill>
                <a:latin typeface="Simplified Arabic"/>
                <a:ea typeface="Times New Roman"/>
                <a:cs typeface="Arial"/>
              </a:rPr>
              <a:t> فبها دي ان ايه دائري عدد قواعده 580,000 قاعده بها الجينات 482 جين ينتج بروتين و43 جين ينتج </a:t>
            </a:r>
            <a:r>
              <a:rPr lang="en-US" sz="4000" b="1" dirty="0" smtClean="0">
                <a:solidFill>
                  <a:srgbClr val="FFFFFF"/>
                </a:solidFill>
                <a:latin typeface="Simplified Arabic"/>
                <a:ea typeface="Times New Roman"/>
                <a:cs typeface="Arial"/>
              </a:rPr>
              <a:t>RNA</a:t>
            </a:r>
            <a:r>
              <a:rPr lang="ar-EG" sz="4000" b="1" dirty="0" smtClean="0">
                <a:solidFill>
                  <a:srgbClr val="FFFFFF"/>
                </a:solidFill>
                <a:latin typeface="Simplified Arabic"/>
                <a:ea typeface="Times New Roman"/>
                <a:cs typeface="Arial"/>
              </a:rPr>
              <a:t> من </a:t>
            </a:r>
            <a:r>
              <a:rPr lang="ar-EG" sz="4000" b="1" dirty="0">
                <a:solidFill>
                  <a:srgbClr val="FFFFFF"/>
                </a:solidFill>
                <a:latin typeface="Simplified Arabic"/>
                <a:ea typeface="Times New Roman"/>
                <a:cs typeface="Arial"/>
              </a:rPr>
              <a:t>525 جين اكتشفوا ان الجينات الاساسية هي 382 جين بنقص اي منهم لا يعيش الكائن. </a:t>
            </a:r>
            <a:endParaRPr lang="ar-EG" sz="4000" b="1" dirty="0" smtClean="0">
              <a:solidFill>
                <a:srgbClr val="FFFFFF"/>
              </a:solidFill>
              <a:latin typeface="Simplified Arabic"/>
              <a:ea typeface="Times New Roman"/>
              <a:cs typeface="Arial"/>
            </a:endParaRPr>
          </a:p>
          <a:p>
            <a:pPr rtl="1">
              <a:spcAft>
                <a:spcPts val="1000"/>
              </a:spcAft>
            </a:pPr>
            <a:r>
              <a:rPr lang="en-US" sz="4000" b="1" dirty="0" smtClean="0">
                <a:solidFill>
                  <a:srgbClr val="FFFFFF"/>
                </a:solidFill>
                <a:latin typeface="Simplified Arabic"/>
                <a:ea typeface="Times New Roman"/>
                <a:cs typeface="Arial"/>
              </a:rPr>
              <a:t>Science </a:t>
            </a:r>
            <a:r>
              <a:rPr lang="en-US" sz="4000" b="1" dirty="0">
                <a:solidFill>
                  <a:srgbClr val="FFFFFF"/>
                </a:solidFill>
                <a:latin typeface="Simplified Arabic"/>
                <a:ea typeface="Times New Roman"/>
                <a:cs typeface="Arial"/>
              </a:rPr>
              <a:t>10 December 1999: Vol. 286 no. 5447 pp. 2165-2169 DOI: 10.1126/science.286.5447.2165 </a:t>
            </a:r>
          </a:p>
        </p:txBody>
      </p:sp>
    </p:spTree>
    <p:extLst>
      <p:ext uri="{BB962C8B-B14F-4D97-AF65-F5344CB8AC3E}">
        <p14:creationId xmlns:p14="http://schemas.microsoft.com/office/powerpoint/2010/main" val="13099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990600" y="2459504"/>
            <a:ext cx="7162800" cy="1015663"/>
          </a:xfrm>
          <a:prstGeom prst="rect">
            <a:avLst/>
          </a:prstGeom>
        </p:spPr>
        <p:txBody>
          <a:bodyPr wrap="square">
            <a:spAutoFit/>
          </a:bodyPr>
          <a:lstStyle/>
          <a:p>
            <a:pPr lvl="1" algn="ctr" rtl="1">
              <a:lnSpc>
                <a:spcPct val="150000"/>
              </a:lnSpc>
              <a:spcAft>
                <a:spcPts val="1000"/>
              </a:spcAft>
            </a:pPr>
            <a:r>
              <a:rPr lang="en-US" sz="4000" b="1" dirty="0">
                <a:solidFill>
                  <a:srgbClr val="FFFFFF"/>
                </a:solidFill>
                <a:latin typeface="Calibri"/>
                <a:ea typeface="Times New Roman"/>
                <a:cs typeface="Simplified Arabic"/>
              </a:rPr>
              <a:t>Miller–Urey experiment</a:t>
            </a:r>
            <a:endParaRPr lang="ar-EG" sz="4000" b="1" dirty="0">
              <a:solidFill>
                <a:srgbClr val="FFFFFF"/>
              </a:solidFill>
              <a:latin typeface="Calibri"/>
              <a:ea typeface="Times New Roman"/>
              <a:cs typeface="Simplified Arabic"/>
            </a:endParaRPr>
          </a:p>
        </p:txBody>
      </p:sp>
    </p:spTree>
    <p:extLst>
      <p:ext uri="{BB962C8B-B14F-4D97-AF65-F5344CB8AC3E}">
        <p14:creationId xmlns:p14="http://schemas.microsoft.com/office/powerpoint/2010/main" val="296010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636455"/>
            <a:ext cx="9144000" cy="2554545"/>
          </a:xfrm>
          <a:prstGeom prst="rect">
            <a:avLst/>
          </a:prstGeom>
        </p:spPr>
        <p:txBody>
          <a:bodyPr wrap="square">
            <a:spAutoFit/>
          </a:bodyPr>
          <a:lstStyle/>
          <a:p>
            <a:pPr rtl="1">
              <a:spcAft>
                <a:spcPts val="1000"/>
              </a:spcAft>
            </a:pPr>
            <a:r>
              <a:rPr lang="en-US" sz="4000" b="1" dirty="0">
                <a:solidFill>
                  <a:srgbClr val="FFFFFF"/>
                </a:solidFill>
                <a:latin typeface="Simplified Arabic"/>
                <a:ea typeface="Times New Roman"/>
                <a:cs typeface="Arial"/>
              </a:rPr>
              <a:t>Kowalski, Heather. "First Self-Replicating Synthetic Bacterial Cell". Press Release. Retrieved 17 December 2012.</a:t>
            </a:r>
          </a:p>
        </p:txBody>
      </p:sp>
    </p:spTree>
    <p:extLst>
      <p:ext uri="{BB962C8B-B14F-4D97-AF65-F5344CB8AC3E}">
        <p14:creationId xmlns:p14="http://schemas.microsoft.com/office/powerpoint/2010/main" val="282494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468428"/>
            <a:ext cx="9144000" cy="4170372"/>
          </a:xfrm>
          <a:prstGeom prst="rect">
            <a:avLst/>
          </a:prstGeom>
        </p:spPr>
        <p:txBody>
          <a:bodyPr wrap="square">
            <a:spAutoFit/>
          </a:bodyPr>
          <a:lstStyle/>
          <a:p>
            <a:pPr algn="r" rtl="1">
              <a:spcAft>
                <a:spcPts val="1000"/>
              </a:spcAft>
            </a:pPr>
            <a:r>
              <a:rPr lang="en-US" sz="4000" b="1" dirty="0">
                <a:solidFill>
                  <a:srgbClr val="FFFFFF"/>
                </a:solidFill>
                <a:latin typeface="Simplified Arabic"/>
                <a:ea typeface="Times New Roman"/>
                <a:cs typeface="Arial"/>
              </a:rPr>
              <a:t>E. Coli </a:t>
            </a:r>
            <a:endParaRPr lang="ar-EG" sz="4000" b="1" dirty="0" smtClean="0">
              <a:solidFill>
                <a:srgbClr val="FFFFFF"/>
              </a:solidFill>
              <a:latin typeface="Simplified Arabic"/>
              <a:ea typeface="Times New Roman"/>
              <a:cs typeface="Arial"/>
            </a:endParaRPr>
          </a:p>
          <a:p>
            <a:pPr algn="r" rtl="1">
              <a:spcAft>
                <a:spcPts val="1000"/>
              </a:spcAft>
            </a:pPr>
            <a:r>
              <a:rPr lang="ar-EG" sz="4000" b="1" dirty="0" smtClean="0">
                <a:solidFill>
                  <a:srgbClr val="FFFFFF"/>
                </a:solidFill>
                <a:latin typeface="Simplified Arabic"/>
                <a:ea typeface="Times New Roman"/>
                <a:cs typeface="Arial"/>
              </a:rPr>
              <a:t>4288 </a:t>
            </a:r>
            <a:r>
              <a:rPr lang="ar-EG" sz="4000" b="1" dirty="0">
                <a:solidFill>
                  <a:srgbClr val="FFFFFF"/>
                </a:solidFill>
                <a:latin typeface="Simplified Arabic"/>
                <a:ea typeface="Times New Roman"/>
                <a:cs typeface="Arial"/>
              </a:rPr>
              <a:t>جين معبر </a:t>
            </a:r>
            <a:endParaRPr lang="ar-EG" sz="4000" b="1" dirty="0" smtClean="0">
              <a:solidFill>
                <a:srgbClr val="FFFFFF"/>
              </a:solidFill>
              <a:latin typeface="Simplified Arabic"/>
              <a:ea typeface="Times New Roman"/>
              <a:cs typeface="Arial"/>
            </a:endParaRPr>
          </a:p>
          <a:p>
            <a:pPr algn="r" rtl="1">
              <a:spcAft>
                <a:spcPts val="1000"/>
              </a:spcAft>
            </a:pPr>
            <a:r>
              <a:rPr lang="ar-EG" sz="4000" b="1" dirty="0" smtClean="0">
                <a:solidFill>
                  <a:srgbClr val="FFFFFF"/>
                </a:solidFill>
                <a:latin typeface="Simplified Arabic"/>
                <a:ea typeface="Times New Roman"/>
                <a:cs typeface="Arial"/>
              </a:rPr>
              <a:t>منهم </a:t>
            </a:r>
            <a:r>
              <a:rPr lang="ar-EG" sz="4000" b="1" dirty="0">
                <a:solidFill>
                  <a:srgbClr val="FFFFFF"/>
                </a:solidFill>
                <a:latin typeface="Simplified Arabic"/>
                <a:ea typeface="Times New Roman"/>
                <a:cs typeface="Arial"/>
              </a:rPr>
              <a:t>1617 جين معبر أساسي </a:t>
            </a:r>
            <a:endParaRPr lang="ar-EG" sz="4000" b="1" dirty="0" smtClean="0">
              <a:solidFill>
                <a:srgbClr val="FFFFFF"/>
              </a:solidFill>
              <a:latin typeface="Simplified Arabic"/>
              <a:ea typeface="Times New Roman"/>
              <a:cs typeface="Arial"/>
            </a:endParaRPr>
          </a:p>
          <a:p>
            <a:pPr algn="r" rtl="1">
              <a:spcAft>
                <a:spcPts val="1000"/>
              </a:spcAft>
            </a:pPr>
            <a:r>
              <a:rPr lang="ar-EG" sz="4000" b="1" dirty="0" smtClean="0">
                <a:solidFill>
                  <a:srgbClr val="FFFFFF"/>
                </a:solidFill>
                <a:latin typeface="Simplified Arabic"/>
                <a:ea typeface="Times New Roman"/>
                <a:cs typeface="Arial"/>
              </a:rPr>
              <a:t>يوجد </a:t>
            </a:r>
            <a:r>
              <a:rPr lang="ar-EG" sz="4000" b="1" dirty="0">
                <a:solidFill>
                  <a:srgbClr val="FFFFFF"/>
                </a:solidFill>
                <a:latin typeface="Simplified Arabic"/>
                <a:ea typeface="Times New Roman"/>
                <a:cs typeface="Arial"/>
              </a:rPr>
              <a:t>بها جينات أساسية تختلف من الميكوبلازما وتشترك في قلة تقريبا 169 وتختلف في أكثر من ألف جين</a:t>
            </a:r>
            <a:endParaRPr lang="en-US"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09079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381000"/>
            <a:ext cx="9144000" cy="6376104"/>
          </a:xfrm>
          <a:prstGeom prst="rect">
            <a:avLst/>
          </a:prstGeom>
        </p:spPr>
        <p:txBody>
          <a:bodyPr wrap="square">
            <a:spAutoFit/>
          </a:bodyPr>
          <a:lstStyle/>
          <a:p>
            <a:pPr algn="r" rtl="1">
              <a:spcAft>
                <a:spcPts val="1000"/>
              </a:spcAft>
            </a:pPr>
            <a:r>
              <a:rPr lang="ar-EG" sz="4000" b="1" dirty="0" smtClean="0">
                <a:solidFill>
                  <a:srgbClr val="FFFFFF"/>
                </a:solidFill>
                <a:latin typeface="Simplified Arabic"/>
                <a:ea typeface="Times New Roman"/>
                <a:cs typeface="Arial"/>
              </a:rPr>
              <a:t>النقطة الاولي كل </a:t>
            </a:r>
            <a:r>
              <a:rPr lang="ar-EG" sz="4000" b="1" dirty="0">
                <a:solidFill>
                  <a:srgbClr val="FFFFFF"/>
                </a:solidFill>
                <a:latin typeface="Simplified Arabic"/>
                <a:ea typeface="Times New Roman"/>
                <a:cs typeface="Arial"/>
              </a:rPr>
              <a:t>كائن بسيط يوجد به جينات أساسية تختلف من جنس لأخر وتشترك في قلة تقريبا 169 وتختلف في أكثر من ألف جين في بعض الاجناس وهذا يوضح انهم لم يتطوروا من بعض والا وجدنا ان الجينات الأساسية ثابتة ويبنى عليها لان أي منها لا يصلح ان يفقد ولكن هذا يعني بوضوح علميا ان كل جنس تم تصميمه من قبل مصمم ذكي يعرف ما يحتاجه كل جنس من جينات أساسية </a:t>
            </a:r>
            <a:endParaRPr lang="ar-EG" sz="4000" b="1" dirty="0" smtClean="0">
              <a:solidFill>
                <a:srgbClr val="FFFFFF"/>
              </a:solidFill>
              <a:latin typeface="Simplified Arabic"/>
              <a:ea typeface="Times New Roman"/>
              <a:cs typeface="Arial"/>
            </a:endParaRPr>
          </a:p>
          <a:p>
            <a:pPr algn="r" rtl="1">
              <a:spcAft>
                <a:spcPts val="1000"/>
              </a:spcAft>
            </a:pPr>
            <a:r>
              <a:rPr lang="ar-EG" sz="4000" b="1" dirty="0" smtClean="0">
                <a:solidFill>
                  <a:srgbClr val="FFFFFF"/>
                </a:solidFill>
                <a:latin typeface="Simplified Arabic"/>
                <a:ea typeface="Times New Roman"/>
                <a:cs typeface="Arial"/>
              </a:rPr>
              <a:t>وحتى </a:t>
            </a:r>
            <a:r>
              <a:rPr lang="ar-EG" sz="4000" b="1" dirty="0">
                <a:solidFill>
                  <a:srgbClr val="FFFFFF"/>
                </a:solidFill>
                <a:latin typeface="Simplified Arabic"/>
                <a:ea typeface="Times New Roman"/>
                <a:cs typeface="Arial"/>
              </a:rPr>
              <a:t>لو اشتركت قله منهم هذا يشهد على المصمم المشترك</a:t>
            </a:r>
            <a:endParaRPr lang="en-US"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9940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343561"/>
            <a:ext cx="9144000" cy="1323439"/>
          </a:xfrm>
          <a:prstGeom prst="rect">
            <a:avLst/>
          </a:prstGeom>
        </p:spPr>
        <p:txBody>
          <a:bodyPr wrap="square">
            <a:spAutoFit/>
          </a:bodyPr>
          <a:lstStyle/>
          <a:p>
            <a:pPr algn="r" rtl="1">
              <a:spcAft>
                <a:spcPts val="1000"/>
              </a:spcAft>
            </a:pPr>
            <a:r>
              <a:rPr lang="ar-EG" sz="4000" b="1" dirty="0" smtClean="0">
                <a:solidFill>
                  <a:srgbClr val="FFFFFF"/>
                </a:solidFill>
                <a:latin typeface="Simplified Arabic"/>
                <a:ea typeface="Times New Roman"/>
                <a:cs typeface="Arial"/>
              </a:rPr>
              <a:t>النقطة </a:t>
            </a:r>
            <a:r>
              <a:rPr lang="ar-EG" sz="4000" b="1" dirty="0">
                <a:solidFill>
                  <a:srgbClr val="FFFFFF"/>
                </a:solidFill>
                <a:latin typeface="Simplified Arabic"/>
                <a:ea typeface="Times New Roman"/>
                <a:cs typeface="Arial"/>
              </a:rPr>
              <a:t>الثانية </a:t>
            </a:r>
            <a:r>
              <a:rPr lang="ar-EG" sz="4000" b="1" dirty="0" smtClean="0">
                <a:solidFill>
                  <a:srgbClr val="FFFFFF"/>
                </a:solidFill>
                <a:latin typeface="Simplified Arabic"/>
                <a:ea typeface="Times New Roman"/>
                <a:cs typeface="Arial"/>
              </a:rPr>
              <a:t>كيف </a:t>
            </a:r>
            <a:r>
              <a:rPr lang="ar-EG" sz="4000" b="1" dirty="0">
                <a:solidFill>
                  <a:srgbClr val="FFFFFF"/>
                </a:solidFill>
                <a:latin typeface="Simplified Arabic"/>
                <a:ea typeface="Times New Roman"/>
                <a:cs typeface="Arial"/>
              </a:rPr>
              <a:t>بداية الحياة </a:t>
            </a:r>
            <a:r>
              <a:rPr lang="ar-EG" sz="4000" b="1" dirty="0" smtClean="0">
                <a:solidFill>
                  <a:srgbClr val="FFFFFF"/>
                </a:solidFill>
                <a:latin typeface="Simplified Arabic"/>
                <a:ea typeface="Times New Roman"/>
                <a:cs typeface="Arial"/>
              </a:rPr>
              <a:t>بالتطور العضوي وهي تحتاج أن تبدأ </a:t>
            </a:r>
            <a:r>
              <a:rPr lang="ar-EG" sz="4000" b="1" dirty="0">
                <a:solidFill>
                  <a:srgbClr val="FFFFFF"/>
                </a:solidFill>
                <a:latin typeface="Simplified Arabic"/>
                <a:ea typeface="Times New Roman"/>
                <a:cs typeface="Arial"/>
              </a:rPr>
              <a:t>ب 382 جين؟ </a:t>
            </a:r>
            <a:endParaRPr lang="en-US"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208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343561"/>
            <a:ext cx="9144000" cy="3170099"/>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Times New Roman"/>
                <a:cs typeface="Arial"/>
              </a:rPr>
              <a:t>هذا يؤكد علميا الخلق أي ان العلم اثبت بالفعل أن البداية هي خلق وليس التطور التدريجي. ولهذا من يقول إنه لا يعرف ولكن العلم قد يثبت في المستقبل أمكانية ذلك هو يخدع نفسه والاخرين لان العلم اثبت بالفعل عدم إمكانية ذلك مرارا وتكرارا.</a:t>
            </a:r>
            <a:endParaRPr lang="en-US"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285031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5652830"/>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drghaly.com/articles/display/12446</a:t>
            </a:r>
            <a:endParaRPr lang="ar-EG" sz="3200" b="1" dirty="0" smtClean="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6"/>
              </a:rPr>
              <a:t>https://</a:t>
            </a:r>
            <a:r>
              <a:rPr lang="en-US" sz="3200" b="1" dirty="0" smtClean="0">
                <a:solidFill>
                  <a:srgbClr val="FFFFFF"/>
                </a:solidFill>
                <a:latin typeface="Simplified Arabic"/>
                <a:ea typeface="Calibri"/>
                <a:cs typeface="Arial"/>
                <a:hlinkClick r:id="rId6"/>
              </a:rPr>
              <a:t>www.youtube.com/watch?v=Co_c4Y_UgV4</a:t>
            </a:r>
            <a:endParaRPr lang="ar-EG" sz="3200" b="1" dirty="0" smtClean="0">
              <a:solidFill>
                <a:srgbClr val="FFFFFF"/>
              </a:solidFill>
              <a:latin typeface="Simplified Arabic"/>
              <a:ea typeface="Calibri"/>
              <a:cs typeface="Arial"/>
            </a:endParaRPr>
          </a:p>
          <a:p>
            <a:pPr algn="ctr" rtl="1">
              <a:spcAft>
                <a:spcPts val="1000"/>
              </a:spcAft>
            </a:pPr>
            <a:endParaRPr lang="en-US"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7"/>
              </a:rPr>
              <a:t>http://</a:t>
            </a:r>
            <a:r>
              <a:rPr lang="en-US" sz="3200" b="1" dirty="0" smtClean="0">
                <a:solidFill>
                  <a:srgbClr val="FFFFFF"/>
                </a:solidFill>
                <a:latin typeface="Simplified Arabic"/>
                <a:ea typeface="Calibri"/>
                <a:cs typeface="Arial"/>
                <a:hlinkClick r:id="rId7"/>
              </a:rPr>
              <a:t>drghaly.com/articles/display/12447</a:t>
            </a:r>
            <a:endParaRPr lang="ar-EG" sz="3200" b="1" dirty="0" smtClean="0">
              <a:solidFill>
                <a:srgbClr val="FFFFFF"/>
              </a:solidFill>
              <a:latin typeface="Simplified Arabic"/>
              <a:ea typeface="Calibri"/>
              <a:cs typeface="Arial"/>
            </a:endParaRPr>
          </a:p>
          <a:p>
            <a:pPr algn="ctr" rtl="1">
              <a:spcAft>
                <a:spcPts val="1000"/>
              </a:spcAft>
            </a:pPr>
            <a:r>
              <a:rPr lang="en-US" sz="3100" b="1">
                <a:solidFill>
                  <a:srgbClr val="FFFFFF"/>
                </a:solidFill>
                <a:latin typeface="Simplified Arabic"/>
                <a:ea typeface="Calibri"/>
                <a:cs typeface="Arial"/>
                <a:hlinkClick r:id="rId8"/>
              </a:rPr>
              <a:t>https://</a:t>
            </a:r>
            <a:r>
              <a:rPr lang="en-US" sz="3100" b="1" smtClean="0">
                <a:solidFill>
                  <a:srgbClr val="FFFFFF"/>
                </a:solidFill>
                <a:latin typeface="Simplified Arabic"/>
                <a:ea typeface="Calibri"/>
                <a:cs typeface="Arial"/>
                <a:hlinkClick r:id="rId8"/>
              </a:rPr>
              <a:t>www.youtube.com/watch?v=4pjIRRz5AsY</a:t>
            </a:r>
            <a:endParaRPr lang="ar-EG" sz="31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226378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5310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40114"/>
            <a:ext cx="9144000" cy="707886"/>
          </a:xfrm>
          <a:prstGeom prst="rect">
            <a:avLst/>
          </a:prstGeom>
        </p:spPr>
        <p:txBody>
          <a:bodyPr wrap="square">
            <a:spAutoFit/>
          </a:bodyPr>
          <a:lstStyle/>
          <a:p>
            <a:pPr algn="ctr" rtl="1">
              <a:spcAft>
                <a:spcPts val="1000"/>
              </a:spcAft>
            </a:pPr>
            <a:r>
              <a:rPr lang="ar-EG" sz="4000" b="1" dirty="0">
                <a:solidFill>
                  <a:srgbClr val="FFFFFF"/>
                </a:solidFill>
                <a:latin typeface="Simplified Arabic"/>
                <a:ea typeface="Times New Roman"/>
                <a:cs typeface="Arial"/>
              </a:rPr>
              <a:t>استمرارية الكائن الاولي بدون </a:t>
            </a:r>
            <a:r>
              <a:rPr lang="ar-EG" sz="4000" b="1" dirty="0" smtClean="0">
                <a:solidFill>
                  <a:srgbClr val="FFFFFF"/>
                </a:solidFill>
                <a:latin typeface="Simplified Arabic"/>
                <a:ea typeface="Times New Roman"/>
                <a:cs typeface="Arial"/>
              </a:rPr>
              <a:t>ذكاء وبدون غريزة</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389127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53296"/>
            <a:ext cx="9144000" cy="6376104"/>
          </a:xfrm>
          <a:prstGeom prst="rect">
            <a:avLst/>
          </a:prstGeom>
        </p:spPr>
        <p:txBody>
          <a:bodyPr wrap="square">
            <a:spAutoFit/>
          </a:bodyPr>
          <a:lstStyle/>
          <a:p>
            <a:pPr algn="r" rtl="1">
              <a:spcAft>
                <a:spcPts val="1000"/>
              </a:spcAft>
            </a:pPr>
            <a:r>
              <a:rPr lang="ar-EG" sz="3600" b="1" dirty="0">
                <a:solidFill>
                  <a:srgbClr val="FFFFFF"/>
                </a:solidFill>
                <a:latin typeface="Simplified Arabic"/>
                <a:ea typeface="Times New Roman"/>
                <a:cs typeface="Arial"/>
              </a:rPr>
              <a:t>حتى لو افترضنا جدلا ان المواد العضوية التي تكونت بالصدفة في الطبيعة تجمعت معا وكونت اول كائن حي وحيد الخلية فحتى بقبول رغم انه علميا كما وضحت خطأ ذلك سنجد أنفسنا امام مشكلة أخرى تؤكد عدم وجود حياه وتطور بدون خالق وهو استحاله استمرارية الكائن الأول الذي ظهر بدون ذكاء وهو ما يسمي مجازا غريزة أو فطرة او خبرة الحياة. فكيف ظهر الكائن الأول بمعلومات وخبرات هامة للحياة من أول لحظة؟</a:t>
            </a:r>
          </a:p>
          <a:p>
            <a:pPr algn="r" rtl="1">
              <a:spcAft>
                <a:spcPts val="1000"/>
              </a:spcAft>
            </a:pPr>
            <a:r>
              <a:rPr lang="ar-EG" sz="3600" b="1" dirty="0">
                <a:solidFill>
                  <a:srgbClr val="FFFFFF"/>
                </a:solidFill>
                <a:latin typeface="Simplified Arabic"/>
                <a:ea typeface="Times New Roman"/>
                <a:cs typeface="Arial"/>
              </a:rPr>
              <a:t>الكائن الاولي يعلم بالغريزة انه يحتاج ان يأكل لكي يحافظ على بقاؤه حي وهذه الخبرة مستحيلة الحدوث بالصدفة فهل مجموعة معادن أدركت فجأة انها تحتاج </a:t>
            </a:r>
            <a:r>
              <a:rPr lang="ar-EG" sz="4000" b="1" dirty="0">
                <a:solidFill>
                  <a:srgbClr val="FFFFFF"/>
                </a:solidFill>
                <a:latin typeface="Simplified Arabic"/>
                <a:ea typeface="Times New Roman"/>
                <a:cs typeface="Arial"/>
              </a:rPr>
              <a:t>أن تأكل؟</a:t>
            </a:r>
          </a:p>
        </p:txBody>
      </p:sp>
    </p:spTree>
    <p:extLst>
      <p:ext uri="{BB962C8B-B14F-4D97-AF65-F5344CB8AC3E}">
        <p14:creationId xmlns:p14="http://schemas.microsoft.com/office/powerpoint/2010/main" val="24067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53296"/>
            <a:ext cx="9144000" cy="6017032"/>
          </a:xfrm>
          <a:prstGeom prst="rect">
            <a:avLst/>
          </a:prstGeom>
        </p:spPr>
        <p:txBody>
          <a:bodyPr wrap="square">
            <a:spAutoFit/>
          </a:bodyPr>
          <a:lstStyle/>
          <a:p>
            <a:pPr algn="r" rtl="1">
              <a:spcAft>
                <a:spcPts val="1000"/>
              </a:spcAft>
            </a:pPr>
            <a:r>
              <a:rPr lang="ar-EG" sz="3600" b="1" dirty="0">
                <a:solidFill>
                  <a:srgbClr val="FFFFFF"/>
                </a:solidFill>
                <a:latin typeface="Simplified Arabic"/>
                <a:ea typeface="Times New Roman"/>
                <a:cs typeface="Arial"/>
              </a:rPr>
              <a:t>الخبرة مستحيلة التكوين ايضا مطلوبة ليس في موضوع الاكل بل الشرب والحماية وعدم السقوط والتنقل والتكاثر وغيره الكثير جدا، فكيف اتت كلها بدون وجود سابق؟ </a:t>
            </a:r>
          </a:p>
          <a:p>
            <a:pPr algn="r" rtl="1">
              <a:spcAft>
                <a:spcPts val="1000"/>
              </a:spcAft>
            </a:pPr>
            <a:r>
              <a:rPr lang="ar-EG" sz="3600" b="1" dirty="0">
                <a:solidFill>
                  <a:srgbClr val="FFFFFF"/>
                </a:solidFill>
                <a:latin typeface="Simplified Arabic"/>
                <a:ea typeface="Times New Roman"/>
                <a:cs typeface="Arial"/>
              </a:rPr>
              <a:t>بل وكيف انتقلت من جيل الي جيل ولازالت تنتقل حتى الان بطريقه غير معروفه؟</a:t>
            </a:r>
          </a:p>
          <a:p>
            <a:pPr algn="r" rtl="1">
              <a:spcAft>
                <a:spcPts val="1000"/>
              </a:spcAft>
            </a:pPr>
            <a:r>
              <a:rPr lang="ar-EG" sz="3600" b="1" dirty="0">
                <a:solidFill>
                  <a:srgbClr val="FFFFFF"/>
                </a:solidFill>
                <a:latin typeface="Simplified Arabic"/>
                <a:ea typeface="Times New Roman"/>
                <a:cs typeface="Arial"/>
              </a:rPr>
              <a:t>فكيف مجموعة عناصر مثل الأكسجين والكربون والنيتروجين تتعلم انها تحتاج ان تأكل منذ لحظة الولادة؟ </a:t>
            </a:r>
          </a:p>
          <a:p>
            <a:pPr algn="r" rtl="1">
              <a:spcAft>
                <a:spcPts val="1000"/>
              </a:spcAft>
            </a:pPr>
            <a:r>
              <a:rPr lang="ar-EG" sz="3600" b="1" dirty="0">
                <a:solidFill>
                  <a:srgbClr val="FFFFFF"/>
                </a:solidFill>
                <a:latin typeface="Simplified Arabic"/>
                <a:ea typeface="Times New Roman"/>
                <a:cs typeface="Arial"/>
              </a:rPr>
              <a:t>فكيف كائن غير عاقل ينقل هذا للتالي له؟ هذا يشهد على خالق اعطي الكائنات كلها الغريزة وبدونه لما عاشت أي منها. وهذا المنطق يثبته.</a:t>
            </a:r>
          </a:p>
        </p:txBody>
      </p:sp>
    </p:spTree>
    <p:extLst>
      <p:ext uri="{BB962C8B-B14F-4D97-AF65-F5344CB8AC3E}">
        <p14:creationId xmlns:p14="http://schemas.microsoft.com/office/powerpoint/2010/main" val="178639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6096" y="2021255"/>
            <a:ext cx="9144000" cy="1990288"/>
          </a:xfrm>
          <a:prstGeom prst="rect">
            <a:avLst/>
          </a:prstGeom>
        </p:spPr>
        <p:txBody>
          <a:bodyPr wrap="square">
            <a:spAutoFit/>
          </a:bodyPr>
          <a:lstStyle/>
          <a:p>
            <a:pPr>
              <a:lnSpc>
                <a:spcPct val="150000"/>
              </a:lnSpc>
              <a:spcAft>
                <a:spcPts val="1000"/>
              </a:spcAft>
            </a:pPr>
            <a:r>
              <a:rPr lang="en-US" sz="4000" b="1" dirty="0" smtClean="0">
                <a:solidFill>
                  <a:srgbClr val="FFFFFF"/>
                </a:solidFill>
                <a:latin typeface="Calibri"/>
                <a:ea typeface="Times New Roman"/>
                <a:cs typeface="Simplified Arabic"/>
              </a:rPr>
              <a:t>Alexander </a:t>
            </a:r>
            <a:r>
              <a:rPr lang="en-US" sz="4000" b="1" dirty="0" err="1">
                <a:solidFill>
                  <a:srgbClr val="FFFFFF"/>
                </a:solidFill>
                <a:latin typeface="Calibri"/>
                <a:ea typeface="Times New Roman"/>
                <a:cs typeface="Simplified Arabic"/>
              </a:rPr>
              <a:t>Oparin</a:t>
            </a:r>
            <a:r>
              <a:rPr lang="en-US" sz="4000" b="1" dirty="0">
                <a:solidFill>
                  <a:srgbClr val="FFFFFF"/>
                </a:solidFill>
                <a:latin typeface="Calibri"/>
                <a:ea typeface="Times New Roman"/>
                <a:cs typeface="Simplified Arabic"/>
              </a:rPr>
              <a:t> </a:t>
            </a:r>
            <a:r>
              <a:rPr lang="ar-EG" sz="4000" b="1" dirty="0" smtClean="0">
                <a:solidFill>
                  <a:srgbClr val="FFFFFF"/>
                </a:solidFill>
                <a:latin typeface="Calibri"/>
                <a:ea typeface="Times New Roman"/>
                <a:cs typeface="Simplified Arabic"/>
              </a:rPr>
              <a:t>1930</a:t>
            </a:r>
            <a:endParaRPr lang="en-US" sz="4000" b="1" dirty="0" smtClean="0">
              <a:solidFill>
                <a:srgbClr val="FFFFFF"/>
              </a:solidFill>
              <a:latin typeface="Calibri"/>
              <a:ea typeface="Times New Roman"/>
              <a:cs typeface="Simplified Arabic"/>
            </a:endParaRPr>
          </a:p>
          <a:p>
            <a:pPr>
              <a:lnSpc>
                <a:spcPct val="150000"/>
              </a:lnSpc>
              <a:spcAft>
                <a:spcPts val="1000"/>
              </a:spcAft>
            </a:pPr>
            <a:r>
              <a:rPr lang="en-US" sz="4000" b="1" dirty="0">
                <a:solidFill>
                  <a:srgbClr val="FFFFFF"/>
                </a:solidFill>
                <a:latin typeface="Calibri"/>
                <a:ea typeface="Times New Roman"/>
                <a:cs typeface="Simplified Arabic"/>
              </a:rPr>
              <a:t>Alexander </a:t>
            </a:r>
            <a:r>
              <a:rPr lang="en-US" sz="4000" b="1" dirty="0" err="1">
                <a:solidFill>
                  <a:srgbClr val="FFFFFF"/>
                </a:solidFill>
                <a:latin typeface="Calibri"/>
                <a:ea typeface="Times New Roman"/>
                <a:cs typeface="Simplified Arabic"/>
              </a:rPr>
              <a:t>Oparin</a:t>
            </a:r>
            <a:r>
              <a:rPr lang="en-US" sz="4000" b="1" dirty="0">
                <a:solidFill>
                  <a:srgbClr val="FFFFFF"/>
                </a:solidFill>
                <a:latin typeface="Calibri"/>
                <a:ea typeface="Times New Roman"/>
                <a:cs typeface="Simplified Arabic"/>
              </a:rPr>
              <a:t>, Origin of Life, p 196.</a:t>
            </a:r>
            <a:endParaRPr lang="ar-EG" sz="4000" b="1" dirty="0" smtClean="0">
              <a:solidFill>
                <a:srgbClr val="FFFFFF"/>
              </a:solidFill>
              <a:latin typeface="Calibri"/>
              <a:ea typeface="Times New Roman"/>
              <a:cs typeface="Simplified Arabic"/>
            </a:endParaRPr>
          </a:p>
        </p:txBody>
      </p:sp>
    </p:spTree>
    <p:extLst>
      <p:ext uri="{BB962C8B-B14F-4D97-AF65-F5344CB8AC3E}">
        <p14:creationId xmlns:p14="http://schemas.microsoft.com/office/powerpoint/2010/main" val="365124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53296"/>
            <a:ext cx="9144000" cy="5632311"/>
          </a:xfrm>
          <a:prstGeom prst="rect">
            <a:avLst/>
          </a:prstGeom>
        </p:spPr>
        <p:txBody>
          <a:bodyPr wrap="square">
            <a:spAutoFit/>
          </a:bodyPr>
          <a:lstStyle/>
          <a:p>
            <a:pPr algn="r" rtl="1">
              <a:spcAft>
                <a:spcPts val="1000"/>
              </a:spcAft>
            </a:pPr>
            <a:r>
              <a:rPr lang="ar-EG" sz="3600" b="1" dirty="0">
                <a:solidFill>
                  <a:srgbClr val="FFFFFF"/>
                </a:solidFill>
                <a:latin typeface="Simplified Arabic"/>
                <a:ea typeface="Times New Roman"/>
                <a:cs typeface="Arial"/>
              </a:rPr>
              <a:t>لنعرف هذا الاله الخالق لان كثيرين يدعوا ان ما يتبعوه هو الاله الخالق يجب ان نتأكد انه يتحكم في الديناميكية الحرارية العضوية بحيث يقدر ان يعطي طاقة لخلية ميتة فتحيا اي له القدرة علي ان يقيم الموتى وان يشفي امراض اي تغيير ديناميكية في خلايا وله القدرة ان يعطي من يؤمن به ان يقيم الموتى وان يشفي المرضي وهذا هو يهوه الرب يسوع المسيح بل هو عندما قدم جسده الطاهر عنا فداء لخطيانا كان له القدرة علي ان يقيم جسده بعد ثلاثة ايام وشهود كثيرين علي ذلك قبلوا الموت في نظير شهادة انه هو الخالق وانه قام من الاموات.</a:t>
            </a:r>
          </a:p>
        </p:txBody>
      </p:sp>
    </p:spTree>
    <p:extLst>
      <p:ext uri="{BB962C8B-B14F-4D97-AF65-F5344CB8AC3E}">
        <p14:creationId xmlns:p14="http://schemas.microsoft.com/office/powerpoint/2010/main" val="344449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3790781"/>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en-US"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drghaly.com/articles/display/12447</a:t>
            </a:r>
            <a:endParaRPr lang="ar-EG" sz="3200" b="1" dirty="0" smtClean="0">
              <a:solidFill>
                <a:srgbClr val="FFFFFF"/>
              </a:solidFill>
              <a:latin typeface="Simplified Arabic"/>
              <a:ea typeface="Calibri"/>
              <a:cs typeface="Arial"/>
            </a:endParaRPr>
          </a:p>
          <a:p>
            <a:pPr algn="ctr" rtl="1">
              <a:spcAft>
                <a:spcPts val="1000"/>
              </a:spcAft>
            </a:pPr>
            <a:r>
              <a:rPr lang="en-US" sz="3100" b="1" dirty="0">
                <a:solidFill>
                  <a:srgbClr val="FFFFFF"/>
                </a:solidFill>
                <a:latin typeface="Simplified Arabic"/>
                <a:ea typeface="Calibri"/>
                <a:cs typeface="Arial"/>
                <a:hlinkClick r:id="rId6"/>
              </a:rPr>
              <a:t>https://</a:t>
            </a:r>
            <a:r>
              <a:rPr lang="en-US" sz="3100" b="1" dirty="0" smtClean="0">
                <a:solidFill>
                  <a:srgbClr val="FFFFFF"/>
                </a:solidFill>
                <a:latin typeface="Simplified Arabic"/>
                <a:ea typeface="Calibri"/>
                <a:cs typeface="Arial"/>
                <a:hlinkClick r:id="rId6"/>
              </a:rPr>
              <a:t>www.youtube.com/watch?v=4pjIRRz5AsY</a:t>
            </a:r>
            <a:endParaRPr lang="ar-EG" sz="31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654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30594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3929" y="-1"/>
            <a:ext cx="4541520" cy="6858001"/>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93929" cy="6893156"/>
          </a:xfrm>
          <a:prstGeom prst="rect">
            <a:avLst/>
          </a:prstGeom>
        </p:spPr>
      </p:pic>
    </p:spTree>
    <p:extLst>
      <p:ext uri="{BB962C8B-B14F-4D97-AF65-F5344CB8AC3E}">
        <p14:creationId xmlns:p14="http://schemas.microsoft.com/office/powerpoint/2010/main" val="314089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cxnSp>
        <p:nvCxnSpPr>
          <p:cNvPr id="3" name="Straight Connector 2"/>
          <p:cNvCxnSpPr/>
          <p:nvPr/>
        </p:nvCxnSpPr>
        <p:spPr>
          <a:xfrm flipH="1">
            <a:off x="4724400" y="0"/>
            <a:ext cx="0" cy="6858000"/>
          </a:xfrm>
          <a:prstGeom prst="line">
            <a:avLst/>
          </a:prstGeom>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324600" y="228600"/>
            <a:ext cx="1676400" cy="461665"/>
          </a:xfrm>
          <a:prstGeom prst="rect">
            <a:avLst/>
          </a:prstGeom>
          <a:noFill/>
        </p:spPr>
        <p:txBody>
          <a:bodyPr wrap="square" rtlCol="0">
            <a:spAutoFit/>
          </a:bodyPr>
          <a:lstStyle/>
          <a:p>
            <a:pPr algn="ctr"/>
            <a:r>
              <a:rPr lang="ar-EG" sz="2400" b="1" dirty="0" smtClean="0">
                <a:solidFill>
                  <a:srgbClr val="C00000"/>
                </a:solidFill>
              </a:rPr>
              <a:t>الكتاب المقدس</a:t>
            </a:r>
            <a:endParaRPr lang="en-US" sz="2400" b="1" dirty="0">
              <a:solidFill>
                <a:srgbClr val="C00000"/>
              </a:solidFill>
            </a:endParaRPr>
          </a:p>
        </p:txBody>
      </p:sp>
      <p:sp>
        <p:nvSpPr>
          <p:cNvPr id="5" name="TextBox 4"/>
          <p:cNvSpPr txBox="1"/>
          <p:nvPr/>
        </p:nvSpPr>
        <p:spPr>
          <a:xfrm>
            <a:off x="1905000" y="228600"/>
            <a:ext cx="990601" cy="461665"/>
          </a:xfrm>
          <a:prstGeom prst="rect">
            <a:avLst/>
          </a:prstGeom>
          <a:noFill/>
        </p:spPr>
        <p:txBody>
          <a:bodyPr wrap="square" rtlCol="0">
            <a:spAutoFit/>
          </a:bodyPr>
          <a:lstStyle/>
          <a:p>
            <a:pPr algn="ctr"/>
            <a:r>
              <a:rPr lang="ar-EG" sz="2400" b="1" dirty="0" smtClean="0"/>
              <a:t>التطور </a:t>
            </a:r>
            <a:endParaRPr lang="en-US" sz="2400" b="1" dirty="0"/>
          </a:p>
        </p:txBody>
      </p:sp>
      <p:cxnSp>
        <p:nvCxnSpPr>
          <p:cNvPr id="7" name="Straight Arrow Connector 6"/>
          <p:cNvCxnSpPr/>
          <p:nvPr/>
        </p:nvCxnSpPr>
        <p:spPr>
          <a:xfrm>
            <a:off x="7180277" y="685800"/>
            <a:ext cx="0" cy="533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a:off x="2438400" y="685800"/>
            <a:ext cx="0" cy="5334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029200" y="1295400"/>
            <a:ext cx="3886200" cy="369332"/>
          </a:xfrm>
          <a:prstGeom prst="rect">
            <a:avLst/>
          </a:prstGeom>
          <a:noFill/>
        </p:spPr>
        <p:txBody>
          <a:bodyPr wrap="square" rtlCol="0">
            <a:spAutoFit/>
          </a:bodyPr>
          <a:lstStyle/>
          <a:p>
            <a:r>
              <a:rPr lang="ar-EG" b="1" dirty="0" smtClean="0"/>
              <a:t>منذ 6000 سنة خلقت الأرض باردة مغطاة بالمياه</a:t>
            </a:r>
            <a:endParaRPr lang="en-US" b="1" dirty="0"/>
          </a:p>
        </p:txBody>
      </p:sp>
      <p:sp>
        <p:nvSpPr>
          <p:cNvPr id="10" name="TextBox 9"/>
          <p:cNvSpPr txBox="1"/>
          <p:nvPr/>
        </p:nvSpPr>
        <p:spPr>
          <a:xfrm>
            <a:off x="457200" y="1295400"/>
            <a:ext cx="3886200" cy="369332"/>
          </a:xfrm>
          <a:prstGeom prst="rect">
            <a:avLst/>
          </a:prstGeom>
          <a:noFill/>
        </p:spPr>
        <p:txBody>
          <a:bodyPr wrap="square" rtlCol="0">
            <a:spAutoFit/>
          </a:bodyPr>
          <a:lstStyle/>
          <a:p>
            <a:pPr algn="ctr"/>
            <a:r>
              <a:rPr lang="ar-EG" b="1" dirty="0" smtClean="0"/>
              <a:t>منذ 4.6 بليون سنة تجمعت الأرض ساخنة جدا</a:t>
            </a:r>
            <a:endParaRPr lang="en-US" b="1" dirty="0"/>
          </a:p>
        </p:txBody>
      </p:sp>
      <p:cxnSp>
        <p:nvCxnSpPr>
          <p:cNvPr id="12" name="Straight Arrow Connector 11"/>
          <p:cNvCxnSpPr/>
          <p:nvPr/>
        </p:nvCxnSpPr>
        <p:spPr>
          <a:xfrm>
            <a:off x="7162800" y="1861066"/>
            <a:ext cx="17477" cy="685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5105400" y="2743200"/>
            <a:ext cx="3733800" cy="646331"/>
          </a:xfrm>
          <a:prstGeom prst="rect">
            <a:avLst/>
          </a:prstGeom>
          <a:noFill/>
        </p:spPr>
        <p:txBody>
          <a:bodyPr wrap="square" rtlCol="0">
            <a:spAutoFit/>
          </a:bodyPr>
          <a:lstStyle/>
          <a:p>
            <a:pPr algn="ctr"/>
            <a:r>
              <a:rPr lang="ar-EG" b="1" dirty="0" smtClean="0"/>
              <a:t>منذ 4500 سنة حدث الطوفان وكون كل الطبقات الرسوبية في أسابيع او شهور</a:t>
            </a:r>
            <a:endParaRPr lang="en-US" b="1" dirty="0"/>
          </a:p>
        </p:txBody>
      </p:sp>
      <p:cxnSp>
        <p:nvCxnSpPr>
          <p:cNvPr id="15" name="Straight Arrow Connector 14"/>
          <p:cNvCxnSpPr/>
          <p:nvPr/>
        </p:nvCxnSpPr>
        <p:spPr>
          <a:xfrm>
            <a:off x="2438400" y="1828800"/>
            <a:ext cx="17477" cy="685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685800" y="2745297"/>
            <a:ext cx="3657600" cy="1754326"/>
          </a:xfrm>
          <a:prstGeom prst="rect">
            <a:avLst/>
          </a:prstGeom>
          <a:noFill/>
        </p:spPr>
        <p:txBody>
          <a:bodyPr wrap="square" rtlCol="0">
            <a:spAutoFit/>
          </a:bodyPr>
          <a:lstStyle/>
          <a:p>
            <a:pPr algn="ctr"/>
            <a:r>
              <a:rPr lang="ar-EG" b="1" dirty="0" smtClean="0"/>
              <a:t>بدأت الأرض تبرد تدريجيا وتكون الجرانيت والبازلت تدريجيا منذ 4.4 بليون سنة وبدأت بعدها الطبقات الرسوبية حتى بدأت الطبقات التي فيها كائنات حية من زمن </a:t>
            </a:r>
            <a:r>
              <a:rPr lang="ar-EG" b="1" dirty="0" err="1" smtClean="0"/>
              <a:t>الكامبريان</a:t>
            </a:r>
            <a:r>
              <a:rPr lang="ar-EG" b="1" dirty="0" smtClean="0"/>
              <a:t> منذ 550 مليون سنة حتى </a:t>
            </a:r>
            <a:r>
              <a:rPr lang="ar-EG" b="1" dirty="0" err="1" smtClean="0"/>
              <a:t>الهولوسين</a:t>
            </a:r>
            <a:r>
              <a:rPr lang="ar-EG" b="1" dirty="0" smtClean="0"/>
              <a:t> الحديثة التي هي اقل من 12 الف سنة.   </a:t>
            </a:r>
            <a:endParaRPr lang="en-US" b="1" dirty="0"/>
          </a:p>
        </p:txBody>
      </p:sp>
      <p:cxnSp>
        <p:nvCxnSpPr>
          <p:cNvPr id="18" name="Straight Arrow Connector 17"/>
          <p:cNvCxnSpPr/>
          <p:nvPr/>
        </p:nvCxnSpPr>
        <p:spPr>
          <a:xfrm>
            <a:off x="7180277" y="3505200"/>
            <a:ext cx="0" cy="17526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TextBox 19"/>
          <p:cNvSpPr txBox="1"/>
          <p:nvPr/>
        </p:nvSpPr>
        <p:spPr>
          <a:xfrm>
            <a:off x="5867400" y="5562600"/>
            <a:ext cx="2590800" cy="646331"/>
          </a:xfrm>
          <a:prstGeom prst="rect">
            <a:avLst/>
          </a:prstGeom>
          <a:noFill/>
        </p:spPr>
        <p:txBody>
          <a:bodyPr wrap="square" rtlCol="0">
            <a:spAutoFit/>
          </a:bodyPr>
          <a:lstStyle/>
          <a:p>
            <a:pPr algn="ctr"/>
            <a:r>
              <a:rPr lang="ar-EG" b="1" dirty="0" smtClean="0"/>
              <a:t>قدمت أكثر من 60 دليل علمي على صحة هذا المقياس</a:t>
            </a:r>
            <a:endParaRPr lang="en-US" b="1" dirty="0"/>
          </a:p>
        </p:txBody>
      </p:sp>
      <p:cxnSp>
        <p:nvCxnSpPr>
          <p:cNvPr id="22" name="Straight Arrow Connector 21"/>
          <p:cNvCxnSpPr/>
          <p:nvPr/>
        </p:nvCxnSpPr>
        <p:spPr>
          <a:xfrm>
            <a:off x="2455877" y="4762500"/>
            <a:ext cx="0" cy="4953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1084277" y="5410200"/>
            <a:ext cx="2743200" cy="923330"/>
          </a:xfrm>
          <a:prstGeom prst="rect">
            <a:avLst/>
          </a:prstGeom>
          <a:noFill/>
        </p:spPr>
        <p:txBody>
          <a:bodyPr wrap="square" rtlCol="0">
            <a:spAutoFit/>
          </a:bodyPr>
          <a:lstStyle/>
          <a:p>
            <a:pPr algn="ctr"/>
            <a:r>
              <a:rPr lang="ar-EG" b="1" dirty="0" smtClean="0"/>
              <a:t>الدليل هو المقياس الاشعاعي للعناصر المشعة وبعض الفرضيات الأخرى الخطأ</a:t>
            </a:r>
            <a:endParaRPr lang="en-US" b="1" dirty="0"/>
          </a:p>
        </p:txBody>
      </p:sp>
      <p:cxnSp>
        <p:nvCxnSpPr>
          <p:cNvPr id="6" name="Straight Connector 5"/>
          <p:cNvCxnSpPr/>
          <p:nvPr/>
        </p:nvCxnSpPr>
        <p:spPr>
          <a:xfrm>
            <a:off x="609600" y="533400"/>
            <a:ext cx="3581400" cy="56388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33400" y="533400"/>
            <a:ext cx="3657600" cy="580013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105400" y="4572000"/>
            <a:ext cx="304800" cy="12954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105400" y="3200400"/>
            <a:ext cx="3657600" cy="2667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5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righ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up)">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up)">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up)">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up)">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wipe(up)">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up)">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up)">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up)">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down)">
                                      <p:cBhvr>
                                        <p:cTn id="9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4" grpId="0"/>
      <p:bldP spid="16" grpId="0"/>
      <p:bldP spid="20" grpId="0"/>
      <p:bldP spid="23" grpId="0"/>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cxnSp>
        <p:nvCxnSpPr>
          <p:cNvPr id="10" name="Straight Connector 9"/>
          <p:cNvCxnSpPr/>
          <p:nvPr/>
        </p:nvCxnSpPr>
        <p:spPr>
          <a:xfrm flipH="1">
            <a:off x="762000" y="914400"/>
            <a:ext cx="0" cy="51816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6096000"/>
            <a:ext cx="7620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62000" y="990600"/>
            <a:ext cx="7543800" cy="48006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rot="19546728">
            <a:off x="92310" y="3396330"/>
            <a:ext cx="8409984"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951469">
            <a:off x="85228" y="3362127"/>
            <a:ext cx="8515358"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533400"/>
            <a:ext cx="5943600" cy="523220"/>
          </a:xfrm>
          <a:prstGeom prst="rect">
            <a:avLst/>
          </a:prstGeom>
          <a:noFill/>
        </p:spPr>
        <p:txBody>
          <a:bodyPr wrap="square" rtlCol="0">
            <a:spAutoFit/>
          </a:bodyPr>
          <a:lstStyle/>
          <a:p>
            <a:r>
              <a:rPr lang="en-US" sz="2800" b="1" dirty="0" smtClean="0">
                <a:solidFill>
                  <a:srgbClr val="C00000"/>
                </a:solidFill>
              </a:rPr>
              <a:t>The Second Law of Thermodynamic</a:t>
            </a:r>
            <a:endParaRPr lang="en-US" sz="2800" b="1" dirty="0">
              <a:solidFill>
                <a:srgbClr val="C00000"/>
              </a:solidFill>
            </a:endParaRPr>
          </a:p>
        </p:txBody>
      </p:sp>
      <p:sp>
        <p:nvSpPr>
          <p:cNvPr id="20" name="TextBox 19"/>
          <p:cNvSpPr txBox="1"/>
          <p:nvPr/>
        </p:nvSpPr>
        <p:spPr>
          <a:xfrm>
            <a:off x="914400" y="5334001"/>
            <a:ext cx="1905000" cy="584775"/>
          </a:xfrm>
          <a:prstGeom prst="rect">
            <a:avLst/>
          </a:prstGeom>
          <a:noFill/>
        </p:spPr>
        <p:txBody>
          <a:bodyPr wrap="square" rtlCol="0">
            <a:spAutoFit/>
          </a:bodyPr>
          <a:lstStyle/>
          <a:p>
            <a:r>
              <a:rPr lang="en-US" sz="3200" b="1" dirty="0" smtClean="0">
                <a:solidFill>
                  <a:srgbClr val="C00000"/>
                </a:solidFill>
              </a:rPr>
              <a:t>Evolution</a:t>
            </a:r>
            <a:endParaRPr lang="en-US" sz="3200" b="1" dirty="0">
              <a:solidFill>
                <a:srgbClr val="C00000"/>
              </a:solidFill>
            </a:endParaRPr>
          </a:p>
        </p:txBody>
      </p:sp>
      <p:sp>
        <p:nvSpPr>
          <p:cNvPr id="21" name="TextBox 20"/>
          <p:cNvSpPr txBox="1"/>
          <p:nvPr/>
        </p:nvSpPr>
        <p:spPr>
          <a:xfrm>
            <a:off x="822721" y="1535875"/>
            <a:ext cx="1920479" cy="584775"/>
          </a:xfrm>
          <a:prstGeom prst="rect">
            <a:avLst/>
          </a:prstGeom>
          <a:noFill/>
        </p:spPr>
        <p:txBody>
          <a:bodyPr wrap="square" rtlCol="0">
            <a:spAutoFit/>
          </a:bodyPr>
          <a:lstStyle/>
          <a:p>
            <a:r>
              <a:rPr lang="en-US" sz="3200" b="1" dirty="0" smtClean="0">
                <a:solidFill>
                  <a:srgbClr val="C00000"/>
                </a:solidFill>
              </a:rPr>
              <a:t>Creation</a:t>
            </a:r>
            <a:endParaRPr lang="en-US" sz="3200" b="1" dirty="0">
              <a:solidFill>
                <a:srgbClr val="C00000"/>
              </a:solidFill>
            </a:endParaRPr>
          </a:p>
        </p:txBody>
      </p:sp>
      <p:sp>
        <p:nvSpPr>
          <p:cNvPr id="2" name="Up Arrow 1"/>
          <p:cNvSpPr/>
          <p:nvPr/>
        </p:nvSpPr>
        <p:spPr>
          <a:xfrm>
            <a:off x="303813" y="1114772"/>
            <a:ext cx="214107" cy="4981228"/>
          </a:xfrm>
          <a:prstGeom prst="upArrow">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3320534"/>
            <a:ext cx="1143000" cy="400110"/>
          </a:xfrm>
          <a:prstGeom prst="rect">
            <a:avLst/>
          </a:prstGeom>
          <a:noFill/>
        </p:spPr>
        <p:txBody>
          <a:bodyPr wrap="square" rtlCol="0">
            <a:spAutoFit/>
          </a:bodyPr>
          <a:lstStyle/>
          <a:p>
            <a:r>
              <a:rPr lang="en-US" sz="2000" b="1" dirty="0" smtClean="0">
                <a:solidFill>
                  <a:srgbClr val="C00000"/>
                </a:solidFill>
              </a:rPr>
              <a:t>progress</a:t>
            </a:r>
            <a:endParaRPr lang="en-US" sz="2000" b="1" dirty="0">
              <a:solidFill>
                <a:srgbClr val="C00000"/>
              </a:solidFill>
            </a:endParaRPr>
          </a:p>
        </p:txBody>
      </p:sp>
      <p:sp>
        <p:nvSpPr>
          <p:cNvPr id="5" name="Right Arrow 4"/>
          <p:cNvSpPr/>
          <p:nvPr/>
        </p:nvSpPr>
        <p:spPr>
          <a:xfrm>
            <a:off x="762000" y="6320105"/>
            <a:ext cx="7314214" cy="196997"/>
          </a:xfrm>
          <a:prstGeom prst="rightArrow">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05200" y="6106180"/>
            <a:ext cx="1600200" cy="523220"/>
          </a:xfrm>
          <a:prstGeom prst="rect">
            <a:avLst/>
          </a:prstGeom>
          <a:noFill/>
        </p:spPr>
        <p:txBody>
          <a:bodyPr wrap="square" rtlCol="0">
            <a:spAutoFit/>
          </a:bodyPr>
          <a:lstStyle/>
          <a:p>
            <a:r>
              <a:rPr lang="en-US" sz="2800" b="1" dirty="0" smtClean="0">
                <a:solidFill>
                  <a:srgbClr val="C00000"/>
                </a:solidFill>
              </a:rPr>
              <a:t>time</a:t>
            </a:r>
            <a:endParaRPr lang="en-US" sz="2800" b="1" dirty="0">
              <a:solidFill>
                <a:srgbClr val="C00000"/>
              </a:solidFill>
            </a:endParaRPr>
          </a:p>
        </p:txBody>
      </p:sp>
    </p:spTree>
    <p:extLst>
      <p:ext uri="{BB962C8B-B14F-4D97-AF65-F5344CB8AC3E}">
        <p14:creationId xmlns:p14="http://schemas.microsoft.com/office/powerpoint/2010/main" val="34380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1"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cxnSp>
        <p:nvCxnSpPr>
          <p:cNvPr id="3" name="Straight Connector 2"/>
          <p:cNvCxnSpPr/>
          <p:nvPr/>
        </p:nvCxnSpPr>
        <p:spPr>
          <a:xfrm>
            <a:off x="0" y="0"/>
            <a:ext cx="9144000" cy="683024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0" y="0"/>
            <a:ext cx="9144000" cy="6858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49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cxnSp>
        <p:nvCxnSpPr>
          <p:cNvPr id="3" name="Straight Connector 2"/>
          <p:cNvCxnSpPr/>
          <p:nvPr/>
        </p:nvCxnSpPr>
        <p:spPr>
          <a:xfrm>
            <a:off x="4724400"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019800" y="76200"/>
            <a:ext cx="1981200" cy="369332"/>
          </a:xfrm>
          <a:prstGeom prst="rect">
            <a:avLst/>
          </a:prstGeom>
          <a:noFill/>
        </p:spPr>
        <p:txBody>
          <a:bodyPr wrap="square" rtlCol="0">
            <a:spAutoFit/>
          </a:bodyPr>
          <a:lstStyle/>
          <a:p>
            <a:pPr algn="ctr"/>
            <a:r>
              <a:rPr lang="ar-EG" b="1" dirty="0" smtClean="0">
                <a:cs typeface="+mj-cs"/>
              </a:rPr>
              <a:t>الكتاب المقدس </a:t>
            </a:r>
            <a:endParaRPr lang="en-US" b="1" dirty="0">
              <a:cs typeface="+mj-cs"/>
            </a:endParaRPr>
          </a:p>
        </p:txBody>
      </p:sp>
      <p:sp>
        <p:nvSpPr>
          <p:cNvPr id="5" name="TextBox 4"/>
          <p:cNvSpPr txBox="1"/>
          <p:nvPr/>
        </p:nvSpPr>
        <p:spPr>
          <a:xfrm>
            <a:off x="1295400" y="76200"/>
            <a:ext cx="1981200"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التطور </a:t>
            </a:r>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953000" y="457200"/>
            <a:ext cx="3962400"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لا يحتاج وقت. الخلق تم في 6 أيام من 6000 سنة </a:t>
            </a:r>
            <a:endParaRPr lang="en-US" b="1" dirty="0">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6934200" y="990600"/>
            <a:ext cx="304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8597" y="457200"/>
            <a:ext cx="4267201" cy="369332"/>
          </a:xfrm>
          <a:prstGeom prst="rect">
            <a:avLst/>
          </a:prstGeom>
          <a:noFill/>
        </p:spPr>
        <p:txBody>
          <a:bodyPr wrap="square" rtlCol="0">
            <a:spAutoFit/>
          </a:bodyPr>
          <a:lstStyle/>
          <a:p>
            <a:r>
              <a:rPr lang="ar-EG" b="1" dirty="0" smtClean="0">
                <a:latin typeface="Times New Roman" panose="02020603050405020304" pitchFamily="18" charset="0"/>
                <a:cs typeface="Times New Roman" panose="02020603050405020304" pitchFamily="18" charset="0"/>
              </a:rPr>
              <a:t>يحتاج وقت طويل جدا فالتطور بدأ من 3.5 مليار سنة </a:t>
            </a:r>
            <a:endParaRPr lang="en-US" b="1" dirty="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76200" y="9906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29200" y="1143000"/>
            <a:ext cx="3886200" cy="381000"/>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لا يحتاج تطور عضوي فالرب قال فكان</a:t>
            </a:r>
            <a:endParaRPr lang="en-US"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81000" y="1143000"/>
            <a:ext cx="4038600" cy="381000"/>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يحتاج تطور عضوي بصدف عشوائية كثيرة</a:t>
            </a:r>
            <a:endParaRPr lang="en-US"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638300" y="762000"/>
            <a:ext cx="1524000" cy="369332"/>
          </a:xfrm>
          <a:prstGeom prst="rect">
            <a:avLst/>
          </a:prstGeom>
          <a:noFill/>
        </p:spPr>
        <p:txBody>
          <a:bodyPr wrap="square" rtlCol="0">
            <a:spAutoFit/>
          </a:bodyPr>
          <a:lstStyle/>
          <a:p>
            <a:r>
              <a:rPr lang="ar-EG" b="1" dirty="0" smtClean="0">
                <a:latin typeface="Times New Roman" panose="02020603050405020304" pitchFamily="18" charset="0"/>
                <a:cs typeface="Times New Roman" panose="02020603050405020304" pitchFamily="18" charset="0"/>
              </a:rPr>
              <a:t>500000 ضعف </a:t>
            </a:r>
            <a:endParaRPr lang="en-US" b="1" dirty="0">
              <a:latin typeface="Times New Roman" panose="02020603050405020304" pitchFamily="18" charset="0"/>
              <a:cs typeface="Times New Roman" panose="02020603050405020304" pitchFamily="18" charset="0"/>
            </a:endParaRPr>
          </a:p>
        </p:txBody>
      </p:sp>
      <p:sp>
        <p:nvSpPr>
          <p:cNvPr id="15" name="5-Point Star 14"/>
          <p:cNvSpPr/>
          <p:nvPr/>
        </p:nvSpPr>
        <p:spPr>
          <a:xfrm>
            <a:off x="6896100" y="1600200"/>
            <a:ext cx="1143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32-Point Star 15"/>
          <p:cNvSpPr/>
          <p:nvPr/>
        </p:nvSpPr>
        <p:spPr>
          <a:xfrm>
            <a:off x="0" y="1371600"/>
            <a:ext cx="838201" cy="457200"/>
          </a:xfrm>
          <a:prstGeom prst="star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029200" y="1828800"/>
            <a:ext cx="3733800"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الكائنات دفنت معا بالطوفان في وقت واحد</a:t>
            </a:r>
            <a:endParaRPr lang="en-US"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381000" y="1828800"/>
            <a:ext cx="4038600" cy="381000"/>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الكائنات دفنت بالتدريج البطيء بطبقات الجيولوجيا</a:t>
            </a:r>
            <a:endParaRPr lang="en-US" b="1" dirty="0">
              <a:latin typeface="Times New Roman" panose="02020603050405020304" pitchFamily="18" charset="0"/>
              <a:cs typeface="Times New Roman" panose="02020603050405020304" pitchFamily="18" charset="0"/>
            </a:endParaRPr>
          </a:p>
        </p:txBody>
      </p:sp>
      <p:cxnSp>
        <p:nvCxnSpPr>
          <p:cNvPr id="20" name="Straight Arrow Connector 19"/>
          <p:cNvCxnSpPr/>
          <p:nvPr/>
        </p:nvCxnSpPr>
        <p:spPr>
          <a:xfrm>
            <a:off x="6934200" y="2362200"/>
            <a:ext cx="304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6200" y="2362200"/>
            <a:ext cx="457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8599"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1999"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219200"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752599"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285999"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352799"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886199"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819399" y="22860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010400" y="2253734"/>
            <a:ext cx="0" cy="216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953000" y="2590800"/>
            <a:ext cx="3962400"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الكائنات التي خلقت معا وتنوعت ولكن لم تتطور</a:t>
            </a:r>
            <a:endParaRPr lang="en-US" b="1"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28600" y="2584965"/>
            <a:ext cx="4191001"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الكائنات التي من أصل مشترك تتطور من جنس لأخر</a:t>
            </a:r>
            <a:endParaRPr lang="en-US" b="1" dirty="0">
              <a:latin typeface="Times New Roman" panose="02020603050405020304" pitchFamily="18" charset="0"/>
              <a:cs typeface="Times New Roman" panose="02020603050405020304" pitchFamily="18" charset="0"/>
            </a:endParaRPr>
          </a:p>
        </p:txBody>
      </p:sp>
      <p:pic>
        <p:nvPicPr>
          <p:cNvPr id="41" name="Picture 40"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1" y="2971800"/>
            <a:ext cx="2764273" cy="960303"/>
          </a:xfrm>
          <a:prstGeom prst="rect">
            <a:avLst/>
          </a:prstGeom>
        </p:spPr>
      </p:pic>
      <p:pic>
        <p:nvPicPr>
          <p:cNvPr id="42" name="Picture 4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229" y="2971800"/>
            <a:ext cx="2685942" cy="773652"/>
          </a:xfrm>
          <a:prstGeom prst="rect">
            <a:avLst/>
          </a:prstGeom>
        </p:spPr>
      </p:pic>
      <p:sp>
        <p:nvSpPr>
          <p:cNvPr id="43" name="TextBox 42"/>
          <p:cNvSpPr txBox="1"/>
          <p:nvPr/>
        </p:nvSpPr>
        <p:spPr>
          <a:xfrm>
            <a:off x="5867400" y="3962400"/>
            <a:ext cx="2409771"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الانسان مخلوق مميز من البدء</a:t>
            </a:r>
            <a:endParaRPr lang="en-US" b="1"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533400" y="3960718"/>
            <a:ext cx="3810000"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الانسان نتيجة تطور طبيعي مؤخرا</a:t>
            </a:r>
            <a:endParaRPr lang="en-US" b="1" dirty="0">
              <a:latin typeface="Times New Roman" panose="02020603050405020304" pitchFamily="18" charset="0"/>
              <a:cs typeface="Times New Roman" panose="02020603050405020304" pitchFamily="18" charset="0"/>
            </a:endParaRPr>
          </a:p>
        </p:txBody>
      </p:sp>
      <p:sp>
        <p:nvSpPr>
          <p:cNvPr id="45" name="TextBox 44"/>
          <p:cNvSpPr txBox="1"/>
          <p:nvPr/>
        </p:nvSpPr>
        <p:spPr>
          <a:xfrm>
            <a:off x="5029200" y="4583668"/>
            <a:ext cx="4038601"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الانسان عايش الديناصورات من 6000 سنة</a:t>
            </a:r>
            <a:endParaRPr lang="en-US" b="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152400" y="4583668"/>
            <a:ext cx="4495800" cy="369332"/>
          </a:xfrm>
          <a:prstGeom prst="rect">
            <a:avLst/>
          </a:prstGeom>
          <a:noFill/>
        </p:spPr>
        <p:txBody>
          <a:bodyPr wrap="square" rtlCol="0">
            <a:spAutoFit/>
          </a:bodyPr>
          <a:lstStyle/>
          <a:p>
            <a:pPr algn="ctr"/>
            <a:r>
              <a:rPr lang="ar-EG" b="1" dirty="0" smtClean="0"/>
              <a:t>الانسان ظهر بعد انقراض الديناصورات 65 مليون سنة </a:t>
            </a:r>
            <a:endParaRPr lang="en-US" b="1" dirty="0"/>
          </a:p>
        </p:txBody>
      </p:sp>
      <p:cxnSp>
        <p:nvCxnSpPr>
          <p:cNvPr id="47" name="Straight Arrow Connector 46"/>
          <p:cNvCxnSpPr/>
          <p:nvPr/>
        </p:nvCxnSpPr>
        <p:spPr>
          <a:xfrm>
            <a:off x="6934200" y="1676400"/>
            <a:ext cx="304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76200" y="1600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7010400" y="4449897"/>
            <a:ext cx="304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7010400" y="5257800"/>
            <a:ext cx="304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6200" y="44196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190999" y="4343400"/>
            <a:ext cx="152401"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6200" y="51054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819398" y="4953000"/>
            <a:ext cx="1447803" cy="304800"/>
          </a:xfrm>
          <a:prstGeom prst="rect">
            <a:avLst/>
          </a:prstGeom>
          <a:blipFill>
            <a:blip r:embed="rId2"/>
            <a:tile tx="0" ty="0" sx="100000" sy="100000" flip="none" algn="tl"/>
          </a:blipFill>
          <a:ln>
            <a:solidFill>
              <a:srgbClr val="F2D3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p:nvPr/>
        </p:nvCxnSpPr>
        <p:spPr>
          <a:xfrm flipV="1">
            <a:off x="7010400" y="4355068"/>
            <a:ext cx="0" cy="216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7010400" y="5149334"/>
            <a:ext cx="0" cy="216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029200" y="5355967"/>
            <a:ext cx="3657599"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لم يحدث انفجار والمجرات خلقت بضوئها</a:t>
            </a:r>
            <a:endParaRPr lang="en-US" b="1" dirty="0">
              <a:latin typeface="Times New Roman" panose="02020603050405020304" pitchFamily="18" charset="0"/>
              <a:cs typeface="Times New Roman" panose="02020603050405020304" pitchFamily="18" charset="0"/>
            </a:endParaRPr>
          </a:p>
        </p:txBody>
      </p:sp>
      <p:cxnSp>
        <p:nvCxnSpPr>
          <p:cNvPr id="60" name="Straight Arrow Connector 59"/>
          <p:cNvCxnSpPr/>
          <p:nvPr/>
        </p:nvCxnSpPr>
        <p:spPr>
          <a:xfrm>
            <a:off x="7086600" y="5867400"/>
            <a:ext cx="304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7086600" y="5758934"/>
            <a:ext cx="0" cy="216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76200" y="59436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152400" y="5366266"/>
            <a:ext cx="4343398" cy="369332"/>
          </a:xfrm>
          <a:prstGeom prst="rect">
            <a:avLst/>
          </a:prstGeom>
          <a:noFill/>
        </p:spPr>
        <p:txBody>
          <a:bodyPr wrap="square" rtlCol="0">
            <a:spAutoFit/>
          </a:bodyPr>
          <a:lstStyle/>
          <a:p>
            <a:r>
              <a:rPr lang="ar-EG" b="1" dirty="0" smtClean="0">
                <a:latin typeface="Times New Roman" panose="02020603050405020304" pitchFamily="18" charset="0"/>
                <a:cs typeface="Times New Roman" panose="02020603050405020304" pitchFamily="18" charset="0"/>
              </a:rPr>
              <a:t>بيج بانج من 13.5 مليار والكون يتطور ويتسع من وقتها</a:t>
            </a:r>
            <a:endParaRPr lang="en-US" b="1" dirty="0">
              <a:latin typeface="Times New Roman" panose="02020603050405020304" pitchFamily="18" charset="0"/>
              <a:cs typeface="Times New Roman" panose="02020603050405020304" pitchFamily="18" charset="0"/>
            </a:endParaRPr>
          </a:p>
        </p:txBody>
      </p:sp>
      <p:sp>
        <p:nvSpPr>
          <p:cNvPr id="64" name="Explosion 2 63"/>
          <p:cNvSpPr/>
          <p:nvPr/>
        </p:nvSpPr>
        <p:spPr>
          <a:xfrm>
            <a:off x="0" y="5715000"/>
            <a:ext cx="381000" cy="41326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5576914" y="6155267"/>
            <a:ext cx="2866971"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القيامة اقتربت وبعدها الحياة الابدية</a:t>
            </a:r>
            <a:endParaRPr lang="en-US" b="1"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419096" y="6155267"/>
            <a:ext cx="3886201" cy="381000"/>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لا يوجد قيامة ولا حياة أبدية</a:t>
            </a:r>
            <a:endParaRPr lang="en-US" b="1" dirty="0">
              <a:latin typeface="Times New Roman" panose="02020603050405020304" pitchFamily="18" charset="0"/>
              <a:cs typeface="Times New Roman" panose="02020603050405020304" pitchFamily="18" charset="0"/>
            </a:endParaRPr>
          </a:p>
        </p:txBody>
      </p:sp>
      <p:cxnSp>
        <p:nvCxnSpPr>
          <p:cNvPr id="71" name="Straight Connector 70"/>
          <p:cNvCxnSpPr/>
          <p:nvPr/>
        </p:nvCxnSpPr>
        <p:spPr>
          <a:xfrm>
            <a:off x="5257800" y="6524599"/>
            <a:ext cx="152401" cy="209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5029200" y="6629400"/>
            <a:ext cx="4114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257801" y="6524599"/>
            <a:ext cx="152395" cy="2096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76200" y="6629400"/>
            <a:ext cx="46482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411480" y="2362200"/>
            <a:ext cx="7315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0120" y="2362200"/>
            <a:ext cx="6400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1478280" y="2362200"/>
            <a:ext cx="7315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026920" y="2362200"/>
            <a:ext cx="6400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2545080" y="2362200"/>
            <a:ext cx="7315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3154680" y="2362200"/>
            <a:ext cx="73152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3733800" y="2362200"/>
            <a:ext cx="82296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173480" y="5659398"/>
            <a:ext cx="1981200" cy="369332"/>
          </a:xfrm>
          <a:prstGeom prst="rect">
            <a:avLst/>
          </a:prstGeom>
          <a:noFill/>
        </p:spPr>
        <p:txBody>
          <a:bodyPr wrap="square" rtlCol="0">
            <a:spAutoFit/>
          </a:bodyPr>
          <a:lstStyle/>
          <a:p>
            <a:pPr algn="ctr"/>
            <a:r>
              <a:rPr lang="ar-EG" b="1" dirty="0" smtClean="0">
                <a:latin typeface="Times New Roman" panose="02020603050405020304" pitchFamily="18" charset="0"/>
                <a:cs typeface="Times New Roman" panose="02020603050405020304" pitchFamily="18" charset="0"/>
              </a:rPr>
              <a:t>2.3 مليون ضعف</a:t>
            </a:r>
            <a:endParaRPr lang="en-US" b="1"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990601" y="260866"/>
            <a:ext cx="2552698" cy="8821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38199" y="260866"/>
            <a:ext cx="2682241" cy="87046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5257801" y="381000"/>
            <a:ext cx="609599" cy="6096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4" idx="3"/>
          </p:cNvCxnSpPr>
          <p:nvPr/>
        </p:nvCxnSpPr>
        <p:spPr>
          <a:xfrm flipV="1">
            <a:off x="5257800" y="260866"/>
            <a:ext cx="2743200" cy="7297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838200" y="990600"/>
            <a:ext cx="2705099" cy="76200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838201" y="946666"/>
            <a:ext cx="2682239" cy="8059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5333998" y="826532"/>
            <a:ext cx="533402" cy="54506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5322125" y="625733"/>
            <a:ext cx="2743200" cy="7297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30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anim calcmode="lin" valueType="num">
                                      <p:cBhvr additive="base">
                                        <p:cTn id="57" dur="500" fill="hold"/>
                                        <p:tgtEl>
                                          <p:spTgt spid="48"/>
                                        </p:tgtEl>
                                        <p:attrNameLst>
                                          <p:attrName>ppt_x</p:attrName>
                                        </p:attrNameLst>
                                      </p:cBhvr>
                                      <p:tavLst>
                                        <p:tav tm="0">
                                          <p:val>
                                            <p:strVal val="0-#ppt_w/2"/>
                                          </p:val>
                                        </p:tav>
                                        <p:tav tm="100000">
                                          <p:val>
                                            <p:strVal val="#ppt_x"/>
                                          </p:val>
                                        </p:tav>
                                      </p:tavLst>
                                    </p:anim>
                                    <p:anim calcmode="lin" valueType="num">
                                      <p:cBhvr additive="base">
                                        <p:cTn id="5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0-#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left)">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86"/>
                                        </p:tgtEl>
                                        <p:attrNameLst>
                                          <p:attrName>style.visibility</p:attrName>
                                        </p:attrNameLst>
                                      </p:cBhvr>
                                      <p:to>
                                        <p:strVal val="visible"/>
                                      </p:to>
                                    </p:set>
                                    <p:animEffect transition="in" filter="wipe(left)">
                                      <p:cBhvr>
                                        <p:cTn id="90" dur="500"/>
                                        <p:tgtEl>
                                          <p:spTgt spid="8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left)">
                                      <p:cBhvr>
                                        <p:cTn id="95" dur="5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88"/>
                                        </p:tgtEl>
                                        <p:attrNameLst>
                                          <p:attrName>style.visibility</p:attrName>
                                        </p:attrNameLst>
                                      </p:cBhvr>
                                      <p:to>
                                        <p:strVal val="visible"/>
                                      </p:to>
                                    </p:set>
                                    <p:animEffect transition="in" filter="wipe(left)">
                                      <p:cBhvr>
                                        <p:cTn id="100" dur="500"/>
                                        <p:tgtEl>
                                          <p:spTgt spid="8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wipe(left)">
                                      <p:cBhvr>
                                        <p:cTn id="105" dur="500"/>
                                        <p:tgtEl>
                                          <p:spTgt spid="2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90"/>
                                        </p:tgtEl>
                                        <p:attrNameLst>
                                          <p:attrName>style.visibility</p:attrName>
                                        </p:attrNameLst>
                                      </p:cBhvr>
                                      <p:to>
                                        <p:strVal val="visible"/>
                                      </p:to>
                                    </p:set>
                                    <p:animEffect transition="in" filter="wipe(left)">
                                      <p:cBhvr>
                                        <p:cTn id="110" dur="500"/>
                                        <p:tgtEl>
                                          <p:spTgt spid="90"/>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wipe(left)">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nodeType="clickEffect">
                                  <p:stCondLst>
                                    <p:cond delay="0"/>
                                  </p:stCondLst>
                                  <p:childTnLst>
                                    <p:set>
                                      <p:cBhvr>
                                        <p:cTn id="119" dur="1" fill="hold">
                                          <p:stCondLst>
                                            <p:cond delay="0"/>
                                          </p:stCondLst>
                                        </p:cTn>
                                        <p:tgtEl>
                                          <p:spTgt spid="93"/>
                                        </p:tgtEl>
                                        <p:attrNameLst>
                                          <p:attrName>style.visibility</p:attrName>
                                        </p:attrNameLst>
                                      </p:cBhvr>
                                      <p:to>
                                        <p:strVal val="visible"/>
                                      </p:to>
                                    </p:set>
                                    <p:animEffect transition="in" filter="wipe(left)">
                                      <p:cBhvr>
                                        <p:cTn id="120" dur="500"/>
                                        <p:tgtEl>
                                          <p:spTgt spid="93"/>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29"/>
                                        </p:tgtEl>
                                        <p:attrNameLst>
                                          <p:attrName>style.visibility</p:attrName>
                                        </p:attrNameLst>
                                      </p:cBhvr>
                                      <p:to>
                                        <p:strVal val="visible"/>
                                      </p:to>
                                    </p:set>
                                    <p:animEffect transition="in" filter="wipe(left)">
                                      <p:cBhvr>
                                        <p:cTn id="125" dur="500"/>
                                        <p:tgtEl>
                                          <p:spTgt spid="29"/>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96"/>
                                        </p:tgtEl>
                                        <p:attrNameLst>
                                          <p:attrName>style.visibility</p:attrName>
                                        </p:attrNameLst>
                                      </p:cBhvr>
                                      <p:to>
                                        <p:strVal val="visible"/>
                                      </p:to>
                                    </p:set>
                                    <p:animEffect transition="in" filter="wipe(left)">
                                      <p:cBhvr>
                                        <p:cTn id="130" dur="500"/>
                                        <p:tgtEl>
                                          <p:spTgt spid="96"/>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8" fill="hold"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wipe(left)">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nodeType="clickEffect">
                                  <p:stCondLst>
                                    <p:cond delay="0"/>
                                  </p:stCondLst>
                                  <p:childTnLst>
                                    <p:set>
                                      <p:cBhvr>
                                        <p:cTn id="139" dur="1" fill="hold">
                                          <p:stCondLst>
                                            <p:cond delay="0"/>
                                          </p:stCondLst>
                                        </p:cTn>
                                        <p:tgtEl>
                                          <p:spTgt spid="98"/>
                                        </p:tgtEl>
                                        <p:attrNameLst>
                                          <p:attrName>style.visibility</p:attrName>
                                        </p:attrNameLst>
                                      </p:cBhvr>
                                      <p:to>
                                        <p:strVal val="visible"/>
                                      </p:to>
                                    </p:set>
                                    <p:animEffect transition="in" filter="wipe(left)">
                                      <p:cBhvr>
                                        <p:cTn id="140" dur="500"/>
                                        <p:tgtEl>
                                          <p:spTgt spid="98"/>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30"/>
                                        </p:tgtEl>
                                        <p:attrNameLst>
                                          <p:attrName>style.visibility</p:attrName>
                                        </p:attrNameLst>
                                      </p:cBhvr>
                                      <p:to>
                                        <p:strVal val="visible"/>
                                      </p:to>
                                    </p:set>
                                    <p:animEffect transition="in" filter="wipe(left)">
                                      <p:cBhvr>
                                        <p:cTn id="145" dur="500"/>
                                        <p:tgtEl>
                                          <p:spTgt spid="30"/>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8" fill="hold" nodeType="clickEffect">
                                  <p:stCondLst>
                                    <p:cond delay="0"/>
                                  </p:stCondLst>
                                  <p:childTnLst>
                                    <p:set>
                                      <p:cBhvr>
                                        <p:cTn id="149" dur="1" fill="hold">
                                          <p:stCondLst>
                                            <p:cond delay="0"/>
                                          </p:stCondLst>
                                        </p:cTn>
                                        <p:tgtEl>
                                          <p:spTgt spid="100"/>
                                        </p:tgtEl>
                                        <p:attrNameLst>
                                          <p:attrName>style.visibility</p:attrName>
                                        </p:attrNameLst>
                                      </p:cBhvr>
                                      <p:to>
                                        <p:strVal val="visible"/>
                                      </p:to>
                                    </p:set>
                                    <p:animEffect transition="in" filter="wipe(left)">
                                      <p:cBhvr>
                                        <p:cTn id="150" dur="500"/>
                                        <p:tgtEl>
                                          <p:spTgt spid="100"/>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nodeType="clickEffect">
                                  <p:stCondLst>
                                    <p:cond delay="0"/>
                                  </p:stCondLst>
                                  <p:childTnLst>
                                    <p:set>
                                      <p:cBhvr>
                                        <p:cTn id="154" dur="1" fill="hold">
                                          <p:stCondLst>
                                            <p:cond delay="0"/>
                                          </p:stCondLst>
                                        </p:cTn>
                                        <p:tgtEl>
                                          <p:spTgt spid="31"/>
                                        </p:tgtEl>
                                        <p:attrNameLst>
                                          <p:attrName>style.visibility</p:attrName>
                                        </p:attrNameLst>
                                      </p:cBhvr>
                                      <p:to>
                                        <p:strVal val="visible"/>
                                      </p:to>
                                    </p:set>
                                    <p:animEffect transition="in" filter="wipe(left)">
                                      <p:cBhvr>
                                        <p:cTn id="155" dur="500"/>
                                        <p:tgtEl>
                                          <p:spTgt spid="31"/>
                                        </p:tgtEl>
                                      </p:cBhvr>
                                    </p:animEffec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grpId="0" nodeType="clickEffect">
                                  <p:stCondLst>
                                    <p:cond delay="0"/>
                                  </p:stCondLst>
                                  <p:childTnLst>
                                    <p:set>
                                      <p:cBhvr>
                                        <p:cTn id="159" dur="1" fill="hold">
                                          <p:stCondLst>
                                            <p:cond delay="0"/>
                                          </p:stCondLst>
                                        </p:cTn>
                                        <p:tgtEl>
                                          <p:spTgt spid="39"/>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nodeType="clickEffect">
                                  <p:stCondLst>
                                    <p:cond delay="0"/>
                                  </p:stCondLst>
                                  <p:childTnLst>
                                    <p:set>
                                      <p:cBhvr>
                                        <p:cTn id="163" dur="1" fill="hold">
                                          <p:stCondLst>
                                            <p:cond delay="0"/>
                                          </p:stCondLst>
                                        </p:cTn>
                                        <p:tgtEl>
                                          <p:spTgt spid="42"/>
                                        </p:tgtEl>
                                        <p:attrNameLst>
                                          <p:attrName>style.visibility</p:attrName>
                                        </p:attrNameLst>
                                      </p:cBhvr>
                                      <p:to>
                                        <p:strVal val="visible"/>
                                      </p:to>
                                    </p:set>
                                    <p:animEffect transition="in" filter="wipe(down)">
                                      <p:cBhvr>
                                        <p:cTn id="164" dur="500"/>
                                        <p:tgtEl>
                                          <p:spTgt spid="42"/>
                                        </p:tgtEl>
                                      </p:cBhvr>
                                    </p:animEffec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40"/>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22" presetClass="entr" presetSubtype="4" fill="hold" nodeType="click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wipe(down)">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0" nodeType="clickEffect">
                                  <p:stCondLst>
                                    <p:cond delay="0"/>
                                  </p:stCondLst>
                                  <p:childTnLst>
                                    <p:set>
                                      <p:cBhvr>
                                        <p:cTn id="177" dur="1" fill="hold">
                                          <p:stCondLst>
                                            <p:cond delay="0"/>
                                          </p:stCondLst>
                                        </p:cTn>
                                        <p:tgtEl>
                                          <p:spTgt spid="43"/>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49"/>
                                        </p:tgtEl>
                                        <p:attrNameLst>
                                          <p:attrName>style.visibility</p:attrName>
                                        </p:attrNameLst>
                                      </p:cBhvr>
                                      <p:to>
                                        <p:strVal val="visible"/>
                                      </p:to>
                                    </p:set>
                                    <p:animEffect transition="in" filter="wipe(left)">
                                      <p:cBhvr>
                                        <p:cTn id="182" dur="500"/>
                                        <p:tgtEl>
                                          <p:spTgt spid="49"/>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4" fill="hold" nodeType="clickEffect">
                                  <p:stCondLst>
                                    <p:cond delay="0"/>
                                  </p:stCondLst>
                                  <p:childTnLst>
                                    <p:set>
                                      <p:cBhvr>
                                        <p:cTn id="186" dur="1" fill="hold">
                                          <p:stCondLst>
                                            <p:cond delay="0"/>
                                          </p:stCondLst>
                                        </p:cTn>
                                        <p:tgtEl>
                                          <p:spTgt spid="56"/>
                                        </p:tgtEl>
                                        <p:attrNameLst>
                                          <p:attrName>style.visibility</p:attrName>
                                        </p:attrNameLst>
                                      </p:cBhvr>
                                      <p:to>
                                        <p:strVal val="visible"/>
                                      </p:to>
                                    </p:set>
                                    <p:animEffect transition="in" filter="wipe(down)">
                                      <p:cBhvr>
                                        <p:cTn id="187" dur="500"/>
                                        <p:tgtEl>
                                          <p:spTgt spid="5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44"/>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nodeType="clickEffect">
                                  <p:stCondLst>
                                    <p:cond delay="0"/>
                                  </p:stCondLst>
                                  <p:childTnLst>
                                    <p:set>
                                      <p:cBhvr>
                                        <p:cTn id="195" dur="1" fill="hold">
                                          <p:stCondLst>
                                            <p:cond delay="0"/>
                                          </p:stCondLst>
                                        </p:cTn>
                                        <p:tgtEl>
                                          <p:spTgt spid="52"/>
                                        </p:tgtEl>
                                        <p:attrNameLst>
                                          <p:attrName>style.visibility</p:attrName>
                                        </p:attrNameLst>
                                      </p:cBhvr>
                                      <p:to>
                                        <p:strVal val="visible"/>
                                      </p:to>
                                    </p:set>
                                    <p:animEffect transition="in" filter="wipe(left)">
                                      <p:cBhvr>
                                        <p:cTn id="196" dur="500"/>
                                        <p:tgtEl>
                                          <p:spTgt spid="52"/>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4" fill="hold" nodeType="clickEffect">
                                  <p:stCondLst>
                                    <p:cond delay="0"/>
                                  </p:stCondLst>
                                  <p:childTnLst>
                                    <p:set>
                                      <p:cBhvr>
                                        <p:cTn id="200" dur="1" fill="hold">
                                          <p:stCondLst>
                                            <p:cond delay="0"/>
                                          </p:stCondLst>
                                        </p:cTn>
                                        <p:tgtEl>
                                          <p:spTgt spid="53"/>
                                        </p:tgtEl>
                                        <p:attrNameLst>
                                          <p:attrName>style.visibility</p:attrName>
                                        </p:attrNameLst>
                                      </p:cBhvr>
                                      <p:to>
                                        <p:strVal val="visible"/>
                                      </p:to>
                                    </p:set>
                                    <p:animEffect transition="in" filter="wipe(down)">
                                      <p:cBhvr>
                                        <p:cTn id="201" dur="500"/>
                                        <p:tgtEl>
                                          <p:spTgt spid="53"/>
                                        </p:tgtEl>
                                      </p:cBhvr>
                                    </p:animEffect>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45"/>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22" presetClass="entr" presetSubtype="8" fill="hold" nodeType="clickEffect">
                                  <p:stCondLst>
                                    <p:cond delay="0"/>
                                  </p:stCondLst>
                                  <p:childTnLst>
                                    <p:set>
                                      <p:cBhvr>
                                        <p:cTn id="209" dur="1" fill="hold">
                                          <p:stCondLst>
                                            <p:cond delay="0"/>
                                          </p:stCondLst>
                                        </p:cTn>
                                        <p:tgtEl>
                                          <p:spTgt spid="50"/>
                                        </p:tgtEl>
                                        <p:attrNameLst>
                                          <p:attrName>style.visibility</p:attrName>
                                        </p:attrNameLst>
                                      </p:cBhvr>
                                      <p:to>
                                        <p:strVal val="visible"/>
                                      </p:to>
                                    </p:set>
                                    <p:animEffect transition="in" filter="wipe(left)">
                                      <p:cBhvr>
                                        <p:cTn id="210" dur="500"/>
                                        <p:tgtEl>
                                          <p:spTgt spid="50"/>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4" fill="hold" nodeType="clickEffect">
                                  <p:stCondLst>
                                    <p:cond delay="0"/>
                                  </p:stCondLst>
                                  <p:childTnLst>
                                    <p:set>
                                      <p:cBhvr>
                                        <p:cTn id="214" dur="1" fill="hold">
                                          <p:stCondLst>
                                            <p:cond delay="0"/>
                                          </p:stCondLst>
                                        </p:cTn>
                                        <p:tgtEl>
                                          <p:spTgt spid="57"/>
                                        </p:tgtEl>
                                        <p:attrNameLst>
                                          <p:attrName>style.visibility</p:attrName>
                                        </p:attrNameLst>
                                      </p:cBhvr>
                                      <p:to>
                                        <p:strVal val="visible"/>
                                      </p:to>
                                    </p:set>
                                    <p:animEffect transition="in" filter="wipe(down)">
                                      <p:cBhvr>
                                        <p:cTn id="215" dur="500"/>
                                        <p:tgtEl>
                                          <p:spTgt spid="57"/>
                                        </p:tgtEl>
                                      </p:cBhvr>
                                    </p:animEffec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0" nodeType="clickEffect">
                                  <p:stCondLst>
                                    <p:cond delay="0"/>
                                  </p:stCondLst>
                                  <p:childTnLst>
                                    <p:set>
                                      <p:cBhvr>
                                        <p:cTn id="219" dur="1" fill="hold">
                                          <p:stCondLst>
                                            <p:cond delay="0"/>
                                          </p:stCondLst>
                                        </p:cTn>
                                        <p:tgtEl>
                                          <p:spTgt spid="46"/>
                                        </p:tgtEl>
                                        <p:attrNameLst>
                                          <p:attrName>style.visibility</p:attrName>
                                        </p:attrNameLst>
                                      </p:cBhvr>
                                      <p:to>
                                        <p:strVal val="visible"/>
                                      </p:to>
                                    </p:set>
                                  </p:childTnLst>
                                </p:cTn>
                              </p:par>
                            </p:childTnLst>
                          </p:cTn>
                        </p:par>
                      </p:childTnLst>
                    </p:cTn>
                  </p:par>
                  <p:par>
                    <p:cTn id="220" fill="hold">
                      <p:stCondLst>
                        <p:cond delay="indefinite"/>
                      </p:stCondLst>
                      <p:childTnLst>
                        <p:par>
                          <p:cTn id="221" fill="hold">
                            <p:stCondLst>
                              <p:cond delay="0"/>
                            </p:stCondLst>
                            <p:childTnLst>
                              <p:par>
                                <p:cTn id="222" presetID="2" presetClass="entr" presetSubtype="8" fill="hold" nodeType="clickEffect">
                                  <p:stCondLst>
                                    <p:cond delay="0"/>
                                  </p:stCondLst>
                                  <p:childTnLst>
                                    <p:set>
                                      <p:cBhvr>
                                        <p:cTn id="223" dur="1" fill="hold">
                                          <p:stCondLst>
                                            <p:cond delay="0"/>
                                          </p:stCondLst>
                                        </p:cTn>
                                        <p:tgtEl>
                                          <p:spTgt spid="54"/>
                                        </p:tgtEl>
                                        <p:attrNameLst>
                                          <p:attrName>style.visibility</p:attrName>
                                        </p:attrNameLst>
                                      </p:cBhvr>
                                      <p:to>
                                        <p:strVal val="visible"/>
                                      </p:to>
                                    </p:set>
                                    <p:anim calcmode="lin" valueType="num">
                                      <p:cBhvr additive="base">
                                        <p:cTn id="224" dur="1000" fill="hold"/>
                                        <p:tgtEl>
                                          <p:spTgt spid="54"/>
                                        </p:tgtEl>
                                        <p:attrNameLst>
                                          <p:attrName>ppt_x</p:attrName>
                                        </p:attrNameLst>
                                      </p:cBhvr>
                                      <p:tavLst>
                                        <p:tav tm="0">
                                          <p:val>
                                            <p:strVal val="0-#ppt_w/2"/>
                                          </p:val>
                                        </p:tav>
                                        <p:tav tm="100000">
                                          <p:val>
                                            <p:strVal val="#ppt_x"/>
                                          </p:val>
                                        </p:tav>
                                      </p:tavLst>
                                    </p:anim>
                                    <p:anim calcmode="lin" valueType="num">
                                      <p:cBhvr additive="base">
                                        <p:cTn id="225"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26" fill="hold">
                      <p:stCondLst>
                        <p:cond delay="indefinite"/>
                      </p:stCondLst>
                      <p:childTnLst>
                        <p:par>
                          <p:cTn id="227" fill="hold">
                            <p:stCondLst>
                              <p:cond delay="0"/>
                            </p:stCondLst>
                            <p:childTnLst>
                              <p:par>
                                <p:cTn id="228" presetID="1" presetClass="entr" presetSubtype="0" fill="hold" grpId="0" nodeType="clickEffect">
                                  <p:stCondLst>
                                    <p:cond delay="0"/>
                                  </p:stCondLst>
                                  <p:childTnLst>
                                    <p:set>
                                      <p:cBhvr>
                                        <p:cTn id="229" dur="1" fill="hold">
                                          <p:stCondLst>
                                            <p:cond delay="0"/>
                                          </p:stCondLst>
                                        </p:cTn>
                                        <p:tgtEl>
                                          <p:spTgt spid="59"/>
                                        </p:tgtEl>
                                        <p:attrNameLst>
                                          <p:attrName>style.visibility</p:attrName>
                                        </p:attrNameLst>
                                      </p:cBhvr>
                                      <p:to>
                                        <p:strVal val="visible"/>
                                      </p:to>
                                    </p:set>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nodeType="clickEffect">
                                  <p:stCondLst>
                                    <p:cond delay="0"/>
                                  </p:stCondLst>
                                  <p:childTnLst>
                                    <p:set>
                                      <p:cBhvr>
                                        <p:cTn id="233" dur="1" fill="hold">
                                          <p:stCondLst>
                                            <p:cond delay="0"/>
                                          </p:stCondLst>
                                        </p:cTn>
                                        <p:tgtEl>
                                          <p:spTgt spid="60"/>
                                        </p:tgtEl>
                                        <p:attrNameLst>
                                          <p:attrName>style.visibility</p:attrName>
                                        </p:attrNameLst>
                                      </p:cBhvr>
                                      <p:to>
                                        <p:strVal val="visible"/>
                                      </p:to>
                                    </p:set>
                                    <p:animEffect transition="in" filter="wipe(left)">
                                      <p:cBhvr>
                                        <p:cTn id="234" dur="500"/>
                                        <p:tgtEl>
                                          <p:spTgt spid="60"/>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nodeType="clickEffect">
                                  <p:stCondLst>
                                    <p:cond delay="0"/>
                                  </p:stCondLst>
                                  <p:childTnLst>
                                    <p:set>
                                      <p:cBhvr>
                                        <p:cTn id="238" dur="1" fill="hold">
                                          <p:stCondLst>
                                            <p:cond delay="0"/>
                                          </p:stCondLst>
                                        </p:cTn>
                                        <p:tgtEl>
                                          <p:spTgt spid="61"/>
                                        </p:tgtEl>
                                        <p:attrNameLst>
                                          <p:attrName>style.visibility</p:attrName>
                                        </p:attrNameLst>
                                      </p:cBhvr>
                                      <p:to>
                                        <p:strVal val="visible"/>
                                      </p:to>
                                    </p:set>
                                    <p:animEffect transition="in" filter="wipe(down)">
                                      <p:cBhvr>
                                        <p:cTn id="239" dur="500"/>
                                        <p:tgtEl>
                                          <p:spTgt spid="61"/>
                                        </p:tgtEl>
                                      </p:cBhvr>
                                    </p:animEffect>
                                  </p:childTnLst>
                                </p:cTn>
                              </p:par>
                            </p:childTnLst>
                          </p:cTn>
                        </p:par>
                      </p:childTnLst>
                    </p:cTn>
                  </p:par>
                  <p:par>
                    <p:cTn id="240" fill="hold">
                      <p:stCondLst>
                        <p:cond delay="indefinite"/>
                      </p:stCondLst>
                      <p:childTnLst>
                        <p:par>
                          <p:cTn id="241" fill="hold">
                            <p:stCondLst>
                              <p:cond delay="0"/>
                            </p:stCondLst>
                            <p:childTnLst>
                              <p:par>
                                <p:cTn id="242" presetID="1" presetClass="entr" presetSubtype="0" fill="hold" grpId="0" nodeType="clickEffect">
                                  <p:stCondLst>
                                    <p:cond delay="0"/>
                                  </p:stCondLst>
                                  <p:childTnLst>
                                    <p:set>
                                      <p:cBhvr>
                                        <p:cTn id="243" dur="1" fill="hold">
                                          <p:stCondLst>
                                            <p:cond delay="0"/>
                                          </p:stCondLst>
                                        </p:cTn>
                                        <p:tgtEl>
                                          <p:spTgt spid="63"/>
                                        </p:tgtEl>
                                        <p:attrNameLst>
                                          <p:attrName>style.visibility</p:attrName>
                                        </p:attrNameLst>
                                      </p:cBhvr>
                                      <p:to>
                                        <p:strVal val="visible"/>
                                      </p:to>
                                    </p:set>
                                  </p:childTnLst>
                                </p:cTn>
                              </p:par>
                            </p:childTnLst>
                          </p:cTn>
                        </p:par>
                      </p:childTnLst>
                    </p:cTn>
                  </p:par>
                  <p:par>
                    <p:cTn id="244" fill="hold">
                      <p:stCondLst>
                        <p:cond delay="indefinite"/>
                      </p:stCondLst>
                      <p:childTnLst>
                        <p:par>
                          <p:cTn id="245" fill="hold">
                            <p:stCondLst>
                              <p:cond delay="0"/>
                            </p:stCondLst>
                            <p:childTnLst>
                              <p:par>
                                <p:cTn id="246" presetID="22" presetClass="entr" presetSubtype="8" fill="hold" grpId="0" nodeType="clickEffect">
                                  <p:stCondLst>
                                    <p:cond delay="0"/>
                                  </p:stCondLst>
                                  <p:childTnLst>
                                    <p:set>
                                      <p:cBhvr>
                                        <p:cTn id="247" dur="1" fill="hold">
                                          <p:stCondLst>
                                            <p:cond delay="0"/>
                                          </p:stCondLst>
                                        </p:cTn>
                                        <p:tgtEl>
                                          <p:spTgt spid="64"/>
                                        </p:tgtEl>
                                        <p:attrNameLst>
                                          <p:attrName>style.visibility</p:attrName>
                                        </p:attrNameLst>
                                      </p:cBhvr>
                                      <p:to>
                                        <p:strVal val="visible"/>
                                      </p:to>
                                    </p:set>
                                    <p:animEffect transition="in" filter="wipe(left)">
                                      <p:cBhvr>
                                        <p:cTn id="248" dur="500"/>
                                        <p:tgtEl>
                                          <p:spTgt spid="64"/>
                                        </p:tgtEl>
                                      </p:cBhvr>
                                    </p:animEffect>
                                  </p:childTnLst>
                                </p:cTn>
                              </p:par>
                            </p:childTnLst>
                          </p:cTn>
                        </p:par>
                      </p:childTnLst>
                    </p:cTn>
                  </p:par>
                  <p:par>
                    <p:cTn id="249" fill="hold">
                      <p:stCondLst>
                        <p:cond delay="indefinite"/>
                      </p:stCondLst>
                      <p:childTnLst>
                        <p:par>
                          <p:cTn id="250" fill="hold">
                            <p:stCondLst>
                              <p:cond delay="0"/>
                            </p:stCondLst>
                            <p:childTnLst>
                              <p:par>
                                <p:cTn id="251" presetID="2" presetClass="entr" presetSubtype="8" fill="hold" nodeType="clickEffect">
                                  <p:stCondLst>
                                    <p:cond delay="0"/>
                                  </p:stCondLst>
                                  <p:childTnLst>
                                    <p:set>
                                      <p:cBhvr>
                                        <p:cTn id="252" dur="1" fill="hold">
                                          <p:stCondLst>
                                            <p:cond delay="0"/>
                                          </p:stCondLst>
                                        </p:cTn>
                                        <p:tgtEl>
                                          <p:spTgt spid="62"/>
                                        </p:tgtEl>
                                        <p:attrNameLst>
                                          <p:attrName>style.visibility</p:attrName>
                                        </p:attrNameLst>
                                      </p:cBhvr>
                                      <p:to>
                                        <p:strVal val="visible"/>
                                      </p:to>
                                    </p:set>
                                    <p:anim calcmode="lin" valueType="num">
                                      <p:cBhvr additive="base">
                                        <p:cTn id="253" dur="500" fill="hold"/>
                                        <p:tgtEl>
                                          <p:spTgt spid="62"/>
                                        </p:tgtEl>
                                        <p:attrNameLst>
                                          <p:attrName>ppt_x</p:attrName>
                                        </p:attrNameLst>
                                      </p:cBhvr>
                                      <p:tavLst>
                                        <p:tav tm="0">
                                          <p:val>
                                            <p:strVal val="0-#ppt_w/2"/>
                                          </p:val>
                                        </p:tav>
                                        <p:tav tm="100000">
                                          <p:val>
                                            <p:strVal val="#ppt_x"/>
                                          </p:val>
                                        </p:tav>
                                      </p:tavLst>
                                    </p:anim>
                                    <p:anim calcmode="lin" valueType="num">
                                      <p:cBhvr additive="base">
                                        <p:cTn id="254"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grpId="0" nodeType="clickEffect">
                                  <p:stCondLst>
                                    <p:cond delay="0"/>
                                  </p:stCondLst>
                                  <p:childTnLst>
                                    <p:set>
                                      <p:cBhvr>
                                        <p:cTn id="258" dur="1" fill="hold">
                                          <p:stCondLst>
                                            <p:cond delay="0"/>
                                          </p:stCondLst>
                                        </p:cTn>
                                        <p:tgtEl>
                                          <p:spTgt spid="2"/>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65"/>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22" presetClass="entr" presetSubtype="8" fill="hold" nodeType="clickEffect">
                                  <p:stCondLst>
                                    <p:cond delay="0"/>
                                  </p:stCondLst>
                                  <p:childTnLst>
                                    <p:set>
                                      <p:cBhvr>
                                        <p:cTn id="266" dur="1" fill="hold">
                                          <p:stCondLst>
                                            <p:cond delay="0"/>
                                          </p:stCondLst>
                                        </p:cTn>
                                        <p:tgtEl>
                                          <p:spTgt spid="74"/>
                                        </p:tgtEl>
                                        <p:attrNameLst>
                                          <p:attrName>style.visibility</p:attrName>
                                        </p:attrNameLst>
                                      </p:cBhvr>
                                      <p:to>
                                        <p:strVal val="visible"/>
                                      </p:to>
                                    </p:set>
                                    <p:animEffect transition="in" filter="wipe(left)">
                                      <p:cBhvr>
                                        <p:cTn id="267" dur="500"/>
                                        <p:tgtEl>
                                          <p:spTgt spid="74"/>
                                        </p:tgtEl>
                                      </p:cBhvr>
                                    </p:animEffect>
                                  </p:childTnLst>
                                </p:cTn>
                              </p:par>
                            </p:childTnLst>
                          </p:cTn>
                        </p:par>
                      </p:childTnLst>
                    </p:cTn>
                  </p:par>
                  <p:par>
                    <p:cTn id="268" fill="hold">
                      <p:stCondLst>
                        <p:cond delay="indefinite"/>
                      </p:stCondLst>
                      <p:childTnLst>
                        <p:par>
                          <p:cTn id="269" fill="hold">
                            <p:stCondLst>
                              <p:cond delay="0"/>
                            </p:stCondLst>
                            <p:childTnLst>
                              <p:par>
                                <p:cTn id="270" presetID="1" presetClass="entr" presetSubtype="0" fill="hold" nodeType="clickEffect">
                                  <p:stCondLst>
                                    <p:cond delay="0"/>
                                  </p:stCondLst>
                                  <p:childTnLst>
                                    <p:set>
                                      <p:cBhvr>
                                        <p:cTn id="271" dur="1" fill="hold">
                                          <p:stCondLst>
                                            <p:cond delay="0"/>
                                          </p:stCondLst>
                                        </p:cTn>
                                        <p:tgtEl>
                                          <p:spTgt spid="76"/>
                                        </p:tgtEl>
                                        <p:attrNameLst>
                                          <p:attrName>style.visibility</p:attrName>
                                        </p:attrNameLst>
                                      </p:cBhvr>
                                      <p:to>
                                        <p:strVal val="visible"/>
                                      </p:to>
                                    </p:set>
                                  </p:childTnLst>
                                </p:cTn>
                              </p:par>
                            </p:childTnLst>
                          </p:cTn>
                        </p:par>
                      </p:childTnLst>
                    </p:cTn>
                  </p:par>
                  <p:par>
                    <p:cTn id="272" fill="hold">
                      <p:stCondLst>
                        <p:cond delay="indefinite"/>
                      </p:stCondLst>
                      <p:childTnLst>
                        <p:par>
                          <p:cTn id="273" fill="hold">
                            <p:stCondLst>
                              <p:cond delay="0"/>
                            </p:stCondLst>
                            <p:childTnLst>
                              <p:par>
                                <p:cTn id="274" presetID="1" presetClass="entr" presetSubtype="0" fill="hold" nodeType="clickEffect">
                                  <p:stCondLst>
                                    <p:cond delay="0"/>
                                  </p:stCondLst>
                                  <p:childTnLst>
                                    <p:set>
                                      <p:cBhvr>
                                        <p:cTn id="275" dur="1" fill="hold">
                                          <p:stCondLst>
                                            <p:cond delay="0"/>
                                          </p:stCondLst>
                                        </p:cTn>
                                        <p:tgtEl>
                                          <p:spTgt spid="71"/>
                                        </p:tgtEl>
                                        <p:attrNameLst>
                                          <p:attrName>style.visibility</p:attrName>
                                        </p:attrNameLst>
                                      </p:cBhvr>
                                      <p:to>
                                        <p:strVal val="visible"/>
                                      </p:to>
                                    </p:set>
                                  </p:childTnLst>
                                </p:cTn>
                              </p:par>
                            </p:childTnLst>
                          </p:cTn>
                        </p:par>
                      </p:childTnLst>
                    </p:cTn>
                  </p:par>
                  <p:par>
                    <p:cTn id="276" fill="hold">
                      <p:stCondLst>
                        <p:cond delay="indefinite"/>
                      </p:stCondLst>
                      <p:childTnLst>
                        <p:par>
                          <p:cTn id="277" fill="hold">
                            <p:stCondLst>
                              <p:cond delay="0"/>
                            </p:stCondLst>
                            <p:childTnLst>
                              <p:par>
                                <p:cTn id="278" presetID="1" presetClass="entr" presetSubtype="0" fill="hold" grpId="0" nodeType="clickEffect">
                                  <p:stCondLst>
                                    <p:cond delay="0"/>
                                  </p:stCondLst>
                                  <p:childTnLst>
                                    <p:set>
                                      <p:cBhvr>
                                        <p:cTn id="279" dur="1" fill="hold">
                                          <p:stCondLst>
                                            <p:cond delay="0"/>
                                          </p:stCondLst>
                                        </p:cTn>
                                        <p:tgtEl>
                                          <p:spTgt spid="66"/>
                                        </p:tgtEl>
                                        <p:attrNameLst>
                                          <p:attrName>style.visibility</p:attrName>
                                        </p:attrNameLst>
                                      </p:cBhvr>
                                      <p:to>
                                        <p:strVal val="visible"/>
                                      </p:to>
                                    </p:set>
                                  </p:childTnLst>
                                </p:cTn>
                              </p:par>
                            </p:childTnLst>
                          </p:cTn>
                        </p:par>
                      </p:childTnLst>
                    </p:cTn>
                  </p:par>
                  <p:par>
                    <p:cTn id="280" fill="hold">
                      <p:stCondLst>
                        <p:cond delay="indefinite"/>
                      </p:stCondLst>
                      <p:childTnLst>
                        <p:par>
                          <p:cTn id="281" fill="hold">
                            <p:stCondLst>
                              <p:cond delay="0"/>
                            </p:stCondLst>
                            <p:childTnLst>
                              <p:par>
                                <p:cTn id="282" presetID="2" presetClass="entr" presetSubtype="8" fill="hold" nodeType="clickEffect">
                                  <p:stCondLst>
                                    <p:cond delay="0"/>
                                  </p:stCondLst>
                                  <p:childTnLst>
                                    <p:set>
                                      <p:cBhvr>
                                        <p:cTn id="283" dur="1" fill="hold">
                                          <p:stCondLst>
                                            <p:cond delay="0"/>
                                          </p:stCondLst>
                                        </p:cTn>
                                        <p:tgtEl>
                                          <p:spTgt spid="81"/>
                                        </p:tgtEl>
                                        <p:attrNameLst>
                                          <p:attrName>style.visibility</p:attrName>
                                        </p:attrNameLst>
                                      </p:cBhvr>
                                      <p:to>
                                        <p:strVal val="visible"/>
                                      </p:to>
                                    </p:set>
                                    <p:anim calcmode="lin" valueType="num">
                                      <p:cBhvr additive="base">
                                        <p:cTn id="284" dur="500" fill="hold"/>
                                        <p:tgtEl>
                                          <p:spTgt spid="81"/>
                                        </p:tgtEl>
                                        <p:attrNameLst>
                                          <p:attrName>ppt_x</p:attrName>
                                        </p:attrNameLst>
                                      </p:cBhvr>
                                      <p:tavLst>
                                        <p:tav tm="0">
                                          <p:val>
                                            <p:strVal val="0-#ppt_w/2"/>
                                          </p:val>
                                        </p:tav>
                                        <p:tav tm="100000">
                                          <p:val>
                                            <p:strVal val="#ppt_x"/>
                                          </p:val>
                                        </p:tav>
                                      </p:tavLst>
                                    </p:anim>
                                    <p:anim calcmode="lin" valueType="num">
                                      <p:cBhvr additive="base">
                                        <p:cTn id="285"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286" fill="hold">
                      <p:stCondLst>
                        <p:cond delay="indefinite"/>
                      </p:stCondLst>
                      <p:childTnLst>
                        <p:par>
                          <p:cTn id="287" fill="hold">
                            <p:stCondLst>
                              <p:cond delay="0"/>
                            </p:stCondLst>
                            <p:childTnLst>
                              <p:par>
                                <p:cTn id="288" presetID="22" presetClass="entr" presetSubtype="1" fill="hold" nodeType="clickEffect">
                                  <p:stCondLst>
                                    <p:cond delay="0"/>
                                  </p:stCondLst>
                                  <p:childTnLst>
                                    <p:set>
                                      <p:cBhvr>
                                        <p:cTn id="289" dur="1" fill="hold">
                                          <p:stCondLst>
                                            <p:cond delay="0"/>
                                          </p:stCondLst>
                                        </p:cTn>
                                        <p:tgtEl>
                                          <p:spTgt spid="22"/>
                                        </p:tgtEl>
                                        <p:attrNameLst>
                                          <p:attrName>style.visibility</p:attrName>
                                        </p:attrNameLst>
                                      </p:cBhvr>
                                      <p:to>
                                        <p:strVal val="visible"/>
                                      </p:to>
                                    </p:set>
                                    <p:animEffect transition="in" filter="wipe(up)">
                                      <p:cBhvr>
                                        <p:cTn id="290" dur="500"/>
                                        <p:tgtEl>
                                          <p:spTgt spid="22"/>
                                        </p:tgtEl>
                                      </p:cBhvr>
                                    </p:animEffect>
                                  </p:childTnLst>
                                </p:cTn>
                              </p:par>
                            </p:childTnLst>
                          </p:cTn>
                        </p:par>
                      </p:childTnLst>
                    </p:cTn>
                  </p:par>
                  <p:par>
                    <p:cTn id="291" fill="hold">
                      <p:stCondLst>
                        <p:cond delay="indefinite"/>
                      </p:stCondLst>
                      <p:childTnLst>
                        <p:par>
                          <p:cTn id="292" fill="hold">
                            <p:stCondLst>
                              <p:cond delay="0"/>
                            </p:stCondLst>
                            <p:childTnLst>
                              <p:par>
                                <p:cTn id="293" presetID="22" presetClass="entr" presetSubtype="1" fill="hold" nodeType="clickEffect">
                                  <p:stCondLst>
                                    <p:cond delay="0"/>
                                  </p:stCondLst>
                                  <p:childTnLst>
                                    <p:set>
                                      <p:cBhvr>
                                        <p:cTn id="294" dur="1" fill="hold">
                                          <p:stCondLst>
                                            <p:cond delay="0"/>
                                          </p:stCondLst>
                                        </p:cTn>
                                        <p:tgtEl>
                                          <p:spTgt spid="10"/>
                                        </p:tgtEl>
                                        <p:attrNameLst>
                                          <p:attrName>style.visibility</p:attrName>
                                        </p:attrNameLst>
                                      </p:cBhvr>
                                      <p:to>
                                        <p:strVal val="visible"/>
                                      </p:to>
                                    </p:set>
                                    <p:animEffect transition="in" filter="wipe(up)">
                                      <p:cBhvr>
                                        <p:cTn id="295" dur="500"/>
                                        <p:tgtEl>
                                          <p:spTgt spid="10"/>
                                        </p:tgtEl>
                                      </p:cBhvr>
                                    </p:animEffect>
                                  </p:childTnLst>
                                </p:cTn>
                              </p:par>
                            </p:childTnLst>
                          </p:cTn>
                        </p:par>
                      </p:childTnLst>
                    </p:cTn>
                  </p:par>
                  <p:par>
                    <p:cTn id="296" fill="hold">
                      <p:stCondLst>
                        <p:cond delay="indefinite"/>
                      </p:stCondLst>
                      <p:childTnLst>
                        <p:par>
                          <p:cTn id="297" fill="hold">
                            <p:stCondLst>
                              <p:cond delay="0"/>
                            </p:stCondLst>
                            <p:childTnLst>
                              <p:par>
                                <p:cTn id="298" presetID="22" presetClass="entr" presetSubtype="1" fill="hold" nodeType="clickEffect">
                                  <p:stCondLst>
                                    <p:cond delay="0"/>
                                  </p:stCondLst>
                                  <p:childTnLst>
                                    <p:set>
                                      <p:cBhvr>
                                        <p:cTn id="299" dur="1" fill="hold">
                                          <p:stCondLst>
                                            <p:cond delay="0"/>
                                          </p:stCondLst>
                                        </p:cTn>
                                        <p:tgtEl>
                                          <p:spTgt spid="35"/>
                                        </p:tgtEl>
                                        <p:attrNameLst>
                                          <p:attrName>style.visibility</p:attrName>
                                        </p:attrNameLst>
                                      </p:cBhvr>
                                      <p:to>
                                        <p:strVal val="visible"/>
                                      </p:to>
                                    </p:set>
                                    <p:animEffect transition="in" filter="wipe(up)">
                                      <p:cBhvr>
                                        <p:cTn id="300" dur="500"/>
                                        <p:tgtEl>
                                          <p:spTgt spid="35"/>
                                        </p:tgtEl>
                                      </p:cBhvr>
                                    </p:animEffect>
                                  </p:childTnLst>
                                </p:cTn>
                              </p:par>
                            </p:childTnLst>
                          </p:cTn>
                        </p:par>
                      </p:childTnLst>
                    </p:cTn>
                  </p:par>
                  <p:par>
                    <p:cTn id="301" fill="hold">
                      <p:stCondLst>
                        <p:cond delay="indefinite"/>
                      </p:stCondLst>
                      <p:childTnLst>
                        <p:par>
                          <p:cTn id="302" fill="hold">
                            <p:stCondLst>
                              <p:cond delay="0"/>
                            </p:stCondLst>
                            <p:childTnLst>
                              <p:par>
                                <p:cTn id="303" presetID="22" presetClass="entr" presetSubtype="4" fill="hold" nodeType="clickEffect">
                                  <p:stCondLst>
                                    <p:cond delay="0"/>
                                  </p:stCondLst>
                                  <p:childTnLst>
                                    <p:set>
                                      <p:cBhvr>
                                        <p:cTn id="304" dur="1" fill="hold">
                                          <p:stCondLst>
                                            <p:cond delay="0"/>
                                          </p:stCondLst>
                                        </p:cTn>
                                        <p:tgtEl>
                                          <p:spTgt spid="38"/>
                                        </p:tgtEl>
                                        <p:attrNameLst>
                                          <p:attrName>style.visibility</p:attrName>
                                        </p:attrNameLst>
                                      </p:cBhvr>
                                      <p:to>
                                        <p:strVal val="visible"/>
                                      </p:to>
                                    </p:set>
                                    <p:animEffect transition="in" filter="wipe(down)">
                                      <p:cBhvr>
                                        <p:cTn id="305" dur="500"/>
                                        <p:tgtEl>
                                          <p:spTgt spid="38"/>
                                        </p:tgtEl>
                                      </p:cBhvr>
                                    </p:animEffect>
                                  </p:childTnLst>
                                </p:cTn>
                              </p:par>
                            </p:childTnLst>
                          </p:cTn>
                        </p:par>
                      </p:childTnLst>
                    </p:cTn>
                  </p:par>
                  <p:par>
                    <p:cTn id="306" fill="hold">
                      <p:stCondLst>
                        <p:cond delay="indefinite"/>
                      </p:stCondLst>
                      <p:childTnLst>
                        <p:par>
                          <p:cTn id="307" fill="hold">
                            <p:stCondLst>
                              <p:cond delay="0"/>
                            </p:stCondLst>
                            <p:childTnLst>
                              <p:par>
                                <p:cTn id="308" presetID="22" presetClass="entr" presetSubtype="1" fill="hold" nodeType="clickEffect">
                                  <p:stCondLst>
                                    <p:cond delay="0"/>
                                  </p:stCondLst>
                                  <p:childTnLst>
                                    <p:set>
                                      <p:cBhvr>
                                        <p:cTn id="309" dur="1" fill="hold">
                                          <p:stCondLst>
                                            <p:cond delay="0"/>
                                          </p:stCondLst>
                                        </p:cTn>
                                        <p:tgtEl>
                                          <p:spTgt spid="72"/>
                                        </p:tgtEl>
                                        <p:attrNameLst>
                                          <p:attrName>style.visibility</p:attrName>
                                        </p:attrNameLst>
                                      </p:cBhvr>
                                      <p:to>
                                        <p:strVal val="visible"/>
                                      </p:to>
                                    </p:set>
                                    <p:animEffect transition="in" filter="wipe(up)">
                                      <p:cBhvr>
                                        <p:cTn id="310" dur="500"/>
                                        <p:tgtEl>
                                          <p:spTgt spid="72"/>
                                        </p:tgtEl>
                                      </p:cBhvr>
                                    </p:animEffect>
                                  </p:childTnLst>
                                </p:cTn>
                              </p:par>
                            </p:childTnLst>
                          </p:cTn>
                        </p:par>
                      </p:childTnLst>
                    </p:cTn>
                  </p:par>
                  <p:par>
                    <p:cTn id="311" fill="hold">
                      <p:stCondLst>
                        <p:cond delay="indefinite"/>
                      </p:stCondLst>
                      <p:childTnLst>
                        <p:par>
                          <p:cTn id="312" fill="hold">
                            <p:stCondLst>
                              <p:cond delay="0"/>
                            </p:stCondLst>
                            <p:childTnLst>
                              <p:par>
                                <p:cTn id="313" presetID="22" presetClass="entr" presetSubtype="1" fill="hold" nodeType="clickEffect">
                                  <p:stCondLst>
                                    <p:cond delay="0"/>
                                  </p:stCondLst>
                                  <p:childTnLst>
                                    <p:set>
                                      <p:cBhvr>
                                        <p:cTn id="314" dur="1" fill="hold">
                                          <p:stCondLst>
                                            <p:cond delay="0"/>
                                          </p:stCondLst>
                                        </p:cTn>
                                        <p:tgtEl>
                                          <p:spTgt spid="68"/>
                                        </p:tgtEl>
                                        <p:attrNameLst>
                                          <p:attrName>style.visibility</p:attrName>
                                        </p:attrNameLst>
                                      </p:cBhvr>
                                      <p:to>
                                        <p:strVal val="visible"/>
                                      </p:to>
                                    </p:set>
                                    <p:animEffect transition="in" filter="wipe(up)">
                                      <p:cBhvr>
                                        <p:cTn id="315" dur="500"/>
                                        <p:tgtEl>
                                          <p:spTgt spid="68"/>
                                        </p:tgtEl>
                                      </p:cBhvr>
                                    </p:animEffect>
                                  </p:childTnLst>
                                </p:cTn>
                              </p:par>
                            </p:childTnLst>
                          </p:cTn>
                        </p:par>
                      </p:childTnLst>
                    </p:cTn>
                  </p:par>
                  <p:par>
                    <p:cTn id="316" fill="hold">
                      <p:stCondLst>
                        <p:cond delay="indefinite"/>
                      </p:stCondLst>
                      <p:childTnLst>
                        <p:par>
                          <p:cTn id="317" fill="hold">
                            <p:stCondLst>
                              <p:cond delay="0"/>
                            </p:stCondLst>
                            <p:childTnLst>
                              <p:par>
                                <p:cTn id="318" presetID="22" presetClass="entr" presetSubtype="1" fill="hold" nodeType="clickEffect">
                                  <p:stCondLst>
                                    <p:cond delay="0"/>
                                  </p:stCondLst>
                                  <p:childTnLst>
                                    <p:set>
                                      <p:cBhvr>
                                        <p:cTn id="319" dur="1" fill="hold">
                                          <p:stCondLst>
                                            <p:cond delay="0"/>
                                          </p:stCondLst>
                                        </p:cTn>
                                        <p:tgtEl>
                                          <p:spTgt spid="80"/>
                                        </p:tgtEl>
                                        <p:attrNameLst>
                                          <p:attrName>style.visibility</p:attrName>
                                        </p:attrNameLst>
                                      </p:cBhvr>
                                      <p:to>
                                        <p:strVal val="visible"/>
                                      </p:to>
                                    </p:set>
                                    <p:animEffect transition="in" filter="wipe(up)">
                                      <p:cBhvr>
                                        <p:cTn id="320" dur="500"/>
                                        <p:tgtEl>
                                          <p:spTgt spid="80"/>
                                        </p:tgtEl>
                                      </p:cBhvr>
                                    </p:animEffect>
                                  </p:childTnLst>
                                </p:cTn>
                              </p:par>
                            </p:childTnLst>
                          </p:cTn>
                        </p:par>
                      </p:childTnLst>
                    </p:cTn>
                  </p:par>
                  <p:par>
                    <p:cTn id="321" fill="hold">
                      <p:stCondLst>
                        <p:cond delay="indefinite"/>
                      </p:stCondLst>
                      <p:childTnLst>
                        <p:par>
                          <p:cTn id="322" fill="hold">
                            <p:stCondLst>
                              <p:cond delay="0"/>
                            </p:stCondLst>
                            <p:childTnLst>
                              <p:par>
                                <p:cTn id="323" presetID="22" presetClass="entr" presetSubtype="4" fill="hold" nodeType="clickEffect">
                                  <p:stCondLst>
                                    <p:cond delay="0"/>
                                  </p:stCondLst>
                                  <p:childTnLst>
                                    <p:set>
                                      <p:cBhvr>
                                        <p:cTn id="324" dur="1" fill="hold">
                                          <p:stCondLst>
                                            <p:cond delay="0"/>
                                          </p:stCondLst>
                                        </p:cTn>
                                        <p:tgtEl>
                                          <p:spTgt spid="89"/>
                                        </p:tgtEl>
                                        <p:attrNameLst>
                                          <p:attrName>style.visibility</p:attrName>
                                        </p:attrNameLst>
                                      </p:cBhvr>
                                      <p:to>
                                        <p:strVal val="visible"/>
                                      </p:to>
                                    </p:set>
                                    <p:animEffect transition="in" filter="wipe(down)">
                                      <p:cBhvr>
                                        <p:cTn id="32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2" grpId="0"/>
      <p:bldP spid="13" grpId="0"/>
      <p:bldP spid="14" grpId="0"/>
      <p:bldP spid="15" grpId="0" animBg="1"/>
      <p:bldP spid="16" grpId="0" animBg="1"/>
      <p:bldP spid="17" grpId="0"/>
      <p:bldP spid="18" grpId="0"/>
      <p:bldP spid="39" grpId="0"/>
      <p:bldP spid="40" grpId="0"/>
      <p:bldP spid="43" grpId="0"/>
      <p:bldP spid="44" grpId="0"/>
      <p:bldP spid="45" grpId="0"/>
      <p:bldP spid="46" grpId="0"/>
      <p:bldP spid="59" grpId="0"/>
      <p:bldP spid="63" grpId="0"/>
      <p:bldP spid="64" grpId="0" animBg="1"/>
      <p:bldP spid="65" grpId="0"/>
      <p:bldP spid="66" grpId="0"/>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84954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6096" y="0"/>
            <a:ext cx="9144000" cy="769441"/>
          </a:xfrm>
          <a:prstGeom prst="rect">
            <a:avLst/>
          </a:prstGeom>
        </p:spPr>
        <p:txBody>
          <a:bodyPr wrap="square">
            <a:spAutoFit/>
          </a:bodyPr>
          <a:lstStyle/>
          <a:p>
            <a:pPr>
              <a:lnSpc>
                <a:spcPct val="150000"/>
              </a:lnSpc>
              <a:spcAft>
                <a:spcPts val="1000"/>
              </a:spcAft>
            </a:pPr>
            <a:r>
              <a:rPr lang="en-US" sz="3200" b="1" dirty="0" smtClean="0">
                <a:solidFill>
                  <a:srgbClr val="FFFFFF"/>
                </a:solidFill>
                <a:latin typeface="Calibri"/>
                <a:ea typeface="Times New Roman"/>
                <a:cs typeface="Simplified Arabic"/>
              </a:rPr>
              <a:t>Stanley </a:t>
            </a:r>
            <a:r>
              <a:rPr lang="en-US" sz="3200" b="1" dirty="0">
                <a:solidFill>
                  <a:srgbClr val="FFFFFF"/>
                </a:solidFill>
                <a:latin typeface="Calibri"/>
                <a:ea typeface="Times New Roman"/>
                <a:cs typeface="Simplified Arabic"/>
              </a:rPr>
              <a:t>Miller </a:t>
            </a:r>
            <a:r>
              <a:rPr lang="ar-EG" sz="3200" b="1" dirty="0" smtClean="0">
                <a:solidFill>
                  <a:srgbClr val="FFFFFF"/>
                </a:solidFill>
                <a:latin typeface="Calibri"/>
                <a:ea typeface="Times New Roman"/>
                <a:cs typeface="Simplified Arabic"/>
              </a:rPr>
              <a:t>1953</a:t>
            </a:r>
            <a:endParaRPr lang="en-US" sz="3200" b="1" dirty="0">
              <a:solidFill>
                <a:srgbClr val="FFFFFF"/>
              </a:solidFill>
              <a:latin typeface="Calibri"/>
              <a:ea typeface="Times New Roman"/>
              <a:cs typeface="Simplified Arabic"/>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57338"/>
            <a:ext cx="7086600" cy="6600662"/>
          </a:xfrm>
          <a:prstGeom prst="rect">
            <a:avLst/>
          </a:prstGeom>
        </p:spPr>
      </p:pic>
    </p:spTree>
    <p:extLst>
      <p:ext uri="{BB962C8B-B14F-4D97-AF65-F5344CB8AC3E}">
        <p14:creationId xmlns:p14="http://schemas.microsoft.com/office/powerpoint/2010/main" val="7282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4" name="Picture 3"/>
          <p:cNvPicPr/>
          <p:nvPr/>
        </p:nvPicPr>
        <p:blipFill>
          <a:blip r:embed="rId5" cstate="print">
            <a:extLst>
              <a:ext uri="{28A0092B-C50C-407E-A947-70E740481C1C}">
                <a14:useLocalDpi xmlns:a14="http://schemas.microsoft.com/office/drawing/2010/main" val="0"/>
              </a:ext>
            </a:extLst>
          </a:blip>
          <a:stretch>
            <a:fillRect/>
          </a:stretch>
        </p:blipFill>
        <p:spPr>
          <a:xfrm>
            <a:off x="914401" y="609600"/>
            <a:ext cx="7239000" cy="5562600"/>
          </a:xfrm>
          <a:prstGeom prst="rect">
            <a:avLst/>
          </a:prstGeom>
        </p:spPr>
      </p:pic>
    </p:spTree>
    <p:extLst>
      <p:ext uri="{BB962C8B-B14F-4D97-AF65-F5344CB8AC3E}">
        <p14:creationId xmlns:p14="http://schemas.microsoft.com/office/powerpoint/2010/main" val="16950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609600" y="1981200"/>
            <a:ext cx="7848600" cy="2123658"/>
          </a:xfrm>
          <a:prstGeom prst="rect">
            <a:avLst/>
          </a:prstGeom>
        </p:spPr>
        <p:txBody>
          <a:bodyPr wrap="square">
            <a:spAutoFit/>
          </a:bodyPr>
          <a:lstStyle/>
          <a:p>
            <a:pPr algn="ctr">
              <a:lnSpc>
                <a:spcPct val="150000"/>
              </a:lnSpc>
            </a:pPr>
            <a:r>
              <a:rPr lang="en-US" sz="4400" b="1" dirty="0">
                <a:solidFill>
                  <a:srgbClr val="FFFFFF"/>
                </a:solidFill>
                <a:latin typeface="Times New Roman" panose="02020603050405020304" pitchFamily="18" charset="0"/>
                <a:ea typeface="Calibri"/>
                <a:cs typeface="Times New Roman" panose="02020603050405020304" pitchFamily="18" charset="0"/>
              </a:rPr>
              <a:t>Organic soup the source of the first </a:t>
            </a:r>
            <a:r>
              <a:rPr lang="en-US" sz="4400" b="1" dirty="0" smtClean="0">
                <a:solidFill>
                  <a:srgbClr val="FFFFFF"/>
                </a:solidFill>
                <a:latin typeface="Times New Roman" panose="02020603050405020304" pitchFamily="18" charset="0"/>
                <a:ea typeface="Calibri"/>
                <a:cs typeface="Times New Roman" panose="02020603050405020304" pitchFamily="18" charset="0"/>
              </a:rPr>
              <a:t>self replicating organism</a:t>
            </a:r>
          </a:p>
        </p:txBody>
      </p:sp>
      <p:sp>
        <p:nvSpPr>
          <p:cNvPr id="3" name="TextBox 2"/>
          <p:cNvSpPr txBox="1"/>
          <p:nvPr/>
        </p:nvSpPr>
        <p:spPr>
          <a:xfrm>
            <a:off x="914400" y="914400"/>
            <a:ext cx="7162800" cy="707886"/>
          </a:xfrm>
          <a:prstGeom prst="rect">
            <a:avLst/>
          </a:prstGeom>
          <a:noFill/>
        </p:spPr>
        <p:txBody>
          <a:bodyPr wrap="square" rtlCol="0">
            <a:spAutoFit/>
          </a:bodyPr>
          <a:lstStyle/>
          <a:p>
            <a:pPr algn="ctr" rtl="1"/>
            <a:r>
              <a:rPr lang="ar-EG" sz="4000" b="1" dirty="0" smtClean="0">
                <a:solidFill>
                  <a:srgbClr val="FFFFFF"/>
                </a:solidFill>
              </a:rPr>
              <a:t>التطور العضوي </a:t>
            </a:r>
            <a:r>
              <a:rPr lang="en-US" sz="4000" b="1" dirty="0" smtClean="0">
                <a:solidFill>
                  <a:srgbClr val="FFFFFF"/>
                </a:solidFill>
              </a:rPr>
              <a:t>Organic evolution</a:t>
            </a:r>
            <a:endParaRPr lang="en-US" sz="4000" b="1" dirty="0">
              <a:solidFill>
                <a:srgbClr val="FFFFFF"/>
              </a:solidFill>
            </a:endParaRPr>
          </a:p>
        </p:txBody>
      </p:sp>
    </p:spTree>
    <p:extLst>
      <p:ext uri="{BB962C8B-B14F-4D97-AF65-F5344CB8AC3E}">
        <p14:creationId xmlns:p14="http://schemas.microsoft.com/office/powerpoint/2010/main" val="3754558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6032421"/>
          </a:xfrm>
          <a:prstGeom prst="rect">
            <a:avLst/>
          </a:prstGeom>
        </p:spPr>
        <p:txBody>
          <a:bodyPr wrap="square">
            <a:spAutoFit/>
          </a:bodyPr>
          <a:lstStyle/>
          <a:p>
            <a:pPr algn="r" rtl="1">
              <a:lnSpc>
                <a:spcPct val="150000"/>
              </a:lnSpc>
              <a:spcAft>
                <a:spcPts val="1000"/>
              </a:spcAft>
            </a:pPr>
            <a:r>
              <a:rPr lang="ar-EG" sz="3200" b="1" dirty="0" smtClean="0">
                <a:solidFill>
                  <a:srgbClr val="FFFFFF"/>
                </a:solidFill>
                <a:latin typeface="Simplified Arabic"/>
                <a:ea typeface="Calibri"/>
                <a:cs typeface="Arial"/>
              </a:rPr>
              <a:t>لم ينتج حياة ولا يشبه الطبيعة. </a:t>
            </a:r>
            <a:endParaRPr lang="ar-EG" sz="3200" b="1" dirty="0">
              <a:solidFill>
                <a:srgbClr val="FFFFFF"/>
              </a:solidFill>
              <a:latin typeface="Simplified Arabic"/>
              <a:ea typeface="Calibri"/>
              <a:cs typeface="Arial"/>
            </a:endParaRPr>
          </a:p>
          <a:p>
            <a:pPr algn="r" rtl="1">
              <a:lnSpc>
                <a:spcPct val="150000"/>
              </a:lnSpc>
              <a:spcAft>
                <a:spcPts val="1000"/>
              </a:spcAft>
            </a:pPr>
            <a:r>
              <a:rPr lang="ar-EG" sz="3200" b="1" dirty="0">
                <a:solidFill>
                  <a:srgbClr val="FFFFFF"/>
                </a:solidFill>
                <a:latin typeface="Simplified Arabic"/>
                <a:ea typeface="Calibri"/>
                <a:cs typeface="Arial"/>
              </a:rPr>
              <a:t> 1- اضافة العناصر في مكان مغلق ضغطه قليل </a:t>
            </a:r>
            <a:endParaRPr lang="ar-EG" sz="3200" b="1" dirty="0" smtClean="0">
              <a:solidFill>
                <a:srgbClr val="FFFFFF"/>
              </a:solidFill>
              <a:latin typeface="Simplified Arabic"/>
              <a:ea typeface="Calibri"/>
              <a:cs typeface="Arial"/>
            </a:endParaRPr>
          </a:p>
          <a:p>
            <a:pPr algn="r" rtl="1">
              <a:lnSpc>
                <a:spcPct val="150000"/>
              </a:lnSpc>
              <a:spcAft>
                <a:spcPts val="1000"/>
              </a:spcAft>
            </a:pPr>
            <a:r>
              <a:rPr lang="ar-EG" sz="3200" b="1" dirty="0" smtClean="0">
                <a:solidFill>
                  <a:srgbClr val="FFFFFF"/>
                </a:solidFill>
                <a:latin typeface="Simplified Arabic"/>
                <a:ea typeface="Calibri"/>
                <a:cs typeface="Arial"/>
              </a:rPr>
              <a:t>2 –بخار </a:t>
            </a:r>
            <a:r>
              <a:rPr lang="ar-EG" sz="3200" b="1" dirty="0">
                <a:solidFill>
                  <a:srgbClr val="FFFFFF"/>
                </a:solidFill>
                <a:latin typeface="Simplified Arabic"/>
                <a:ea typeface="Calibri"/>
                <a:cs typeface="Arial"/>
              </a:rPr>
              <a:t>ماء وميثان وامونيا </a:t>
            </a:r>
            <a:endParaRPr lang="ar-EG" sz="3200" b="1" dirty="0" smtClean="0">
              <a:solidFill>
                <a:srgbClr val="FFFFFF"/>
              </a:solidFill>
              <a:latin typeface="Simplified Arabic"/>
              <a:ea typeface="Calibri"/>
              <a:cs typeface="Arial"/>
            </a:endParaRPr>
          </a:p>
          <a:p>
            <a:pPr algn="r" rtl="1">
              <a:lnSpc>
                <a:spcPct val="150000"/>
              </a:lnSpc>
              <a:spcAft>
                <a:spcPts val="1000"/>
              </a:spcAft>
            </a:pPr>
            <a:r>
              <a:rPr lang="ar-EG" sz="3200" b="1" dirty="0" smtClean="0">
                <a:solidFill>
                  <a:srgbClr val="FFFFFF"/>
                </a:solidFill>
                <a:latin typeface="Simplified Arabic"/>
                <a:ea typeface="Calibri"/>
                <a:cs typeface="Arial"/>
              </a:rPr>
              <a:t>3- </a:t>
            </a:r>
            <a:r>
              <a:rPr lang="ar-EG" sz="3200" b="1" dirty="0">
                <a:solidFill>
                  <a:srgbClr val="FFFFFF"/>
                </a:solidFill>
                <a:latin typeface="Simplified Arabic"/>
                <a:ea typeface="Calibri"/>
                <a:cs typeface="Arial"/>
              </a:rPr>
              <a:t>ثم وضعها في طريق مناسب </a:t>
            </a:r>
            <a:r>
              <a:rPr lang="ar-EG" sz="3200" b="1" dirty="0" smtClean="0">
                <a:solidFill>
                  <a:srgbClr val="FFFFFF"/>
                </a:solidFill>
                <a:latin typeface="Simplified Arabic"/>
                <a:ea typeface="Calibri"/>
                <a:cs typeface="Arial"/>
              </a:rPr>
              <a:t>للشرارة في </a:t>
            </a:r>
            <a:r>
              <a:rPr lang="ar-EG" sz="3200" b="1" dirty="0">
                <a:solidFill>
                  <a:srgbClr val="FFFFFF"/>
                </a:solidFill>
                <a:latin typeface="Simplified Arabic"/>
                <a:ea typeface="Calibri"/>
                <a:cs typeface="Arial"/>
              </a:rPr>
              <a:t>غرفة مغلقة </a:t>
            </a:r>
            <a:endParaRPr lang="ar-EG" sz="3200" b="1" dirty="0" smtClean="0">
              <a:solidFill>
                <a:srgbClr val="FFFFFF"/>
              </a:solidFill>
              <a:latin typeface="Simplified Arabic"/>
              <a:ea typeface="Calibri"/>
              <a:cs typeface="Arial"/>
            </a:endParaRPr>
          </a:p>
          <a:p>
            <a:pPr algn="r" rtl="1">
              <a:lnSpc>
                <a:spcPct val="150000"/>
              </a:lnSpc>
              <a:spcAft>
                <a:spcPts val="1000"/>
              </a:spcAft>
            </a:pPr>
            <a:r>
              <a:rPr lang="ar-EG" sz="3200" b="1" dirty="0" smtClean="0">
                <a:solidFill>
                  <a:srgbClr val="FFFFFF"/>
                </a:solidFill>
                <a:latin typeface="Simplified Arabic"/>
                <a:ea typeface="Calibri"/>
                <a:cs typeface="Arial"/>
              </a:rPr>
              <a:t>4- </a:t>
            </a:r>
            <a:r>
              <a:rPr lang="ar-EG" sz="3200" b="1" dirty="0">
                <a:solidFill>
                  <a:srgbClr val="FFFFFF"/>
                </a:solidFill>
                <a:latin typeface="Simplified Arabic"/>
                <a:ea typeface="Calibri"/>
                <a:cs typeface="Arial"/>
              </a:rPr>
              <a:t>وبعد هذا يبردوا المخلوط بسرعة شديدة بمبرد </a:t>
            </a:r>
            <a:r>
              <a:rPr lang="ar-EG" sz="3200" b="1" dirty="0" smtClean="0">
                <a:solidFill>
                  <a:srgbClr val="FFFFFF"/>
                </a:solidFill>
                <a:latin typeface="Simplified Arabic"/>
                <a:ea typeface="Calibri"/>
                <a:cs typeface="Arial"/>
              </a:rPr>
              <a:t>صناعي</a:t>
            </a:r>
            <a:endParaRPr lang="ar-EG" sz="3200" b="1" dirty="0">
              <a:solidFill>
                <a:srgbClr val="FFFFFF"/>
              </a:solidFill>
              <a:latin typeface="Simplified Arabic"/>
              <a:ea typeface="Calibri"/>
              <a:cs typeface="Arial"/>
            </a:endParaRPr>
          </a:p>
          <a:p>
            <a:pPr algn="r" rtl="1">
              <a:lnSpc>
                <a:spcPct val="150000"/>
              </a:lnSpc>
              <a:spcAft>
                <a:spcPts val="1000"/>
              </a:spcAft>
            </a:pPr>
            <a:r>
              <a:rPr lang="ar-EG" sz="3200" b="1" dirty="0">
                <a:solidFill>
                  <a:srgbClr val="FFFFFF"/>
                </a:solidFill>
                <a:latin typeface="Simplified Arabic"/>
                <a:ea typeface="Calibri"/>
                <a:cs typeface="Arial"/>
              </a:rPr>
              <a:t> 5-ثم يعزلوه بسرعه عن المخلوط </a:t>
            </a:r>
            <a:endParaRPr lang="ar-EG" sz="3200" b="1" dirty="0" smtClean="0">
              <a:solidFill>
                <a:srgbClr val="FFFFFF"/>
              </a:solidFill>
              <a:latin typeface="Simplified Arabic"/>
              <a:ea typeface="Calibri"/>
              <a:cs typeface="Arial"/>
            </a:endParaRPr>
          </a:p>
          <a:p>
            <a:pPr algn="r" rtl="1">
              <a:lnSpc>
                <a:spcPct val="150000"/>
              </a:lnSpc>
              <a:spcAft>
                <a:spcPts val="1000"/>
              </a:spcAft>
            </a:pPr>
            <a:r>
              <a:rPr lang="ar-EG" sz="3200" b="1" dirty="0" smtClean="0">
                <a:solidFill>
                  <a:srgbClr val="FFFFFF"/>
                </a:solidFill>
                <a:latin typeface="Simplified Arabic"/>
                <a:ea typeface="Calibri"/>
                <a:cs typeface="Arial"/>
              </a:rPr>
              <a:t>6-أيضا </a:t>
            </a:r>
            <a:r>
              <a:rPr lang="ar-EG" sz="3200" b="1" dirty="0">
                <a:solidFill>
                  <a:srgbClr val="FFFFFF"/>
                </a:solidFill>
                <a:latin typeface="Simplified Arabic"/>
                <a:ea typeface="Calibri"/>
                <a:cs typeface="Arial"/>
              </a:rPr>
              <a:t>النظام هذا غير </a:t>
            </a:r>
            <a:r>
              <a:rPr lang="ar-EG" sz="3200" b="1" dirty="0" smtClean="0">
                <a:solidFill>
                  <a:srgbClr val="FFFFFF"/>
                </a:solidFill>
                <a:latin typeface="Simplified Arabic"/>
                <a:ea typeface="Calibri"/>
                <a:cs typeface="Arial"/>
              </a:rPr>
              <a:t>معقم</a:t>
            </a:r>
            <a:endParaRPr lang="ar-EG" sz="3200" b="1" dirty="0">
              <a:solidFill>
                <a:srgbClr val="FFFFFF"/>
              </a:solidFill>
              <a:latin typeface="Simplified Arabic"/>
              <a:ea typeface="Calibri"/>
              <a:cs typeface="Arial"/>
            </a:endParaRPr>
          </a:p>
        </p:txBody>
      </p:sp>
    </p:spTree>
    <p:extLst>
      <p:ext uri="{BB962C8B-B14F-4D97-AF65-F5344CB8AC3E}">
        <p14:creationId xmlns:p14="http://schemas.microsoft.com/office/powerpoint/2010/main" val="35254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634063"/>
            <a:ext cx="9144000" cy="3852337"/>
          </a:xfrm>
          <a:prstGeom prst="rect">
            <a:avLst/>
          </a:prstGeom>
        </p:spPr>
        <p:txBody>
          <a:bodyPr wrap="square">
            <a:spAutoFit/>
          </a:bodyPr>
          <a:lstStyle/>
          <a:p>
            <a:pPr algn="l">
              <a:lnSpc>
                <a:spcPct val="150000"/>
              </a:lnSpc>
              <a:spcAft>
                <a:spcPts val="1000"/>
              </a:spcAft>
            </a:pPr>
            <a:r>
              <a:rPr lang="en-US" sz="3200" b="1" dirty="0">
                <a:solidFill>
                  <a:srgbClr val="FFFFFF"/>
                </a:solidFill>
                <a:latin typeface="Simplified Arabic"/>
                <a:ea typeface="Calibri"/>
                <a:cs typeface="Arial"/>
              </a:rPr>
              <a:t>“The synthesis of compounds of biological interest takes place only under reducing conditions [that is, with no free oxygen in the atmosphere].”</a:t>
            </a:r>
          </a:p>
          <a:p>
            <a:pPr algn="l">
              <a:lnSpc>
                <a:spcPct val="150000"/>
              </a:lnSpc>
              <a:spcAft>
                <a:spcPts val="1000"/>
              </a:spcAft>
            </a:pPr>
            <a:r>
              <a:rPr lang="en-US" sz="3200" b="1" dirty="0">
                <a:solidFill>
                  <a:srgbClr val="FFFFFF"/>
                </a:solidFill>
                <a:latin typeface="Simplified Arabic"/>
                <a:ea typeface="Calibri"/>
                <a:cs typeface="Arial"/>
              </a:rPr>
              <a:t>Stanley L. Miller and *Leslie E. </a:t>
            </a:r>
            <a:r>
              <a:rPr lang="en-US" sz="3200" b="1" dirty="0" err="1">
                <a:solidFill>
                  <a:srgbClr val="FFFFFF"/>
                </a:solidFill>
                <a:latin typeface="Simplified Arabic"/>
                <a:ea typeface="Calibri"/>
                <a:cs typeface="Arial"/>
              </a:rPr>
              <a:t>Orgel</a:t>
            </a:r>
            <a:r>
              <a:rPr lang="en-US" sz="3200" b="1" dirty="0">
                <a:solidFill>
                  <a:srgbClr val="FFFFFF"/>
                </a:solidFill>
                <a:latin typeface="Simplified Arabic"/>
                <a:ea typeface="Calibri"/>
                <a:cs typeface="Arial"/>
              </a:rPr>
              <a:t> p. 33.</a:t>
            </a:r>
          </a:p>
        </p:txBody>
      </p:sp>
    </p:spTree>
    <p:extLst>
      <p:ext uri="{BB962C8B-B14F-4D97-AF65-F5344CB8AC3E}">
        <p14:creationId xmlns:p14="http://schemas.microsoft.com/office/powerpoint/2010/main" val="386095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38200"/>
            <a:ext cx="9144000" cy="4816703"/>
          </a:xfrm>
          <a:prstGeom prst="rect">
            <a:avLst/>
          </a:prstGeom>
        </p:spPr>
        <p:txBody>
          <a:bodyPr wrap="square">
            <a:spAutoFit/>
          </a:bodyPr>
          <a:lstStyle/>
          <a:p>
            <a:pPr algn="r" rtl="1">
              <a:lnSpc>
                <a:spcPct val="150000"/>
              </a:lnSpc>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امامكم </a:t>
            </a:r>
            <a:endParaRPr lang="ar-EG" sz="4000" b="1" dirty="0" smtClean="0">
              <a:solidFill>
                <a:srgbClr val="FFFFFF"/>
              </a:solidFill>
              <a:latin typeface="Simplified Arabic"/>
              <a:ea typeface="Calibri"/>
              <a:cs typeface="Arial"/>
            </a:endParaRPr>
          </a:p>
          <a:p>
            <a:pPr algn="ctr" rtl="1">
              <a:lnSpc>
                <a:spcPct val="150000"/>
              </a:lnSpc>
              <a:spcAft>
                <a:spcPts val="1000"/>
              </a:spcAft>
            </a:pPr>
            <a:r>
              <a:rPr lang="en-US" sz="3600" b="1" dirty="0">
                <a:solidFill>
                  <a:srgbClr val="FFFFFF"/>
                </a:solidFill>
                <a:latin typeface="Simplified Arabic"/>
                <a:ea typeface="Calibri"/>
                <a:cs typeface="Arial"/>
                <a:hlinkClick r:id="rId5"/>
              </a:rPr>
              <a:t>http://</a:t>
            </a:r>
            <a:r>
              <a:rPr lang="en-US" sz="3600" b="1" dirty="0" smtClean="0">
                <a:solidFill>
                  <a:srgbClr val="FFFFFF"/>
                </a:solidFill>
                <a:latin typeface="Simplified Arabic"/>
                <a:ea typeface="Calibri"/>
                <a:cs typeface="Arial"/>
                <a:hlinkClick r:id="rId5"/>
              </a:rPr>
              <a:t>drghaly.com/articles/display/12404</a:t>
            </a:r>
            <a:endParaRPr lang="ar-EG" sz="3600" b="1" dirty="0" smtClean="0">
              <a:solidFill>
                <a:srgbClr val="FFFFFF"/>
              </a:solidFill>
              <a:latin typeface="Simplified Arabic"/>
              <a:ea typeface="Calibri"/>
              <a:cs typeface="Arial"/>
            </a:endParaRPr>
          </a:p>
          <a:p>
            <a:pPr algn="r" rtl="1">
              <a:lnSpc>
                <a:spcPct val="150000"/>
              </a:lnSpc>
              <a:spcAft>
                <a:spcPts val="1000"/>
              </a:spcAft>
            </a:pPr>
            <a:endParaRPr lang="ar-EG" sz="4000" b="1" dirty="0">
              <a:solidFill>
                <a:srgbClr val="FFFFFF"/>
              </a:solidFill>
              <a:latin typeface="Simplified Arabic"/>
              <a:ea typeface="Calibri"/>
              <a:cs typeface="Arial"/>
            </a:endParaRPr>
          </a:p>
          <a:p>
            <a:pPr algn="ctr" rtl="1">
              <a:lnSpc>
                <a:spcPct val="150000"/>
              </a:lnSpc>
              <a:spcAft>
                <a:spcPts val="1000"/>
              </a:spcAft>
            </a:pPr>
            <a:r>
              <a:rPr lang="en-US" sz="3200" b="1" dirty="0">
                <a:solidFill>
                  <a:srgbClr val="FFFFFF"/>
                </a:solidFill>
                <a:latin typeface="Simplified Arabic"/>
                <a:ea typeface="Calibri"/>
                <a:cs typeface="Arial"/>
                <a:hlinkClick r:id="rId6"/>
              </a:rPr>
              <a:t>https://</a:t>
            </a:r>
            <a:r>
              <a:rPr lang="en-US" sz="3200" b="1" dirty="0" smtClean="0">
                <a:solidFill>
                  <a:srgbClr val="FFFFFF"/>
                </a:solidFill>
                <a:latin typeface="Simplified Arabic"/>
                <a:ea typeface="Calibri"/>
                <a:cs typeface="Arial"/>
                <a:hlinkClick r:id="rId6"/>
              </a:rPr>
              <a:t>www.youtube.com/watch?v=ozpvIqpwgr4</a:t>
            </a: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217614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0091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2652885" y="2921169"/>
            <a:ext cx="3838230" cy="1015663"/>
          </a:xfrm>
          <a:prstGeom prst="rect">
            <a:avLst/>
          </a:prstGeom>
        </p:spPr>
        <p:txBody>
          <a:bodyPr wrap="none">
            <a:spAutoFit/>
          </a:bodyPr>
          <a:lstStyle/>
          <a:p>
            <a:pPr lvl="0" algn="ctr" rtl="1">
              <a:lnSpc>
                <a:spcPct val="150000"/>
              </a:lnSpc>
            </a:pPr>
            <a:r>
              <a:rPr lang="en-US" sz="4000" b="1" dirty="0">
                <a:solidFill>
                  <a:srgbClr val="FFFFFF"/>
                </a:solidFill>
              </a:rPr>
              <a:t>Oxygen problem</a:t>
            </a:r>
            <a:endParaRPr lang="ar-EG" sz="4000" b="1" dirty="0">
              <a:solidFill>
                <a:srgbClr val="FFFFFF"/>
              </a:solidFill>
            </a:endParaRPr>
          </a:p>
        </p:txBody>
      </p:sp>
    </p:spTree>
    <p:extLst>
      <p:ext uri="{BB962C8B-B14F-4D97-AF65-F5344CB8AC3E}">
        <p14:creationId xmlns:p14="http://schemas.microsoft.com/office/powerpoint/2010/main" val="352163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228600"/>
            <a:ext cx="9144000" cy="5521704"/>
          </a:xfrm>
          <a:prstGeom prst="rect">
            <a:avLst/>
          </a:prstGeom>
          <a:noFill/>
        </p:spPr>
        <p:txBody>
          <a:bodyPr wrap="square" rtlCol="0">
            <a:spAutoFit/>
          </a:bodyPr>
          <a:lstStyle/>
          <a:p>
            <a:pPr algn="ctr" rtl="1">
              <a:lnSpc>
                <a:spcPct val="150000"/>
              </a:lnSpc>
            </a:pPr>
            <a:r>
              <a:rPr lang="ar-EG" sz="4000" b="1" dirty="0" smtClean="0">
                <a:solidFill>
                  <a:srgbClr val="FFFFFF"/>
                </a:solidFill>
              </a:rPr>
              <a:t>التجربة تمت بمعزل </a:t>
            </a:r>
            <a:r>
              <a:rPr lang="ar-EG" sz="4000" b="1" dirty="0">
                <a:solidFill>
                  <a:srgbClr val="FFFFFF"/>
                </a:solidFill>
              </a:rPr>
              <a:t>عن الأكسجين </a:t>
            </a:r>
            <a:r>
              <a:rPr lang="ar-EG" sz="4000" b="1" dirty="0" smtClean="0">
                <a:solidFill>
                  <a:srgbClr val="FFFFFF"/>
                </a:solidFill>
              </a:rPr>
              <a:t>لان </a:t>
            </a:r>
            <a:r>
              <a:rPr lang="ar-EG" sz="4000" b="1" dirty="0">
                <a:solidFill>
                  <a:srgbClr val="FFFFFF"/>
                </a:solidFill>
              </a:rPr>
              <a:t>الأكسجين </a:t>
            </a:r>
            <a:r>
              <a:rPr lang="ar-EG" sz="4000" b="1" dirty="0" err="1">
                <a:solidFill>
                  <a:srgbClr val="FFFFFF"/>
                </a:solidFill>
              </a:rPr>
              <a:t>سيؤكسد</a:t>
            </a:r>
            <a:r>
              <a:rPr lang="ar-EG" sz="4000" b="1" dirty="0">
                <a:solidFill>
                  <a:srgbClr val="FFFFFF"/>
                </a:solidFill>
              </a:rPr>
              <a:t> هذه المواد ويتلفها (الحقيقة لو كان هناك أكسجين ليس فقط سيمنع تكوين احماض امينية بل كان الجهاز سينفجر لان هيدروجين وأكسجين وكهرباء مع ميثان نتيجته انفجار). فوجود أكسجين </a:t>
            </a:r>
            <a:r>
              <a:rPr lang="ar-EG" sz="4000" b="1" dirty="0" err="1">
                <a:solidFill>
                  <a:srgbClr val="FFFFFF"/>
                </a:solidFill>
              </a:rPr>
              <a:t>سيؤكسد</a:t>
            </a:r>
            <a:r>
              <a:rPr lang="ar-EG" sz="4000" b="1" dirty="0">
                <a:solidFill>
                  <a:srgbClr val="FFFFFF"/>
                </a:solidFill>
              </a:rPr>
              <a:t> اي مواد ويمنع تماما تكوين اي مواد </a:t>
            </a:r>
            <a:r>
              <a:rPr lang="ar-EG" sz="4000" b="1" dirty="0" smtClean="0">
                <a:solidFill>
                  <a:srgbClr val="FFFFFF"/>
                </a:solidFill>
              </a:rPr>
              <a:t>عضوية</a:t>
            </a:r>
          </a:p>
        </p:txBody>
      </p:sp>
    </p:spTree>
    <p:extLst>
      <p:ext uri="{BB962C8B-B14F-4D97-AF65-F5344CB8AC3E}">
        <p14:creationId xmlns:p14="http://schemas.microsoft.com/office/powerpoint/2010/main" val="13852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0"/>
            <a:ext cx="9144000" cy="6555641"/>
          </a:xfrm>
          <a:prstGeom prst="rect">
            <a:avLst/>
          </a:prstGeom>
          <a:noFill/>
        </p:spPr>
        <p:txBody>
          <a:bodyPr wrap="square" rtlCol="0">
            <a:spAutoFit/>
          </a:bodyPr>
          <a:lstStyle/>
          <a:p>
            <a:pPr rtl="1">
              <a:lnSpc>
                <a:spcPct val="150000"/>
              </a:lnSpc>
            </a:pPr>
            <a:r>
              <a:rPr lang="en-US" sz="3200" b="1" dirty="0" smtClean="0">
                <a:solidFill>
                  <a:srgbClr val="FFFFFF"/>
                </a:solidFill>
              </a:rPr>
              <a:t>In general, we find </a:t>
            </a:r>
            <a:r>
              <a:rPr lang="en-US" sz="3200" b="1" dirty="0" smtClean="0">
                <a:solidFill>
                  <a:srgbClr val="FFFF00"/>
                </a:solidFill>
              </a:rPr>
              <a:t>no evidence </a:t>
            </a:r>
            <a:r>
              <a:rPr lang="en-US" sz="3200" b="1" dirty="0" smtClean="0">
                <a:solidFill>
                  <a:srgbClr val="FFFFFF"/>
                </a:solidFill>
              </a:rPr>
              <a:t>in the sedimentary distribution of carbon, sulfur, uranium, or iron, that an </a:t>
            </a:r>
            <a:r>
              <a:rPr lang="en-US" sz="3200" b="1" dirty="0" smtClean="0">
                <a:solidFill>
                  <a:srgbClr val="FFFF00"/>
                </a:solidFill>
              </a:rPr>
              <a:t>oxygen-free atmosphere </a:t>
            </a:r>
            <a:r>
              <a:rPr lang="en-US" sz="3200" b="1" dirty="0" smtClean="0">
                <a:solidFill>
                  <a:srgbClr val="FFFFFF"/>
                </a:solidFill>
              </a:rPr>
              <a:t>has existed at any time during the span of geological history recorded in well preserved sedimentary rocks.</a:t>
            </a:r>
          </a:p>
          <a:p>
            <a:pPr rtl="1">
              <a:lnSpc>
                <a:spcPct val="150000"/>
              </a:lnSpc>
            </a:pPr>
            <a:r>
              <a:rPr lang="en-US" sz="2400" b="1" dirty="0" smtClean="0">
                <a:solidFill>
                  <a:srgbClr val="FFFFFF"/>
                </a:solidFill>
              </a:rPr>
              <a:t>Erich </a:t>
            </a:r>
            <a:r>
              <a:rPr lang="en-US" sz="2400" b="1" dirty="0" err="1" smtClean="0">
                <a:solidFill>
                  <a:srgbClr val="FFFFFF"/>
                </a:solidFill>
              </a:rPr>
              <a:t>Dimroth</a:t>
            </a:r>
            <a:r>
              <a:rPr lang="en-US" sz="2400" b="1" dirty="0" smtClean="0">
                <a:solidFill>
                  <a:srgbClr val="FFFFFF"/>
                </a:solidFill>
              </a:rPr>
              <a:t> and Michael M. Kimberley, “Precambrian Atmospheric Oxygen: Evidence in the Sedimentary Distributions of Carbon, Sulfur, Uranium, and Iron,” </a:t>
            </a:r>
          </a:p>
          <a:p>
            <a:pPr rtl="1">
              <a:lnSpc>
                <a:spcPct val="150000"/>
              </a:lnSpc>
            </a:pPr>
            <a:r>
              <a:rPr lang="en-US" sz="2400" b="1" dirty="0" smtClean="0">
                <a:solidFill>
                  <a:srgbClr val="FFFFFF"/>
                </a:solidFill>
              </a:rPr>
              <a:t>Canadian Journal of Earth Sciences, Vol. 13, No. 9, September 1976. P.1161</a:t>
            </a:r>
            <a:endParaRPr lang="en-US" sz="2400" b="1" dirty="0">
              <a:solidFill>
                <a:srgbClr val="FFFFFF"/>
              </a:solidFill>
            </a:endParaRPr>
          </a:p>
        </p:txBody>
      </p:sp>
    </p:spTree>
    <p:extLst>
      <p:ext uri="{BB962C8B-B14F-4D97-AF65-F5344CB8AC3E}">
        <p14:creationId xmlns:p14="http://schemas.microsoft.com/office/powerpoint/2010/main" val="4859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533400"/>
            <a:ext cx="9144000" cy="5539978"/>
          </a:xfrm>
          <a:prstGeom prst="rect">
            <a:avLst/>
          </a:prstGeom>
          <a:noFill/>
        </p:spPr>
        <p:txBody>
          <a:bodyPr wrap="square" rtlCol="0">
            <a:spAutoFit/>
          </a:bodyPr>
          <a:lstStyle/>
          <a:p>
            <a:pPr rtl="1">
              <a:lnSpc>
                <a:spcPct val="150000"/>
              </a:lnSpc>
            </a:pPr>
            <a:r>
              <a:rPr lang="en-US" sz="3600" b="1" dirty="0">
                <a:solidFill>
                  <a:srgbClr val="FFFFFF"/>
                </a:solidFill>
              </a:rPr>
              <a:t>It is suggested that from the time of the </a:t>
            </a:r>
            <a:r>
              <a:rPr lang="en-US" sz="3600" b="1" dirty="0">
                <a:solidFill>
                  <a:srgbClr val="FFFF00"/>
                </a:solidFill>
              </a:rPr>
              <a:t>earliest dated rocks </a:t>
            </a:r>
            <a:r>
              <a:rPr lang="en-US" sz="3600" b="1" dirty="0">
                <a:solidFill>
                  <a:srgbClr val="FFFFFF"/>
                </a:solidFill>
              </a:rPr>
              <a:t>at 3.7 billion years ago, </a:t>
            </a:r>
            <a:r>
              <a:rPr lang="en-US" sz="3600" b="1" dirty="0">
                <a:solidFill>
                  <a:srgbClr val="FFFF00"/>
                </a:solidFill>
              </a:rPr>
              <a:t>Earth had an oxygenic atmosphere</a:t>
            </a:r>
            <a:r>
              <a:rPr lang="en-US" sz="3600" b="1" dirty="0">
                <a:solidFill>
                  <a:srgbClr val="FFFFFF"/>
                </a:solidFill>
              </a:rPr>
              <a:t>.</a:t>
            </a:r>
          </a:p>
          <a:p>
            <a:pPr rtl="1">
              <a:lnSpc>
                <a:spcPct val="150000"/>
              </a:lnSpc>
            </a:pPr>
            <a:r>
              <a:rPr lang="en-US" sz="3200" b="1" dirty="0">
                <a:solidFill>
                  <a:srgbClr val="FFFFFF"/>
                </a:solidFill>
              </a:rPr>
              <a:t>Harry </a:t>
            </a:r>
            <a:r>
              <a:rPr lang="en-US" sz="3200" b="1" dirty="0" err="1">
                <a:solidFill>
                  <a:srgbClr val="FFFFFF"/>
                </a:solidFill>
              </a:rPr>
              <a:t>Clemmey</a:t>
            </a:r>
            <a:r>
              <a:rPr lang="en-US" sz="3200" b="1" dirty="0">
                <a:solidFill>
                  <a:srgbClr val="FFFFFF"/>
                </a:solidFill>
              </a:rPr>
              <a:t>, Nick </a:t>
            </a:r>
            <a:r>
              <a:rPr lang="en-US" sz="3200" b="1" dirty="0" err="1">
                <a:solidFill>
                  <a:srgbClr val="FFFFFF"/>
                </a:solidFill>
              </a:rPr>
              <a:t>Badham</a:t>
            </a:r>
            <a:r>
              <a:rPr lang="en-US" sz="3200" b="1" dirty="0">
                <a:solidFill>
                  <a:srgbClr val="FFFFFF"/>
                </a:solidFill>
              </a:rPr>
              <a:t>, “Oxygen in the Precambrian Atmosphere: An Evaluation of the Geological Evidence”, Geology, Vol. 10, March 1982, p.141.</a:t>
            </a:r>
          </a:p>
        </p:txBody>
      </p:sp>
    </p:spTree>
    <p:extLst>
      <p:ext uri="{BB962C8B-B14F-4D97-AF65-F5344CB8AC3E}">
        <p14:creationId xmlns:p14="http://schemas.microsoft.com/office/powerpoint/2010/main" val="287945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533400"/>
            <a:ext cx="9144000" cy="5809732"/>
          </a:xfrm>
          <a:prstGeom prst="rect">
            <a:avLst/>
          </a:prstGeom>
          <a:noFill/>
        </p:spPr>
        <p:txBody>
          <a:bodyPr wrap="square" rtlCol="0">
            <a:spAutoFit/>
          </a:bodyPr>
          <a:lstStyle/>
          <a:p>
            <a:pPr rtl="1">
              <a:lnSpc>
                <a:spcPct val="150000"/>
              </a:lnSpc>
            </a:pPr>
            <a:r>
              <a:rPr lang="en-US" sz="3600" b="1" dirty="0">
                <a:solidFill>
                  <a:srgbClr val="FFFFFF"/>
                </a:solidFill>
              </a:rPr>
              <a:t>The only trend in the recent literature is the suggestion of </a:t>
            </a:r>
            <a:r>
              <a:rPr lang="en-US" sz="3600" b="1" dirty="0">
                <a:solidFill>
                  <a:srgbClr val="FFFF00"/>
                </a:solidFill>
              </a:rPr>
              <a:t>far more oxygen in the early atmosphere</a:t>
            </a:r>
            <a:r>
              <a:rPr lang="en-US" sz="3600" b="1" dirty="0">
                <a:solidFill>
                  <a:srgbClr val="FFFFFF"/>
                </a:solidFill>
              </a:rPr>
              <a:t> than anyone imagined.</a:t>
            </a:r>
          </a:p>
          <a:p>
            <a:pPr rtl="1">
              <a:lnSpc>
                <a:spcPct val="150000"/>
              </a:lnSpc>
            </a:pPr>
            <a:r>
              <a:rPr lang="en-US" sz="3600" b="1" dirty="0" err="1">
                <a:solidFill>
                  <a:srgbClr val="FFFFFF"/>
                </a:solidFill>
              </a:rPr>
              <a:t>Thaxton</a:t>
            </a:r>
            <a:r>
              <a:rPr lang="en-US" sz="3600" b="1" dirty="0">
                <a:solidFill>
                  <a:srgbClr val="FFFFFF"/>
                </a:solidFill>
              </a:rPr>
              <a:t> (Ph.D. Chemistry), Bradley (Ph.D. Materials Science), Olsen (Ph.D. Geochemistry), The Mystery of Life’s Origin, 1992, p. 80.</a:t>
            </a:r>
          </a:p>
        </p:txBody>
      </p:sp>
    </p:spTree>
    <p:extLst>
      <p:ext uri="{BB962C8B-B14F-4D97-AF65-F5344CB8AC3E}">
        <p14:creationId xmlns:p14="http://schemas.microsoft.com/office/powerpoint/2010/main" val="349291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152400"/>
            <a:ext cx="9144000" cy="6640729"/>
          </a:xfrm>
          <a:prstGeom prst="rect">
            <a:avLst/>
          </a:prstGeom>
          <a:noFill/>
        </p:spPr>
        <p:txBody>
          <a:bodyPr wrap="square" rtlCol="0">
            <a:spAutoFit/>
          </a:bodyPr>
          <a:lstStyle/>
          <a:p>
            <a:pPr rtl="1">
              <a:lnSpc>
                <a:spcPct val="150000"/>
              </a:lnSpc>
            </a:pPr>
            <a:r>
              <a:rPr lang="en-US" sz="3600" b="1" dirty="0">
                <a:solidFill>
                  <a:srgbClr val="FFFFFF"/>
                </a:solidFill>
              </a:rPr>
              <a:t>Urey himself admitted, a non-oxygen atmosphere is just an </a:t>
            </a:r>
            <a:r>
              <a:rPr lang="en-US" sz="3600" b="1" dirty="0">
                <a:solidFill>
                  <a:srgbClr val="FFFF00"/>
                </a:solidFill>
              </a:rPr>
              <a:t>assumption</a:t>
            </a:r>
            <a:r>
              <a:rPr lang="en-US" sz="3600" b="1" dirty="0">
                <a:solidFill>
                  <a:srgbClr val="FFFFFF"/>
                </a:solidFill>
              </a:rPr>
              <a:t>—a flight of </a:t>
            </a:r>
            <a:r>
              <a:rPr lang="en-US" sz="3600" b="1" dirty="0">
                <a:solidFill>
                  <a:srgbClr val="FFFF00"/>
                </a:solidFill>
              </a:rPr>
              <a:t>imagination</a:t>
            </a:r>
            <a:r>
              <a:rPr lang="en-US" sz="3600" b="1" dirty="0">
                <a:solidFill>
                  <a:srgbClr val="FFFFFF"/>
                </a:solidFill>
              </a:rPr>
              <a:t>— in an effort to accommodate the theory </a:t>
            </a:r>
          </a:p>
          <a:p>
            <a:pPr rtl="1">
              <a:lnSpc>
                <a:spcPct val="150000"/>
              </a:lnSpc>
            </a:pPr>
            <a:r>
              <a:rPr lang="en-US" sz="3600" b="1" dirty="0">
                <a:solidFill>
                  <a:srgbClr val="FFFFFF"/>
                </a:solidFill>
              </a:rPr>
              <a:t>Harold </a:t>
            </a:r>
            <a:r>
              <a:rPr lang="en-US" sz="3600" b="1" dirty="0" err="1">
                <a:solidFill>
                  <a:srgbClr val="FFFFFF"/>
                </a:solidFill>
              </a:rPr>
              <a:t>Urey,“On</a:t>
            </a:r>
            <a:r>
              <a:rPr lang="en-US" sz="3600" b="1" dirty="0">
                <a:solidFill>
                  <a:srgbClr val="FFFFFF"/>
                </a:solidFill>
              </a:rPr>
              <a:t> the Early Chemical History of the Earth and the</a:t>
            </a:r>
          </a:p>
          <a:p>
            <a:pPr rtl="1">
              <a:lnSpc>
                <a:spcPct val="150000"/>
              </a:lnSpc>
            </a:pPr>
            <a:r>
              <a:rPr lang="en-US" sz="3600" b="1" dirty="0">
                <a:solidFill>
                  <a:srgbClr val="FFFFFF"/>
                </a:solidFill>
              </a:rPr>
              <a:t>Origin of Life,” in Proceedings of the National Academy of Science, 38, p. 352).</a:t>
            </a:r>
          </a:p>
        </p:txBody>
      </p:sp>
    </p:spTree>
    <p:extLst>
      <p:ext uri="{BB962C8B-B14F-4D97-AF65-F5344CB8AC3E}">
        <p14:creationId xmlns:p14="http://schemas.microsoft.com/office/powerpoint/2010/main" val="1186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15834" y="1338540"/>
            <a:ext cx="9144000" cy="5519460"/>
          </a:xfrm>
          <a:prstGeom prst="rect">
            <a:avLst/>
          </a:prstGeom>
        </p:spPr>
        <p:txBody>
          <a:bodyPr wrap="square">
            <a:spAutoFit/>
          </a:bodyPr>
          <a:lstStyle/>
          <a:p>
            <a:pPr rtl="1">
              <a:lnSpc>
                <a:spcPct val="150000"/>
              </a:lnSpc>
              <a:spcAft>
                <a:spcPts val="1000"/>
              </a:spcAft>
            </a:pPr>
            <a:r>
              <a:rPr lang="en-US" sz="3200" b="1" dirty="0" smtClean="0">
                <a:solidFill>
                  <a:srgbClr val="FFFFFF"/>
                </a:solidFill>
                <a:latin typeface="Simplified Arabic"/>
                <a:ea typeface="Calibri"/>
                <a:cs typeface="Arial"/>
              </a:rPr>
              <a:t>Abiogenesis</a:t>
            </a:r>
            <a:r>
              <a:rPr lang="ar-EG" sz="3200" b="1" dirty="0" smtClean="0">
                <a:solidFill>
                  <a:srgbClr val="FFFFFF"/>
                </a:solidFill>
                <a:latin typeface="Calibri"/>
                <a:ea typeface="Calibri"/>
                <a:cs typeface="Simplified Arabic"/>
              </a:rPr>
              <a:t> </a:t>
            </a:r>
            <a:endParaRPr lang="en-US" sz="3200" b="1" dirty="0" smtClean="0">
              <a:solidFill>
                <a:srgbClr val="FFFFFF"/>
              </a:solidFill>
              <a:latin typeface="Calibri"/>
              <a:ea typeface="Calibri"/>
              <a:cs typeface="Simplified Arabic"/>
            </a:endParaRPr>
          </a:p>
          <a:p>
            <a:pPr>
              <a:lnSpc>
                <a:spcPct val="150000"/>
              </a:lnSpc>
              <a:spcAft>
                <a:spcPts val="1000"/>
              </a:spcAft>
            </a:pPr>
            <a:r>
              <a:rPr lang="en-US" sz="3200" b="1" dirty="0" smtClean="0">
                <a:solidFill>
                  <a:srgbClr val="FFFFFF"/>
                </a:solidFill>
                <a:latin typeface="Simplified Arabic"/>
                <a:ea typeface="Calibri"/>
                <a:cs typeface="Arial"/>
              </a:rPr>
              <a:t>Is </a:t>
            </a:r>
            <a:r>
              <a:rPr lang="en-US" sz="3200" b="1" dirty="0">
                <a:solidFill>
                  <a:srgbClr val="FFFFFF"/>
                </a:solidFill>
                <a:latin typeface="Simplified Arabic"/>
                <a:ea typeface="Calibri"/>
                <a:cs typeface="Arial"/>
              </a:rPr>
              <a:t>the natural process by which life arose from non-living matter such as simple organic compounds</a:t>
            </a:r>
            <a:r>
              <a:rPr lang="ar-EG" sz="3200" b="1" dirty="0" smtClean="0">
                <a:solidFill>
                  <a:srgbClr val="FFFFFF"/>
                </a:solidFill>
                <a:latin typeface="Simplified Arabic"/>
                <a:ea typeface="Calibri"/>
                <a:cs typeface="Arial"/>
              </a:rPr>
              <a:t>.</a:t>
            </a:r>
            <a:endParaRPr lang="en-US" sz="3200" b="1" dirty="0" smtClean="0">
              <a:solidFill>
                <a:srgbClr val="FFFFFF"/>
              </a:solidFill>
              <a:latin typeface="Calibri"/>
              <a:ea typeface="Calibri"/>
              <a:cs typeface="Simplified Arabic"/>
            </a:endParaRPr>
          </a:p>
          <a:p>
            <a:pPr>
              <a:lnSpc>
                <a:spcPct val="150000"/>
              </a:lnSpc>
              <a:spcAft>
                <a:spcPts val="1000"/>
              </a:spcAft>
            </a:pPr>
            <a:r>
              <a:rPr lang="en-US" sz="3200" b="1" dirty="0" smtClean="0">
                <a:solidFill>
                  <a:srgbClr val="FFFFFF"/>
                </a:solidFill>
                <a:latin typeface="Simplified Arabic"/>
                <a:ea typeface="Calibri"/>
                <a:cs typeface="Arial"/>
              </a:rPr>
              <a:t>The </a:t>
            </a:r>
            <a:r>
              <a:rPr lang="en-US" sz="3200" b="1" dirty="0">
                <a:solidFill>
                  <a:srgbClr val="FFFFFF"/>
                </a:solidFill>
                <a:latin typeface="Simplified Arabic"/>
                <a:ea typeface="Calibri"/>
                <a:cs typeface="Arial"/>
              </a:rPr>
              <a:t>Origin of Life. </a:t>
            </a:r>
            <a:r>
              <a:rPr lang="en-US" sz="3200" b="1" dirty="0" err="1">
                <a:solidFill>
                  <a:srgbClr val="FFFFFF"/>
                </a:solidFill>
                <a:latin typeface="Simplified Arabic"/>
                <a:ea typeface="Calibri"/>
                <a:cs typeface="Arial"/>
              </a:rPr>
              <a:t>Oparin</a:t>
            </a:r>
            <a:r>
              <a:rPr lang="en-US" sz="3200" b="1" dirty="0">
                <a:solidFill>
                  <a:srgbClr val="FFFFFF"/>
                </a:solidFill>
                <a:latin typeface="Simplified Arabic"/>
                <a:ea typeface="Calibri"/>
                <a:cs typeface="Arial"/>
              </a:rPr>
              <a:t>, </a:t>
            </a:r>
            <a:r>
              <a:rPr lang="en-US" sz="3200" b="1" dirty="0" err="1">
                <a:solidFill>
                  <a:srgbClr val="FFFFFF"/>
                </a:solidFill>
                <a:latin typeface="Simplified Arabic"/>
                <a:ea typeface="Calibri"/>
                <a:cs typeface="Arial"/>
              </a:rPr>
              <a:t>Aleksandr</a:t>
            </a:r>
            <a:r>
              <a:rPr lang="en-US" sz="3200" b="1" dirty="0">
                <a:solidFill>
                  <a:srgbClr val="FFFFFF"/>
                </a:solidFill>
                <a:latin typeface="Simplified Arabic"/>
                <a:ea typeface="Calibri"/>
                <a:cs typeface="Arial"/>
              </a:rPr>
              <a:t> </a:t>
            </a:r>
            <a:r>
              <a:rPr lang="en-US" sz="3200" b="1" dirty="0" err="1">
                <a:solidFill>
                  <a:srgbClr val="FFFFFF"/>
                </a:solidFill>
                <a:latin typeface="Simplified Arabic"/>
                <a:ea typeface="Calibri"/>
                <a:cs typeface="Arial"/>
              </a:rPr>
              <a:t>Ivanovich</a:t>
            </a:r>
            <a:r>
              <a:rPr lang="en-US" sz="3200" b="1" dirty="0">
                <a:solidFill>
                  <a:srgbClr val="FFFFFF"/>
                </a:solidFill>
                <a:latin typeface="Simplified Arabic"/>
                <a:ea typeface="Calibri"/>
                <a:cs typeface="Arial"/>
              </a:rPr>
              <a:t> (20 February 2003). Courier Dover Publications. p. vi</a:t>
            </a:r>
            <a:endParaRPr lang="en-US" sz="3200" dirty="0">
              <a:solidFill>
                <a:srgbClr val="FFFFFF"/>
              </a:solidFill>
              <a:effectLst/>
              <a:latin typeface="Calibri"/>
              <a:ea typeface="Calibri"/>
              <a:cs typeface="Arial"/>
            </a:endParaRPr>
          </a:p>
        </p:txBody>
      </p:sp>
      <p:sp>
        <p:nvSpPr>
          <p:cNvPr id="4" name="Rectangle 3"/>
          <p:cNvSpPr/>
          <p:nvPr/>
        </p:nvSpPr>
        <p:spPr>
          <a:xfrm>
            <a:off x="1079700" y="322877"/>
            <a:ext cx="6984604" cy="938719"/>
          </a:xfrm>
          <a:prstGeom prst="rect">
            <a:avLst/>
          </a:prstGeom>
        </p:spPr>
        <p:txBody>
          <a:bodyPr wrap="none">
            <a:spAutoFit/>
          </a:bodyPr>
          <a:lstStyle/>
          <a:p>
            <a:pPr lvl="0" algn="ctr">
              <a:lnSpc>
                <a:spcPct val="150000"/>
              </a:lnSpc>
              <a:spcAft>
                <a:spcPts val="1000"/>
              </a:spcAft>
            </a:pPr>
            <a:r>
              <a:rPr lang="en-US" sz="4000" b="1" dirty="0" smtClean="0">
                <a:solidFill>
                  <a:srgbClr val="FFFFFF"/>
                </a:solidFill>
                <a:latin typeface="Simplified Arabic"/>
                <a:ea typeface="Calibri"/>
                <a:cs typeface="Arial"/>
              </a:rPr>
              <a:t>Organic or Chemical </a:t>
            </a:r>
            <a:r>
              <a:rPr lang="en-US" sz="4000" b="1" dirty="0">
                <a:solidFill>
                  <a:srgbClr val="FFFFFF"/>
                </a:solidFill>
                <a:latin typeface="Simplified Arabic"/>
                <a:ea typeface="Calibri"/>
                <a:cs typeface="Arial"/>
              </a:rPr>
              <a:t>evolution</a:t>
            </a:r>
            <a:endParaRPr lang="en-US" sz="4000" dirty="0">
              <a:solidFill>
                <a:srgbClr val="FFFFFF"/>
              </a:solidFill>
              <a:latin typeface="Calibri"/>
              <a:ea typeface="Calibri"/>
              <a:cs typeface="Arial"/>
            </a:endParaRPr>
          </a:p>
        </p:txBody>
      </p:sp>
    </p:spTree>
    <p:extLst>
      <p:ext uri="{BB962C8B-B14F-4D97-AF65-F5344CB8AC3E}">
        <p14:creationId xmlns:p14="http://schemas.microsoft.com/office/powerpoint/2010/main" val="363677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repeatCount="indefinite" fill="hold" display="0">
                  <p:stCondLst>
                    <p:cond delay="indefinite"/>
                  </p:stCondLst>
                </p:cTn>
                <p:tgtEl>
                  <p:spTgt spid="3"/>
                </p:tgtEl>
              </p:cMediaNode>
            </p:video>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888665"/>
            <a:ext cx="9144000" cy="4978735"/>
          </a:xfrm>
          <a:prstGeom prst="rect">
            <a:avLst/>
          </a:prstGeom>
          <a:noFill/>
        </p:spPr>
        <p:txBody>
          <a:bodyPr wrap="square" rtlCol="0">
            <a:spAutoFit/>
          </a:bodyPr>
          <a:lstStyle/>
          <a:p>
            <a:pPr rtl="1">
              <a:lnSpc>
                <a:spcPct val="150000"/>
              </a:lnSpc>
            </a:pPr>
            <a:r>
              <a:rPr lang="en-US" sz="3600" b="1" dirty="0">
                <a:solidFill>
                  <a:srgbClr val="FFFFFF"/>
                </a:solidFill>
              </a:rPr>
              <a:t>The theory that the earth once had no oxygen is just “</a:t>
            </a:r>
            <a:r>
              <a:rPr lang="en-US" sz="3600" b="1" dirty="0">
                <a:solidFill>
                  <a:srgbClr val="FFFF00"/>
                </a:solidFill>
              </a:rPr>
              <a:t>speculation</a:t>
            </a:r>
            <a:r>
              <a:rPr lang="en-US" sz="3600" b="1" dirty="0">
                <a:solidFill>
                  <a:srgbClr val="FFFFFF"/>
                </a:solidFill>
              </a:rPr>
              <a:t>”</a:t>
            </a:r>
          </a:p>
          <a:p>
            <a:pPr rtl="1">
              <a:lnSpc>
                <a:spcPct val="150000"/>
              </a:lnSpc>
            </a:pPr>
            <a:r>
              <a:rPr lang="en-US" sz="3600" b="1" dirty="0">
                <a:solidFill>
                  <a:srgbClr val="FFFFFF"/>
                </a:solidFill>
              </a:rPr>
              <a:t>(*Stanley L. Miller, “Production of Some Organic Compounds under Possible Primitive Conditions,” in Journal of the American Chemical Society, 7, 1955, p. 2351).</a:t>
            </a:r>
          </a:p>
        </p:txBody>
      </p:sp>
    </p:spTree>
    <p:extLst>
      <p:ext uri="{BB962C8B-B14F-4D97-AF65-F5344CB8AC3E}">
        <p14:creationId xmlns:p14="http://schemas.microsoft.com/office/powerpoint/2010/main" val="26930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1129812"/>
            <a:ext cx="9144000" cy="4708981"/>
          </a:xfrm>
          <a:prstGeom prst="rect">
            <a:avLst/>
          </a:prstGeom>
          <a:noFill/>
        </p:spPr>
        <p:txBody>
          <a:bodyPr wrap="square" rtlCol="0">
            <a:spAutoFit/>
          </a:bodyPr>
          <a:lstStyle/>
          <a:p>
            <a:pPr algn="ctr" rtl="1">
              <a:lnSpc>
                <a:spcPct val="150000"/>
              </a:lnSpc>
            </a:pPr>
            <a:r>
              <a:rPr lang="en-US" sz="4000" b="1" dirty="0">
                <a:solidFill>
                  <a:srgbClr val="FFFFFF"/>
                </a:solidFill>
              </a:rPr>
              <a:t>Problems: Ozone is made from oxygen and blocks UV light.</a:t>
            </a:r>
          </a:p>
          <a:p>
            <a:pPr algn="ctr" rtl="1">
              <a:lnSpc>
                <a:spcPct val="150000"/>
              </a:lnSpc>
            </a:pPr>
            <a:r>
              <a:rPr lang="en-US" sz="4000" b="1" dirty="0" smtClean="0">
                <a:solidFill>
                  <a:srgbClr val="FFFFFF"/>
                </a:solidFill>
              </a:rPr>
              <a:t>Ammonia </a:t>
            </a:r>
            <a:r>
              <a:rPr lang="en-US" sz="4000" b="1" dirty="0">
                <a:solidFill>
                  <a:srgbClr val="FFFFFF"/>
                </a:solidFill>
              </a:rPr>
              <a:t>is destroyed by UV</a:t>
            </a:r>
            <a:r>
              <a:rPr lang="en-US" sz="4000" b="1" dirty="0" smtClean="0">
                <a:solidFill>
                  <a:srgbClr val="FFFFFF"/>
                </a:solidFill>
              </a:rPr>
              <a:t>.</a:t>
            </a:r>
            <a:r>
              <a:rPr lang="en-US" sz="4000" b="1" dirty="0">
                <a:solidFill>
                  <a:srgbClr val="FFFFFF"/>
                </a:solidFill>
              </a:rPr>
              <a:t> </a:t>
            </a:r>
            <a:endParaRPr lang="en-US" sz="4000" b="1" dirty="0" smtClean="0">
              <a:solidFill>
                <a:srgbClr val="FFFFFF"/>
              </a:solidFill>
            </a:endParaRPr>
          </a:p>
          <a:p>
            <a:pPr algn="ctr" rtl="1">
              <a:lnSpc>
                <a:spcPct val="150000"/>
              </a:lnSpc>
            </a:pPr>
            <a:r>
              <a:rPr lang="en-US" sz="4000" b="1" dirty="0" smtClean="0">
                <a:solidFill>
                  <a:srgbClr val="FFFF00"/>
                </a:solidFill>
              </a:rPr>
              <a:t>Life </a:t>
            </a:r>
            <a:r>
              <a:rPr lang="en-US" sz="4000" b="1" dirty="0">
                <a:solidFill>
                  <a:srgbClr val="FFFF00"/>
                </a:solidFill>
              </a:rPr>
              <a:t>cannot evolve without </a:t>
            </a:r>
            <a:r>
              <a:rPr lang="en-US" sz="4000" b="1" dirty="0" smtClean="0">
                <a:solidFill>
                  <a:srgbClr val="FFFF00"/>
                </a:solidFill>
              </a:rPr>
              <a:t>oxygen </a:t>
            </a:r>
            <a:endParaRPr lang="en-US" sz="4000" b="1" dirty="0">
              <a:solidFill>
                <a:srgbClr val="FFFF00"/>
              </a:solidFill>
            </a:endParaRPr>
          </a:p>
          <a:p>
            <a:pPr algn="ctr" rtl="1">
              <a:lnSpc>
                <a:spcPct val="150000"/>
              </a:lnSpc>
            </a:pPr>
            <a:r>
              <a:rPr lang="en-US" sz="4000" b="1" dirty="0">
                <a:solidFill>
                  <a:srgbClr val="FFFFFF"/>
                </a:solidFill>
              </a:rPr>
              <a:t>Origin of Life Vol. 12, 1982. </a:t>
            </a:r>
          </a:p>
        </p:txBody>
      </p:sp>
    </p:spTree>
    <p:extLst>
      <p:ext uri="{BB962C8B-B14F-4D97-AF65-F5344CB8AC3E}">
        <p14:creationId xmlns:p14="http://schemas.microsoft.com/office/powerpoint/2010/main" val="29716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124923"/>
            <a:ext cx="9144000" cy="1685077"/>
          </a:xfrm>
          <a:prstGeom prst="rect">
            <a:avLst/>
          </a:prstGeom>
        </p:spPr>
        <p:txBody>
          <a:bodyPr wrap="square">
            <a:spAutoFit/>
          </a:bodyPr>
          <a:lstStyle/>
          <a:p>
            <a:pPr>
              <a:lnSpc>
                <a:spcPct val="150000"/>
              </a:lnSpc>
              <a:spcAft>
                <a:spcPts val="1000"/>
              </a:spcAft>
            </a:pPr>
            <a:r>
              <a:rPr lang="en-US" sz="3600" b="1" dirty="0">
                <a:solidFill>
                  <a:srgbClr val="FFFFFF"/>
                </a:solidFill>
                <a:latin typeface="Simplified Arabic"/>
                <a:ea typeface="Calibri"/>
                <a:cs typeface="Arial"/>
              </a:rPr>
              <a:t>Ahuja, </a:t>
            </a:r>
            <a:r>
              <a:rPr lang="en-US" sz="3600" b="1" dirty="0" err="1">
                <a:solidFill>
                  <a:srgbClr val="FFFFFF"/>
                </a:solidFill>
                <a:latin typeface="Simplified Arabic"/>
                <a:ea typeface="Calibri"/>
                <a:cs typeface="Arial"/>
              </a:rPr>
              <a:t>Mukesh</a:t>
            </a:r>
            <a:r>
              <a:rPr lang="en-US" sz="3600" b="1" dirty="0">
                <a:solidFill>
                  <a:srgbClr val="FFFFFF"/>
                </a:solidFill>
                <a:latin typeface="Simplified Arabic"/>
                <a:ea typeface="Calibri"/>
                <a:cs typeface="Arial"/>
              </a:rPr>
              <a:t>, ed. (2006). "Origin of Life". Life Science 1. </a:t>
            </a:r>
            <a:r>
              <a:rPr lang="en-US" sz="3600" b="1" dirty="0" err="1">
                <a:solidFill>
                  <a:srgbClr val="FFFFFF"/>
                </a:solidFill>
                <a:latin typeface="Simplified Arabic"/>
                <a:ea typeface="Calibri"/>
                <a:cs typeface="Arial"/>
              </a:rPr>
              <a:t>Isha</a:t>
            </a:r>
            <a:r>
              <a:rPr lang="en-US" sz="3600" b="1" dirty="0">
                <a:solidFill>
                  <a:srgbClr val="FFFFFF"/>
                </a:solidFill>
                <a:latin typeface="Simplified Arabic"/>
                <a:ea typeface="Calibri"/>
                <a:cs typeface="Arial"/>
              </a:rPr>
              <a:t> Books. p. 11.</a:t>
            </a:r>
            <a:endParaRPr lang="ar-EG" sz="3600" b="1" i="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255364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38200"/>
            <a:ext cx="9144000" cy="5519460"/>
          </a:xfrm>
          <a:prstGeom prst="rect">
            <a:avLst/>
          </a:prstGeom>
        </p:spPr>
        <p:txBody>
          <a:bodyPr wrap="square">
            <a:spAutoFit/>
          </a:bodyPr>
          <a:lstStyle/>
          <a:p>
            <a:pPr>
              <a:lnSpc>
                <a:spcPct val="150000"/>
              </a:lnSpc>
              <a:spcAft>
                <a:spcPts val="1000"/>
              </a:spcAft>
            </a:pPr>
            <a:r>
              <a:rPr lang="en-US" sz="3200" b="1" dirty="0" smtClean="0">
                <a:solidFill>
                  <a:srgbClr val="FFFFFF"/>
                </a:solidFill>
                <a:latin typeface="Simplified Arabic"/>
                <a:ea typeface="Calibri"/>
                <a:cs typeface="Arial"/>
              </a:rPr>
              <a:t>“From the probability standpoint, the ordering of the present environment into a single amino acid molecule would be utterly improbable in all the time and space available for the origin of terrestrial life.”</a:t>
            </a:r>
          </a:p>
          <a:p>
            <a:pPr>
              <a:lnSpc>
                <a:spcPct val="150000"/>
              </a:lnSpc>
              <a:spcAft>
                <a:spcPts val="1000"/>
              </a:spcAft>
            </a:pPr>
            <a:r>
              <a:rPr lang="en-US" sz="3200" b="1" dirty="0" smtClean="0">
                <a:solidFill>
                  <a:srgbClr val="FFFFFF"/>
                </a:solidFill>
                <a:latin typeface="Simplified Arabic"/>
                <a:ea typeface="Calibri"/>
                <a:cs typeface="Arial"/>
              </a:rPr>
              <a:t>Homer Jacobson, “Information, Reproduction and the Origin of Life,” American Scientist, p. 125.</a:t>
            </a:r>
            <a:endParaRPr lang="en-US" sz="3200" b="1" dirty="0">
              <a:solidFill>
                <a:srgbClr val="FFFFFF"/>
              </a:solidFill>
              <a:latin typeface="Simplified Arabic"/>
              <a:ea typeface="Calibri"/>
              <a:cs typeface="Arial"/>
            </a:endParaRPr>
          </a:p>
        </p:txBody>
      </p:sp>
    </p:spTree>
    <p:extLst>
      <p:ext uri="{BB962C8B-B14F-4D97-AF65-F5344CB8AC3E}">
        <p14:creationId xmlns:p14="http://schemas.microsoft.com/office/powerpoint/2010/main" val="11798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838200"/>
            <a:ext cx="9144000" cy="4793620"/>
          </a:xfrm>
          <a:prstGeom prst="rect">
            <a:avLst/>
          </a:prstGeom>
        </p:spPr>
        <p:txBody>
          <a:bodyPr wrap="square">
            <a:spAutoFit/>
          </a:bodyPr>
          <a:lstStyle/>
          <a:p>
            <a:pPr algn="r" rtl="1">
              <a:lnSpc>
                <a:spcPct val="150000"/>
              </a:lnSpc>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امامكم </a:t>
            </a:r>
            <a:endParaRPr lang="ar-EG" sz="4000" b="1" dirty="0" smtClean="0">
              <a:solidFill>
                <a:srgbClr val="FFFFFF"/>
              </a:solidFill>
              <a:latin typeface="Simplified Arabic"/>
              <a:ea typeface="Calibri"/>
              <a:cs typeface="Arial"/>
            </a:endParaRPr>
          </a:p>
          <a:p>
            <a:pPr algn="ctr" rtl="1">
              <a:lnSpc>
                <a:spcPct val="150000"/>
              </a:lnSpc>
              <a:spcAft>
                <a:spcPts val="1000"/>
              </a:spcAft>
            </a:pPr>
            <a:r>
              <a:rPr lang="en-US" sz="3600" b="1" dirty="0">
                <a:solidFill>
                  <a:srgbClr val="FFFFFF"/>
                </a:solidFill>
                <a:latin typeface="Simplified Arabic"/>
                <a:ea typeface="Calibri"/>
                <a:cs typeface="Arial"/>
                <a:hlinkClick r:id="rId5"/>
              </a:rPr>
              <a:t>http://</a:t>
            </a:r>
            <a:r>
              <a:rPr lang="en-US" sz="3600" b="1" dirty="0" smtClean="0">
                <a:solidFill>
                  <a:srgbClr val="FFFFFF"/>
                </a:solidFill>
                <a:latin typeface="Simplified Arabic"/>
                <a:ea typeface="Calibri"/>
                <a:cs typeface="Arial"/>
                <a:hlinkClick r:id="rId5"/>
              </a:rPr>
              <a:t>drghaly.com/articles/display/12405</a:t>
            </a:r>
            <a:endParaRPr lang="ar-EG" sz="3600" b="1" dirty="0" smtClean="0">
              <a:solidFill>
                <a:srgbClr val="FFFFFF"/>
              </a:solidFill>
              <a:latin typeface="Simplified Arabic"/>
              <a:ea typeface="Calibri"/>
              <a:cs typeface="Arial"/>
            </a:endParaRPr>
          </a:p>
          <a:p>
            <a:pPr algn="r" rtl="1">
              <a:lnSpc>
                <a:spcPct val="150000"/>
              </a:lnSpc>
              <a:spcAft>
                <a:spcPts val="1000"/>
              </a:spcAft>
            </a:pPr>
            <a:endParaRPr lang="ar-EG" sz="4000" b="1" dirty="0">
              <a:solidFill>
                <a:srgbClr val="FFFFFF"/>
              </a:solidFill>
              <a:latin typeface="Simplified Arabic"/>
              <a:ea typeface="Calibri"/>
              <a:cs typeface="Arial"/>
            </a:endParaRPr>
          </a:p>
          <a:p>
            <a:pPr algn="ctr" rtl="1">
              <a:lnSpc>
                <a:spcPct val="150000"/>
              </a:lnSpc>
              <a:spcAft>
                <a:spcPts val="1000"/>
              </a:spcAft>
            </a:pPr>
            <a:r>
              <a:rPr lang="en-US" sz="3100" b="1" dirty="0">
                <a:solidFill>
                  <a:srgbClr val="FFFFFF"/>
                </a:solidFill>
                <a:latin typeface="Simplified Arabic"/>
                <a:ea typeface="Calibri"/>
                <a:cs typeface="Arial"/>
                <a:hlinkClick r:id="rId6"/>
              </a:rPr>
              <a:t>https://</a:t>
            </a:r>
            <a:r>
              <a:rPr lang="en-US" sz="3100" b="1" dirty="0" smtClean="0">
                <a:solidFill>
                  <a:srgbClr val="FFFFFF"/>
                </a:solidFill>
                <a:latin typeface="Simplified Arabic"/>
                <a:ea typeface="Calibri"/>
                <a:cs typeface="Arial"/>
                <a:hlinkClick r:id="rId6"/>
              </a:rPr>
              <a:t>www.youtube.com/watch?v=WdVMTCvnD9U</a:t>
            </a:r>
            <a:endParaRPr lang="ar-EG" sz="31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409684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8951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337881"/>
            <a:ext cx="9144000" cy="938719"/>
          </a:xfrm>
          <a:prstGeom prst="rect">
            <a:avLst/>
          </a:prstGeom>
        </p:spPr>
        <p:txBody>
          <a:bodyPr wrap="square">
            <a:spAutoFit/>
          </a:bodyPr>
          <a:lstStyle/>
          <a:p>
            <a:pPr algn="ctr">
              <a:lnSpc>
                <a:spcPct val="150000"/>
              </a:lnSpc>
              <a:spcAft>
                <a:spcPts val="1000"/>
              </a:spcAft>
            </a:pPr>
            <a:r>
              <a:rPr lang="en-US" sz="4000" b="1" dirty="0" smtClean="0">
                <a:solidFill>
                  <a:srgbClr val="FFFFFF"/>
                </a:solidFill>
                <a:latin typeface="Simplified Arabic"/>
                <a:ea typeface="Calibri"/>
                <a:cs typeface="Arial"/>
              </a:rPr>
              <a:t>Protein formation</a:t>
            </a:r>
            <a:endParaRPr lang="en-US" sz="4000" b="1" dirty="0">
              <a:solidFill>
                <a:srgbClr val="FFFFFF"/>
              </a:solidFill>
              <a:latin typeface="Simplified Arabic"/>
              <a:ea typeface="Calibri"/>
              <a:cs typeface="Arial"/>
            </a:endParaRPr>
          </a:p>
        </p:txBody>
      </p:sp>
    </p:spTree>
    <p:extLst>
      <p:ext uri="{BB962C8B-B14F-4D97-AF65-F5344CB8AC3E}">
        <p14:creationId xmlns:p14="http://schemas.microsoft.com/office/powerpoint/2010/main" val="320788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676400"/>
            <a:ext cx="9144000" cy="2913618"/>
          </a:xfrm>
          <a:prstGeom prst="rect">
            <a:avLst/>
          </a:prstGeom>
        </p:spPr>
        <p:txBody>
          <a:bodyPr wrap="square">
            <a:spAutoFit/>
          </a:bodyPr>
          <a:lstStyle/>
          <a:p>
            <a:pPr algn="ctr">
              <a:lnSpc>
                <a:spcPct val="150000"/>
              </a:lnSpc>
              <a:spcAft>
                <a:spcPts val="1000"/>
              </a:spcAft>
            </a:pPr>
            <a:r>
              <a:rPr lang="en-US" sz="4000" b="1" dirty="0">
                <a:solidFill>
                  <a:srgbClr val="FFFFFF"/>
                </a:solidFill>
                <a:latin typeface="Simplified Arabic"/>
                <a:ea typeface="Calibri"/>
                <a:cs typeface="Arial"/>
              </a:rPr>
              <a:t>Brownian motion</a:t>
            </a:r>
          </a:p>
          <a:p>
            <a:pPr algn="ctr">
              <a:lnSpc>
                <a:spcPct val="150000"/>
              </a:lnSpc>
              <a:spcAft>
                <a:spcPts val="1000"/>
              </a:spcAft>
            </a:pPr>
            <a:r>
              <a:rPr lang="en-US" sz="4000" b="1" dirty="0">
                <a:solidFill>
                  <a:srgbClr val="FFFFFF"/>
                </a:solidFill>
                <a:latin typeface="Simplified Arabic"/>
                <a:ea typeface="Calibri"/>
                <a:cs typeface="Arial"/>
              </a:rPr>
              <a:t>http://www.pathlights.com/ce_encyclopedia/07prim05.htm</a:t>
            </a:r>
          </a:p>
        </p:txBody>
      </p:sp>
    </p:spTree>
    <p:extLst>
      <p:ext uri="{BB962C8B-B14F-4D97-AF65-F5344CB8AC3E}">
        <p14:creationId xmlns:p14="http://schemas.microsoft.com/office/powerpoint/2010/main" val="89931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04232"/>
            <a:ext cx="9144000" cy="6196568"/>
          </a:xfrm>
          <a:prstGeom prst="rect">
            <a:avLst/>
          </a:prstGeom>
        </p:spPr>
        <p:txBody>
          <a:bodyPr wrap="square">
            <a:spAutoFit/>
          </a:bodyPr>
          <a:lstStyle/>
          <a:p>
            <a:pPr>
              <a:lnSpc>
                <a:spcPct val="150000"/>
              </a:lnSpc>
              <a:spcAft>
                <a:spcPts val="1000"/>
              </a:spcAft>
            </a:pPr>
            <a:r>
              <a:rPr lang="en-US" sz="3200" b="1" dirty="0">
                <a:solidFill>
                  <a:srgbClr val="FFFFFF"/>
                </a:solidFill>
                <a:latin typeface="Simplified Arabic"/>
                <a:ea typeface="Calibri"/>
                <a:cs typeface="Arial"/>
              </a:rPr>
              <a:t>“Scientists have not been able to cause amino acids dissolved in water to join together to form proteins. The energy requiring chemical reactions that join amino acids are reversible and </a:t>
            </a:r>
            <a:r>
              <a:rPr lang="en-US" sz="3200" b="1" dirty="0">
                <a:solidFill>
                  <a:srgbClr val="FFFF00"/>
                </a:solidFill>
                <a:latin typeface="Simplified Arabic"/>
                <a:ea typeface="Calibri"/>
                <a:cs typeface="Arial"/>
              </a:rPr>
              <a:t>do not occur spontaneously in water</a:t>
            </a:r>
            <a:r>
              <a:rPr lang="en-US" sz="3200" b="1" dirty="0">
                <a:solidFill>
                  <a:srgbClr val="FFFFFF"/>
                </a:solidFill>
                <a:latin typeface="Simplified Arabic"/>
                <a:ea typeface="Calibri"/>
                <a:cs typeface="Arial"/>
              </a:rPr>
              <a:t>” </a:t>
            </a:r>
          </a:p>
          <a:p>
            <a:pPr>
              <a:lnSpc>
                <a:spcPct val="150000"/>
              </a:lnSpc>
              <a:spcAft>
                <a:spcPts val="1000"/>
              </a:spcAft>
            </a:pPr>
            <a:r>
              <a:rPr lang="en-US" sz="3200" b="1" dirty="0">
                <a:solidFill>
                  <a:srgbClr val="FFFFFF"/>
                </a:solidFill>
                <a:latin typeface="Simplified Arabic"/>
                <a:ea typeface="Calibri"/>
                <a:cs typeface="Arial"/>
              </a:rPr>
              <a:t>George B. Johnson, Peter H. Raven, </a:t>
            </a:r>
          </a:p>
          <a:p>
            <a:pPr>
              <a:lnSpc>
                <a:spcPct val="150000"/>
              </a:lnSpc>
              <a:spcAft>
                <a:spcPts val="1000"/>
              </a:spcAft>
            </a:pPr>
            <a:r>
              <a:rPr lang="en-US" sz="3200" b="1" dirty="0">
                <a:solidFill>
                  <a:srgbClr val="FFFFFF"/>
                </a:solidFill>
                <a:latin typeface="Simplified Arabic"/>
                <a:ea typeface="Calibri"/>
                <a:cs typeface="Arial"/>
              </a:rPr>
              <a:t>Biology, Principles &amp; Explorations, Holt, Rinehart and Winston, 1996, P. 235.</a:t>
            </a:r>
          </a:p>
        </p:txBody>
      </p:sp>
    </p:spTree>
    <p:extLst>
      <p:ext uri="{BB962C8B-B14F-4D97-AF65-F5344CB8AC3E}">
        <p14:creationId xmlns:p14="http://schemas.microsoft.com/office/powerpoint/2010/main" val="32415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338540"/>
            <a:ext cx="9144000" cy="5519460"/>
          </a:xfrm>
          <a:prstGeom prst="rect">
            <a:avLst/>
          </a:prstGeom>
        </p:spPr>
        <p:txBody>
          <a:bodyPr wrap="square">
            <a:spAutoFit/>
          </a:bodyPr>
          <a:lstStyle/>
          <a:p>
            <a:pPr>
              <a:lnSpc>
                <a:spcPct val="150000"/>
              </a:lnSpc>
              <a:spcAft>
                <a:spcPts val="1000"/>
              </a:spcAft>
            </a:pPr>
            <a:r>
              <a:rPr lang="en-US" sz="3200" b="1" dirty="0" smtClean="0">
                <a:solidFill>
                  <a:srgbClr val="FFFFFF"/>
                </a:solidFill>
                <a:latin typeface="Simplified Arabic"/>
                <a:ea typeface="Calibri"/>
                <a:cs typeface="Arial"/>
              </a:rPr>
              <a:t>There </a:t>
            </a:r>
            <a:r>
              <a:rPr lang="en-US" sz="3200" b="1" dirty="0">
                <a:solidFill>
                  <a:srgbClr val="FFFFFF"/>
                </a:solidFill>
                <a:latin typeface="Simplified Arabic"/>
                <a:ea typeface="Calibri"/>
                <a:cs typeface="Arial"/>
              </a:rPr>
              <a:t>are 2000 complex enzymes required for a living organism,—yet not a single one of these could have been formed on earth by shuffling </a:t>
            </a:r>
            <a:r>
              <a:rPr lang="en-US" sz="3200" b="1" dirty="0" smtClean="0">
                <a:solidFill>
                  <a:srgbClr val="FFFFFF"/>
                </a:solidFill>
                <a:latin typeface="Simplified Arabic"/>
                <a:ea typeface="Calibri"/>
                <a:cs typeface="Arial"/>
              </a:rPr>
              <a:t>processes</a:t>
            </a:r>
          </a:p>
          <a:p>
            <a:pPr>
              <a:lnSpc>
                <a:spcPct val="150000"/>
              </a:lnSpc>
              <a:spcAft>
                <a:spcPts val="1000"/>
              </a:spcAft>
            </a:pPr>
            <a:endParaRPr lang="en-US" sz="3200" dirty="0">
              <a:solidFill>
                <a:srgbClr val="FFFFFF"/>
              </a:solidFill>
              <a:latin typeface="Calibri"/>
              <a:ea typeface="Calibri"/>
              <a:cs typeface="Arial"/>
            </a:endParaRPr>
          </a:p>
          <a:p>
            <a:pPr>
              <a:lnSpc>
                <a:spcPct val="150000"/>
              </a:lnSpc>
              <a:spcAft>
                <a:spcPts val="1000"/>
              </a:spcAft>
            </a:pPr>
            <a:r>
              <a:rPr lang="en-US" sz="3200" b="1" dirty="0">
                <a:solidFill>
                  <a:srgbClr val="FFFFFF"/>
                </a:solidFill>
                <a:latin typeface="Simplified Arabic"/>
                <a:ea typeface="Calibri"/>
                <a:cs typeface="Arial"/>
              </a:rPr>
              <a:t>Fred Hoyle in the November 19, 1981 issue of </a:t>
            </a:r>
            <a:r>
              <a:rPr lang="en-US" sz="3200" b="1" i="1" dirty="0">
                <a:solidFill>
                  <a:srgbClr val="FFFFFF"/>
                </a:solidFill>
                <a:latin typeface="Simplified Arabic"/>
                <a:ea typeface="Calibri"/>
                <a:cs typeface="Arial"/>
              </a:rPr>
              <a:t>New Scientist, </a:t>
            </a:r>
            <a:endParaRPr lang="ar-EG" sz="3200" b="1" i="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9928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 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465" y="0"/>
            <a:ext cx="9218930" cy="6858000"/>
          </a:xfrm>
          <a:prstGeom prst="rect">
            <a:avLst/>
          </a:prstGeom>
        </p:spPr>
      </p:pic>
    </p:spTree>
    <p:extLst>
      <p:ext uri="{BB962C8B-B14F-4D97-AF65-F5344CB8AC3E}">
        <p14:creationId xmlns:p14="http://schemas.microsoft.com/office/powerpoint/2010/main" val="8765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457200"/>
            <a:ext cx="9144000" cy="6001643"/>
          </a:xfrm>
          <a:prstGeom prst="rect">
            <a:avLst/>
          </a:prstGeom>
        </p:spPr>
        <p:txBody>
          <a:bodyPr wrap="square">
            <a:spAutoFit/>
          </a:bodyPr>
          <a:lstStyle/>
          <a:p>
            <a:pPr rtl="1"/>
            <a:r>
              <a:rPr lang="en-US" sz="3200" b="1" dirty="0">
                <a:solidFill>
                  <a:srgbClr val="FFFFFF"/>
                </a:solidFill>
              </a:rPr>
              <a:t>More than 30 years of experimentation on the origin of life in the fields of chemical and molecular evolution have led to a better perception of the </a:t>
            </a:r>
            <a:r>
              <a:rPr lang="en-US" sz="3200" b="1" dirty="0">
                <a:solidFill>
                  <a:srgbClr val="FFFF00"/>
                </a:solidFill>
              </a:rPr>
              <a:t>immensity of the problem </a:t>
            </a:r>
            <a:r>
              <a:rPr lang="en-US" sz="3200" b="1" dirty="0">
                <a:solidFill>
                  <a:srgbClr val="FFFFFF"/>
                </a:solidFill>
              </a:rPr>
              <a:t>of the origin of life on Earth rather than to its solution.</a:t>
            </a:r>
          </a:p>
          <a:p>
            <a:pPr rtl="1"/>
            <a:r>
              <a:rPr lang="en-US" sz="3200" b="1" dirty="0">
                <a:solidFill>
                  <a:srgbClr val="FFFFFF"/>
                </a:solidFill>
              </a:rPr>
              <a:t>At present, all discussions on principal theories and experiments in the field either end in stalemate or </a:t>
            </a:r>
            <a:r>
              <a:rPr lang="en-US" sz="3200" b="1" dirty="0" smtClean="0">
                <a:solidFill>
                  <a:srgbClr val="FFFFFF"/>
                </a:solidFill>
              </a:rPr>
              <a:t>in </a:t>
            </a:r>
            <a:r>
              <a:rPr lang="en-US" sz="3200" b="1" dirty="0">
                <a:solidFill>
                  <a:srgbClr val="FFFFFF"/>
                </a:solidFill>
              </a:rPr>
              <a:t>a </a:t>
            </a:r>
            <a:r>
              <a:rPr lang="en-US" sz="3200" b="1" dirty="0">
                <a:solidFill>
                  <a:srgbClr val="FFFF00"/>
                </a:solidFill>
              </a:rPr>
              <a:t>confession of ignorance</a:t>
            </a:r>
            <a:r>
              <a:rPr lang="en-US" sz="3200" b="1" dirty="0">
                <a:solidFill>
                  <a:srgbClr val="FFFFFF"/>
                </a:solidFill>
              </a:rPr>
              <a:t>. </a:t>
            </a:r>
            <a:endParaRPr lang="en-US" sz="3200" b="1" dirty="0" smtClean="0">
              <a:solidFill>
                <a:srgbClr val="FFFFFF"/>
              </a:solidFill>
            </a:endParaRPr>
          </a:p>
          <a:p>
            <a:pPr rtl="1"/>
            <a:endParaRPr lang="en-US" sz="3200" b="1" dirty="0" smtClean="0">
              <a:solidFill>
                <a:srgbClr val="FFFFFF"/>
              </a:solidFill>
            </a:endParaRPr>
          </a:p>
          <a:p>
            <a:pPr rtl="1"/>
            <a:r>
              <a:rPr lang="en-US" sz="3200" b="1" dirty="0" smtClean="0">
                <a:solidFill>
                  <a:srgbClr val="FFFFFF"/>
                </a:solidFill>
              </a:rPr>
              <a:t>Professor Dr. Klaus Dose, The Origin of Life: More Questions than Answers, Interdisciplinary Science Reviews, Vol. 13 no. 4, pp. 348-356</a:t>
            </a:r>
            <a:endParaRPr lang="en-US" sz="3200" b="1" dirty="0">
              <a:solidFill>
                <a:srgbClr val="FFFFFF"/>
              </a:solidFill>
            </a:endParaRPr>
          </a:p>
        </p:txBody>
      </p:sp>
    </p:spTree>
    <p:extLst>
      <p:ext uri="{BB962C8B-B14F-4D97-AF65-F5344CB8AC3E}">
        <p14:creationId xmlns:p14="http://schemas.microsoft.com/office/powerpoint/2010/main" val="336034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69"/>
            <a:ext cx="9144000" cy="6891538"/>
          </a:xfrm>
          <a:prstGeom prst="rect">
            <a:avLst/>
          </a:prstGeom>
        </p:spPr>
      </p:pic>
    </p:spTree>
    <p:extLst>
      <p:ext uri="{BB962C8B-B14F-4D97-AF65-F5344CB8AC3E}">
        <p14:creationId xmlns:p14="http://schemas.microsoft.com/office/powerpoint/2010/main" val="808792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575608"/>
            <a:ext cx="9144000" cy="5338834"/>
          </a:xfrm>
          <a:prstGeom prst="rect">
            <a:avLst/>
          </a:prstGeom>
        </p:spPr>
        <p:txBody>
          <a:bodyPr wrap="square">
            <a:spAutoFit/>
          </a:bodyPr>
          <a:lstStyle/>
          <a:p>
            <a:pPr algn="r" rtl="1">
              <a:lnSpc>
                <a:spcPct val="150000"/>
              </a:lnSpc>
            </a:pPr>
            <a:r>
              <a:rPr lang="ar-EG" sz="4000" b="1" dirty="0">
                <a:solidFill>
                  <a:srgbClr val="FFFFFF"/>
                </a:solidFill>
              </a:rPr>
              <a:t>من يريد تفاصيل الموضوع بالمراجع وشهادات العلماء يرجع لهذه </a:t>
            </a:r>
            <a:r>
              <a:rPr lang="ar-EG" sz="4000" b="1" dirty="0" err="1">
                <a:solidFill>
                  <a:srgbClr val="FFFFFF"/>
                </a:solidFill>
              </a:rPr>
              <a:t>اللنكات</a:t>
            </a:r>
            <a:r>
              <a:rPr lang="ar-EG" sz="4000" b="1" dirty="0">
                <a:solidFill>
                  <a:srgbClr val="FFFFFF"/>
                </a:solidFill>
              </a:rPr>
              <a:t> التي </a:t>
            </a:r>
            <a:r>
              <a:rPr lang="ar-EG" sz="4000" b="1" dirty="0" smtClean="0">
                <a:solidFill>
                  <a:srgbClr val="FFFFFF"/>
                </a:solidFill>
              </a:rPr>
              <a:t>امامكم</a:t>
            </a:r>
          </a:p>
          <a:p>
            <a:pPr algn="r" rtl="1">
              <a:lnSpc>
                <a:spcPct val="150000"/>
              </a:lnSpc>
            </a:pPr>
            <a:r>
              <a:rPr lang="ar-EG" sz="4000" b="1" dirty="0" smtClean="0">
                <a:solidFill>
                  <a:srgbClr val="FFFFFF"/>
                </a:solidFill>
              </a:rPr>
              <a:t> </a:t>
            </a:r>
          </a:p>
          <a:p>
            <a:pPr algn="ctr" rtl="1">
              <a:lnSpc>
                <a:spcPct val="150000"/>
              </a:lnSpc>
            </a:pPr>
            <a:r>
              <a:rPr lang="en-US" sz="4000" b="1" dirty="0">
                <a:solidFill>
                  <a:srgbClr val="FFFFFF"/>
                </a:solidFill>
                <a:hlinkClick r:id="rId5"/>
              </a:rPr>
              <a:t>http://</a:t>
            </a:r>
            <a:r>
              <a:rPr lang="en-US" sz="4000" b="1" dirty="0" smtClean="0">
                <a:solidFill>
                  <a:srgbClr val="FFFFFF"/>
                </a:solidFill>
                <a:hlinkClick r:id="rId5"/>
              </a:rPr>
              <a:t>drghaly.com/articles/display/12407</a:t>
            </a:r>
            <a:endParaRPr lang="ar-EG" sz="4000" b="1" dirty="0" smtClean="0">
              <a:solidFill>
                <a:srgbClr val="FFFFFF"/>
              </a:solidFill>
            </a:endParaRPr>
          </a:p>
          <a:p>
            <a:pPr algn="r" rtl="1">
              <a:lnSpc>
                <a:spcPct val="150000"/>
              </a:lnSpc>
            </a:pPr>
            <a:endParaRPr lang="ar-EG" sz="4000" b="1" dirty="0">
              <a:solidFill>
                <a:srgbClr val="FFFFFF"/>
              </a:solidFill>
            </a:endParaRPr>
          </a:p>
          <a:p>
            <a:pPr algn="r" rtl="1">
              <a:lnSpc>
                <a:spcPct val="150000"/>
              </a:lnSpc>
            </a:pPr>
            <a:r>
              <a:rPr lang="en-US" sz="3100" b="1" dirty="0">
                <a:solidFill>
                  <a:srgbClr val="FFFFFF"/>
                </a:solidFill>
                <a:hlinkClick r:id="rId6"/>
              </a:rPr>
              <a:t>https://</a:t>
            </a:r>
            <a:r>
              <a:rPr lang="en-US" sz="3100" b="1" dirty="0" smtClean="0">
                <a:solidFill>
                  <a:srgbClr val="FFFFFF"/>
                </a:solidFill>
                <a:hlinkClick r:id="rId6"/>
              </a:rPr>
              <a:t>www.youtube.com/watch?v=KWUaOFJkX88</a:t>
            </a:r>
            <a:endParaRPr lang="ar-EG" sz="3100" b="1" dirty="0" smtClean="0">
              <a:solidFill>
                <a:srgbClr val="FFFFFF"/>
              </a:solidFill>
            </a:endParaRPr>
          </a:p>
        </p:txBody>
      </p:sp>
    </p:spTree>
    <p:extLst>
      <p:ext uri="{BB962C8B-B14F-4D97-AF65-F5344CB8AC3E}">
        <p14:creationId xmlns:p14="http://schemas.microsoft.com/office/powerpoint/2010/main" val="32456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3697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3048" y="2057400"/>
            <a:ext cx="9144000" cy="707886"/>
          </a:xfrm>
          <a:prstGeom prst="rect">
            <a:avLst/>
          </a:prstGeom>
        </p:spPr>
        <p:txBody>
          <a:bodyPr wrap="square">
            <a:spAutoFit/>
          </a:bodyPr>
          <a:lstStyle/>
          <a:p>
            <a:pPr algn="ctr">
              <a:spcAft>
                <a:spcPts val="1000"/>
              </a:spcAft>
            </a:pPr>
            <a:r>
              <a:rPr lang="ar-EG" sz="4000" b="1" dirty="0">
                <a:solidFill>
                  <a:srgbClr val="FFFFFF"/>
                </a:solidFill>
                <a:latin typeface="Simplified Arabic"/>
                <a:ea typeface="Calibri"/>
                <a:cs typeface="Arial"/>
              </a:rPr>
              <a:t>احتمال تكوين بروتين </a:t>
            </a:r>
            <a:endParaRPr lang="en-US" sz="4000" b="1" dirty="0">
              <a:solidFill>
                <a:srgbClr val="FFFFFF"/>
              </a:solidFill>
              <a:effectLst/>
              <a:latin typeface="Calibri"/>
              <a:ea typeface="Calibri"/>
              <a:cs typeface="Arial"/>
            </a:endParaRPr>
          </a:p>
        </p:txBody>
      </p:sp>
    </p:spTree>
    <p:extLst>
      <p:ext uri="{BB962C8B-B14F-4D97-AF65-F5344CB8AC3E}">
        <p14:creationId xmlns:p14="http://schemas.microsoft.com/office/powerpoint/2010/main" val="296397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3751" y="457200"/>
                <a:ext cx="9144000" cy="6215741"/>
              </a:xfrm>
              <a:prstGeom prst="rect">
                <a:avLst/>
              </a:prstGeom>
            </p:spPr>
            <p:txBody>
              <a:bodyPr wrap="square">
                <a:spAutoFit/>
              </a:bodyPr>
              <a:lstStyle/>
              <a:p>
                <a:pPr>
                  <a:spcAft>
                    <a:spcPts val="1000"/>
                  </a:spcAft>
                </a:pPr>
                <a:r>
                  <a:rPr lang="en-US" sz="2800" b="1" dirty="0" smtClean="0">
                    <a:solidFill>
                      <a:srgbClr val="FFFFFF"/>
                    </a:solidFill>
                    <a:effectLst/>
                    <a:latin typeface="Simplified Arabic"/>
                    <a:ea typeface="Calibri"/>
                    <a:cs typeface="Arial"/>
                  </a:rPr>
                  <a:t>Sand </a:t>
                </a:r>
                <a:r>
                  <a:rPr lang="en-US" sz="2800" b="1" dirty="0">
                    <a:solidFill>
                      <a:srgbClr val="FFFFFF"/>
                    </a:solidFill>
                    <a:effectLst/>
                    <a:latin typeface="Simplified Arabic"/>
                    <a:ea typeface="Calibri"/>
                    <a:cs typeface="Arial"/>
                  </a:rPr>
                  <a:t>grains on all shores </a:t>
                </a:r>
                <a14:m>
                  <m:oMath xmlns:m="http://schemas.openxmlformats.org/officeDocument/2006/math">
                    <m:sSup>
                      <m:sSupPr>
                        <m:ctrlPr>
                          <a:rPr lang="en-US" sz="2800" b="1" i="1">
                            <a:solidFill>
                              <a:srgbClr val="FFFFFF"/>
                            </a:solidFill>
                            <a:effectLst/>
                            <a:latin typeface="Cambria Math" panose="02040503050406030204" pitchFamily="18" charset="0"/>
                            <a:ea typeface="Calibri"/>
                            <a:cs typeface="Simplified Arabic"/>
                          </a:rPr>
                        </m:ctrlPr>
                      </m:sSupPr>
                      <m:e>
                        <m:r>
                          <a:rPr lang="en-US" sz="2800" b="1" i="1">
                            <a:solidFill>
                              <a:srgbClr val="FFFFFF"/>
                            </a:solidFill>
                            <a:effectLst/>
                            <a:latin typeface="Cambria Math"/>
                            <a:ea typeface="Calibri"/>
                            <a:cs typeface="Simplified Arabic"/>
                          </a:rPr>
                          <m:t>𝟏𝟎</m:t>
                        </m:r>
                      </m:e>
                      <m:sup>
                        <m:r>
                          <a:rPr lang="en-US" sz="2800" b="1" i="1">
                            <a:solidFill>
                              <a:srgbClr val="FFFFFF"/>
                            </a:solidFill>
                            <a:effectLst/>
                            <a:latin typeface="Cambria Math"/>
                            <a:ea typeface="Calibri"/>
                            <a:cs typeface="Simplified Arabic"/>
                          </a:rPr>
                          <m:t>𝟐𝟐</m:t>
                        </m:r>
                      </m:sup>
                    </m:sSup>
                  </m:oMath>
                </a14:m>
                <a:endParaRPr lang="en-US" sz="2800" b="1" dirty="0">
                  <a:solidFill>
                    <a:srgbClr val="FFFFFF"/>
                  </a:solidFill>
                  <a:effectLst/>
                  <a:latin typeface="Calibri"/>
                  <a:ea typeface="Calibri"/>
                  <a:cs typeface="Arial"/>
                </a:endParaRPr>
              </a:p>
              <a:p>
                <a:pPr>
                  <a:spcAft>
                    <a:spcPts val="1000"/>
                  </a:spcAft>
                </a:pPr>
                <a:r>
                  <a:rPr lang="en-US" sz="2800" b="1" dirty="0">
                    <a:solidFill>
                      <a:srgbClr val="FFFFFF"/>
                    </a:solidFill>
                    <a:effectLst/>
                    <a:latin typeface="Simplified Arabic"/>
                    <a:ea typeface="Calibri"/>
                    <a:cs typeface="Arial"/>
                  </a:rPr>
                  <a:t>Observed stars </a:t>
                </a:r>
                <a14:m>
                  <m:oMath xmlns:m="http://schemas.openxmlformats.org/officeDocument/2006/math">
                    <m:sSup>
                      <m:sSupPr>
                        <m:ctrlPr>
                          <a:rPr lang="en-US" sz="2800" b="1" i="1">
                            <a:solidFill>
                              <a:srgbClr val="FFFFFF"/>
                            </a:solidFill>
                            <a:effectLst/>
                            <a:latin typeface="Cambria Math" panose="02040503050406030204" pitchFamily="18" charset="0"/>
                            <a:ea typeface="Calibri"/>
                            <a:cs typeface="Simplified Arabic"/>
                          </a:rPr>
                        </m:ctrlPr>
                      </m:sSupPr>
                      <m:e>
                        <m:r>
                          <a:rPr lang="en-US" sz="2800" b="1" i="1">
                            <a:solidFill>
                              <a:srgbClr val="FFFFFF"/>
                            </a:solidFill>
                            <a:effectLst/>
                            <a:latin typeface="Cambria Math"/>
                            <a:ea typeface="Calibri"/>
                            <a:cs typeface="Simplified Arabic"/>
                          </a:rPr>
                          <m:t>𝟏𝟎</m:t>
                        </m:r>
                      </m:e>
                      <m:sup>
                        <m:r>
                          <a:rPr lang="en-US" sz="2800" b="1" i="1">
                            <a:solidFill>
                              <a:srgbClr val="FFFFFF"/>
                            </a:solidFill>
                            <a:effectLst/>
                            <a:latin typeface="Cambria Math"/>
                            <a:ea typeface="Calibri"/>
                            <a:cs typeface="Simplified Arabic"/>
                          </a:rPr>
                          <m:t>𝟐𝟐</m:t>
                        </m:r>
                      </m:sup>
                    </m:sSup>
                  </m:oMath>
                </a14:m>
                <a:endParaRPr lang="en-US" sz="2800" b="1" dirty="0">
                  <a:solidFill>
                    <a:srgbClr val="FFFFFF"/>
                  </a:solidFill>
                  <a:effectLst/>
                  <a:latin typeface="Calibri"/>
                  <a:ea typeface="Calibri"/>
                  <a:cs typeface="Arial"/>
                </a:endParaRPr>
              </a:p>
              <a:p>
                <a:pPr>
                  <a:spcAft>
                    <a:spcPts val="1000"/>
                  </a:spcAft>
                </a:pPr>
                <a:r>
                  <a:rPr lang="en-US" sz="2800" b="1" dirty="0">
                    <a:solidFill>
                      <a:srgbClr val="FFFFFF"/>
                    </a:solidFill>
                    <a:effectLst/>
                    <a:latin typeface="Simplified Arabic"/>
                    <a:ea typeface="Calibri"/>
                    <a:cs typeface="Arial"/>
                  </a:rPr>
                  <a:t>Subatomic particles: electrons, protons, neutrons in the universe </a:t>
                </a:r>
                <a14:m>
                  <m:oMath xmlns:m="http://schemas.openxmlformats.org/officeDocument/2006/math">
                    <m:sSup>
                      <m:sSupPr>
                        <m:ctrlPr>
                          <a:rPr lang="en-US" sz="2800" b="1" i="1">
                            <a:solidFill>
                              <a:srgbClr val="FFFFFF"/>
                            </a:solidFill>
                            <a:effectLst/>
                            <a:latin typeface="Cambria Math" panose="02040503050406030204" pitchFamily="18" charset="0"/>
                            <a:ea typeface="Calibri"/>
                            <a:cs typeface="Simplified Arabic"/>
                          </a:rPr>
                        </m:ctrlPr>
                      </m:sSupPr>
                      <m:e>
                        <m:r>
                          <a:rPr lang="en-US" sz="2800" b="1" i="1">
                            <a:solidFill>
                              <a:srgbClr val="FFFFFF"/>
                            </a:solidFill>
                            <a:effectLst/>
                            <a:latin typeface="Cambria Math"/>
                            <a:ea typeface="Calibri"/>
                            <a:cs typeface="Simplified Arabic"/>
                          </a:rPr>
                          <m:t>𝟏𝟎</m:t>
                        </m:r>
                      </m:e>
                      <m:sup>
                        <m:r>
                          <a:rPr lang="en-US" sz="2800" b="1" i="1">
                            <a:solidFill>
                              <a:srgbClr val="FFFFFF"/>
                            </a:solidFill>
                            <a:effectLst/>
                            <a:latin typeface="Cambria Math"/>
                            <a:ea typeface="Calibri"/>
                            <a:cs typeface="Simplified Arabic"/>
                          </a:rPr>
                          <m:t>𝟖𝟎</m:t>
                        </m:r>
                      </m:sup>
                    </m:sSup>
                  </m:oMath>
                </a14:m>
                <a:endParaRPr lang="en-US" sz="2800" b="1" dirty="0">
                  <a:solidFill>
                    <a:srgbClr val="FFFFFF"/>
                  </a:solidFill>
                  <a:effectLst/>
                  <a:latin typeface="Calibri"/>
                  <a:ea typeface="Calibri"/>
                  <a:cs typeface="Arial"/>
                </a:endParaRPr>
              </a:p>
              <a:p>
                <a:pPr>
                  <a:spcAft>
                    <a:spcPts val="1000"/>
                  </a:spcAft>
                </a:pPr>
                <a:r>
                  <a:rPr lang="en-US" sz="2800" b="1" dirty="0">
                    <a:solidFill>
                      <a:srgbClr val="FFFFFF"/>
                    </a:solidFill>
                    <a:effectLst/>
                    <a:latin typeface="Simplified Arabic"/>
                    <a:ea typeface="Calibri"/>
                    <a:cs typeface="Arial"/>
                  </a:rPr>
                  <a:t>It is said that any number larger than 2 x </a:t>
                </a:r>
                <a14:m>
                  <m:oMath xmlns:m="http://schemas.openxmlformats.org/officeDocument/2006/math">
                    <m:sSup>
                      <m:sSupPr>
                        <m:ctrlPr>
                          <a:rPr lang="en-US" sz="2800" b="1" i="1">
                            <a:solidFill>
                              <a:srgbClr val="FFFFFF"/>
                            </a:solidFill>
                            <a:effectLst/>
                            <a:latin typeface="Cambria Math" panose="02040503050406030204" pitchFamily="18" charset="0"/>
                            <a:ea typeface="Calibri"/>
                            <a:cs typeface="Simplified Arabic"/>
                          </a:rPr>
                        </m:ctrlPr>
                      </m:sSupPr>
                      <m:e>
                        <m:r>
                          <a:rPr lang="en-US" sz="2800" b="1" i="1">
                            <a:solidFill>
                              <a:srgbClr val="FFFFFF"/>
                            </a:solidFill>
                            <a:effectLst/>
                            <a:latin typeface="Cambria Math"/>
                            <a:ea typeface="Calibri"/>
                            <a:cs typeface="Simplified Arabic"/>
                          </a:rPr>
                          <m:t>𝟏𝟎</m:t>
                        </m:r>
                      </m:e>
                      <m:sup>
                        <m:r>
                          <a:rPr lang="en-US" sz="2800" b="1" i="1">
                            <a:solidFill>
                              <a:srgbClr val="FFFFFF"/>
                            </a:solidFill>
                            <a:effectLst/>
                            <a:latin typeface="Cambria Math"/>
                            <a:ea typeface="Calibri"/>
                            <a:cs typeface="Simplified Arabic"/>
                          </a:rPr>
                          <m:t>𝟑𝟎</m:t>
                        </m:r>
                      </m:sup>
                    </m:sSup>
                  </m:oMath>
                </a14:m>
                <a:r>
                  <a:rPr lang="en-US" sz="2800" b="1" dirty="0">
                    <a:solidFill>
                      <a:srgbClr val="FFFFFF"/>
                    </a:solidFill>
                    <a:effectLst/>
                    <a:latin typeface="Simplified Arabic"/>
                    <a:ea typeface="Calibri"/>
                    <a:cs typeface="Arial"/>
                  </a:rPr>
                  <a:t> cannot occur in nature.</a:t>
                </a:r>
                <a:endParaRPr lang="en-US" sz="2800" b="1" dirty="0">
                  <a:solidFill>
                    <a:srgbClr val="FFFFFF"/>
                  </a:solidFill>
                  <a:effectLst/>
                  <a:latin typeface="Calibri"/>
                  <a:ea typeface="Calibri"/>
                  <a:cs typeface="Arial"/>
                </a:endParaRPr>
              </a:p>
              <a:p>
                <a:pPr>
                  <a:spcAft>
                    <a:spcPts val="1000"/>
                  </a:spcAft>
                </a:pPr>
                <a:r>
                  <a:rPr lang="en-US" sz="2800" b="1" dirty="0">
                    <a:solidFill>
                      <a:srgbClr val="FFFFFF"/>
                    </a:solidFill>
                    <a:effectLst/>
                    <a:latin typeface="Simplified Arabic"/>
                    <a:ea typeface="Calibri"/>
                    <a:cs typeface="Arial"/>
                  </a:rPr>
                  <a:t>The Evolution Cruncher</a:t>
                </a:r>
                <a:endParaRPr lang="en-US" sz="2800" b="1" dirty="0">
                  <a:solidFill>
                    <a:srgbClr val="FFFFFF"/>
                  </a:solidFill>
                  <a:effectLst/>
                  <a:latin typeface="Calibri"/>
                  <a:ea typeface="Calibri"/>
                  <a:cs typeface="Arial"/>
                </a:endParaRPr>
              </a:p>
              <a:p>
                <a:pPr rtl="1">
                  <a:spcAft>
                    <a:spcPts val="1000"/>
                  </a:spcAft>
                </a:pPr>
                <a:r>
                  <a:rPr lang="en-US" sz="2400" b="1" dirty="0" smtClean="0">
                    <a:solidFill>
                      <a:srgbClr val="FFFFFF"/>
                    </a:solidFill>
                    <a:latin typeface="Calibri"/>
                    <a:ea typeface="Calibri"/>
                    <a:cs typeface="Simplified Arabic"/>
                  </a:rPr>
                  <a:t> &gt;</a:t>
                </a:r>
                <a:r>
                  <a:rPr lang="ar-EG" sz="2400" b="1" dirty="0" smtClean="0">
                    <a:solidFill>
                      <a:srgbClr val="FFFFFF"/>
                    </a:solidFill>
                    <a:latin typeface="Calibri"/>
                    <a:ea typeface="Calibri"/>
                    <a:cs typeface="Simplified Arabic"/>
                  </a:rPr>
                  <a:t>1</a:t>
                </a:r>
                <a:r>
                  <a:rPr lang="ar-EG" sz="2400" b="1" dirty="0">
                    <a:solidFill>
                      <a:srgbClr val="FFFFFF"/>
                    </a:solidFill>
                    <a:latin typeface="Calibri"/>
                    <a:ea typeface="Calibri"/>
                    <a:cs typeface="Simplified Arabic"/>
                  </a:rPr>
                  <a:t>*</a:t>
                </a:r>
                <a14:m>
                  <m:oMath xmlns:m="http://schemas.openxmlformats.org/officeDocument/2006/math">
                    <m:sSup>
                      <m:sSupPr>
                        <m:ctrlPr>
                          <a:rPr lang="en-US" sz="2400" b="1" i="1">
                            <a:solidFill>
                              <a:srgbClr val="FFFFFF"/>
                            </a:solidFill>
                            <a:latin typeface="Cambria Math" panose="02040503050406030204" pitchFamily="18" charset="0"/>
                            <a:ea typeface="Calibri"/>
                            <a:cs typeface="Simplified Arabic"/>
                          </a:rPr>
                        </m:ctrlPr>
                      </m:sSupPr>
                      <m:e>
                        <m:r>
                          <a:rPr lang="en-US" sz="2400" b="1" i="1">
                            <a:solidFill>
                              <a:srgbClr val="FFFFFF"/>
                            </a:solidFill>
                            <a:latin typeface="Cambria Math"/>
                            <a:ea typeface="Calibri"/>
                            <a:cs typeface="Simplified Arabic"/>
                          </a:rPr>
                          <m:t>𝟏𝟎</m:t>
                        </m:r>
                      </m:e>
                      <m:sup>
                        <m:r>
                          <a:rPr lang="en-US" sz="2400" b="1" i="1">
                            <a:solidFill>
                              <a:srgbClr val="FFFFFF"/>
                            </a:solidFill>
                            <a:latin typeface="Cambria Math"/>
                            <a:ea typeface="Calibri"/>
                            <a:cs typeface="Simplified Arabic"/>
                          </a:rPr>
                          <m:t>𝟑𝟎</m:t>
                        </m:r>
                      </m:sup>
                    </m:sSup>
                  </m:oMath>
                </a14:m>
                <a:endParaRPr lang="en-US" sz="2800" b="1" dirty="0" smtClean="0">
                  <a:solidFill>
                    <a:srgbClr val="FFFFFF"/>
                  </a:solidFill>
                  <a:effectLst/>
                  <a:latin typeface="Calibri"/>
                  <a:ea typeface="Calibri"/>
                  <a:cs typeface="Simplified Arabic"/>
                </a:endParaRPr>
              </a:p>
              <a:p>
                <a:pPr>
                  <a:spcAft>
                    <a:spcPts val="1000"/>
                  </a:spcAft>
                </a:pPr>
                <a:r>
                  <a:rPr lang="en-US" sz="2800" b="1" dirty="0" smtClean="0">
                    <a:solidFill>
                      <a:srgbClr val="FFFFFF"/>
                    </a:solidFill>
                    <a:effectLst/>
                    <a:latin typeface="Simplified Arabic"/>
                    <a:ea typeface="Calibri"/>
                    <a:cs typeface="Arial"/>
                  </a:rPr>
                  <a:t>“</a:t>
                </a:r>
                <a:r>
                  <a:rPr lang="en-US" sz="2800" b="1" dirty="0">
                    <a:solidFill>
                      <a:srgbClr val="FFFFFF"/>
                    </a:solidFill>
                    <a:effectLst/>
                    <a:latin typeface="Simplified Arabic"/>
                    <a:ea typeface="Calibri"/>
                    <a:cs typeface="Arial"/>
                  </a:rPr>
                  <a:t>Mathematicians agree that any requisite number beyond </a:t>
                </a:r>
                <a14:m>
                  <m:oMath xmlns:m="http://schemas.openxmlformats.org/officeDocument/2006/math">
                    <m:sSup>
                      <m:sSupPr>
                        <m:ctrlPr>
                          <a:rPr lang="en-US" sz="2800" b="1" i="1">
                            <a:solidFill>
                              <a:srgbClr val="FFFFFF"/>
                            </a:solidFill>
                            <a:effectLst/>
                            <a:latin typeface="Cambria Math" panose="02040503050406030204" pitchFamily="18" charset="0"/>
                            <a:ea typeface="Calibri"/>
                            <a:cs typeface="Simplified Arabic"/>
                          </a:rPr>
                        </m:ctrlPr>
                      </m:sSupPr>
                      <m:e>
                        <m:r>
                          <a:rPr lang="en-US" sz="2800" b="1" i="1">
                            <a:solidFill>
                              <a:srgbClr val="FFFFFF"/>
                            </a:solidFill>
                            <a:effectLst/>
                            <a:latin typeface="Cambria Math"/>
                            <a:ea typeface="Calibri"/>
                            <a:cs typeface="Simplified Arabic"/>
                          </a:rPr>
                          <m:t>𝟏𝟎</m:t>
                        </m:r>
                      </m:e>
                      <m:sup>
                        <m:r>
                          <a:rPr lang="en-US" sz="2800" b="1" i="1">
                            <a:solidFill>
                              <a:srgbClr val="FFFFFF"/>
                            </a:solidFill>
                            <a:effectLst/>
                            <a:latin typeface="Cambria Math"/>
                            <a:ea typeface="Calibri"/>
                            <a:cs typeface="Simplified Arabic"/>
                          </a:rPr>
                          <m:t>𝟓𝟎</m:t>
                        </m:r>
                      </m:sup>
                    </m:sSup>
                  </m:oMath>
                </a14:m>
                <a:r>
                  <a:rPr lang="en-US" sz="2800" b="1" dirty="0">
                    <a:solidFill>
                      <a:srgbClr val="FFFFFF"/>
                    </a:solidFill>
                    <a:effectLst/>
                    <a:latin typeface="Simplified Arabic"/>
                    <a:ea typeface="Calibri"/>
                    <a:cs typeface="Arial"/>
                  </a:rPr>
                  <a:t>has, statistically, a zero probability of occurrence (and even that gives it the ‘benefit of the doubt’).</a:t>
                </a:r>
                <a:endParaRPr lang="en-US" sz="2800" b="1" dirty="0">
                  <a:solidFill>
                    <a:srgbClr val="FFFFFF"/>
                  </a:solidFill>
                  <a:effectLst/>
                  <a:latin typeface="Calibri"/>
                  <a:ea typeface="Calibri"/>
                  <a:cs typeface="Arial"/>
                </a:endParaRPr>
              </a:p>
              <a:p>
                <a:pPr>
                  <a:spcAft>
                    <a:spcPts val="1000"/>
                  </a:spcAft>
                </a:pPr>
                <a:r>
                  <a:rPr lang="en-US" sz="2800" b="1" i="1" dirty="0">
                    <a:solidFill>
                      <a:srgbClr val="FFFFFF"/>
                    </a:solidFill>
                    <a:effectLst/>
                    <a:latin typeface="Simplified Arabic"/>
                    <a:ea typeface="Calibri"/>
                    <a:cs typeface="Arial"/>
                  </a:rPr>
                  <a:t>I.L. Cohen</a:t>
                </a:r>
                <a:endParaRPr lang="en-US" sz="2800" b="1" dirty="0">
                  <a:solidFill>
                    <a:srgbClr val="FFFFFF"/>
                  </a:solidFill>
                  <a:effectLst/>
                  <a:latin typeface="Calibri"/>
                  <a:ea typeface="Calibri"/>
                  <a:cs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23751" y="457200"/>
                <a:ext cx="9144000" cy="6215741"/>
              </a:xfrm>
              <a:prstGeom prst="rect">
                <a:avLst/>
              </a:prstGeom>
              <a:blipFill rotWithShape="1">
                <a:blip r:embed="rId5"/>
                <a:stretch>
                  <a:fillRect l="-1400" t="-686" r="-1533" b="-980"/>
                </a:stretch>
              </a:blipFill>
            </p:spPr>
            <p:txBody>
              <a:bodyPr/>
              <a:lstStyle/>
              <a:p>
                <a:r>
                  <a:rPr lang="en-US">
                    <a:noFill/>
                  </a:rPr>
                  <a:t> </a:t>
                </a:r>
              </a:p>
            </p:txBody>
          </p:sp>
        </mc:Fallback>
      </mc:AlternateContent>
    </p:spTree>
    <p:extLst>
      <p:ext uri="{BB962C8B-B14F-4D97-AF65-F5344CB8AC3E}">
        <p14:creationId xmlns:p14="http://schemas.microsoft.com/office/powerpoint/2010/main" val="9013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9688" y="1066800"/>
                <a:ext cx="9144000" cy="2216376"/>
              </a:xfrm>
              <a:prstGeom prst="rect">
                <a:avLst/>
              </a:prstGeom>
            </p:spPr>
            <p:txBody>
              <a:bodyPr wrap="square">
                <a:spAutoFit/>
              </a:bodyPr>
              <a:lstStyle/>
              <a:p>
                <a:pPr>
                  <a:lnSpc>
                    <a:spcPct val="150000"/>
                  </a:lnSpc>
                  <a:spcAft>
                    <a:spcPts val="1000"/>
                  </a:spcAft>
                </a:pPr>
                <a14:m>
                  <m:oMathPara xmlns:m="http://schemas.openxmlformats.org/officeDocument/2006/math">
                    <m:oMathParaPr>
                      <m:jc m:val="centerGroup"/>
                    </m:oMathParaPr>
                    <m:oMath xmlns:m="http://schemas.openxmlformats.org/officeDocument/2006/math">
                      <m:sSup>
                        <m:sSupPr>
                          <m:ctrlPr>
                            <a:rPr lang="en-US" sz="4000" b="1" i="1" smtClean="0">
                              <a:solidFill>
                                <a:srgbClr val="FFFFFF"/>
                              </a:solidFill>
                              <a:effectLst/>
                              <a:latin typeface="Cambria Math" panose="02040503050406030204" pitchFamily="18" charset="0"/>
                              <a:ea typeface="Calibri"/>
                              <a:cs typeface="Simplified Arabic"/>
                            </a:rPr>
                          </m:ctrlPr>
                        </m:sSupPr>
                        <m:e>
                          <m:r>
                            <a:rPr lang="en-US" sz="4000" b="1" i="1">
                              <a:solidFill>
                                <a:srgbClr val="FFFFFF"/>
                              </a:solidFill>
                              <a:effectLst/>
                              <a:latin typeface="Cambria Math"/>
                              <a:ea typeface="Calibri"/>
                              <a:cs typeface="Simplified Arabic"/>
                            </a:rPr>
                            <m:t>𝟏𝟎</m:t>
                          </m:r>
                        </m:e>
                        <m:sup>
                          <m:r>
                            <a:rPr lang="en-US" sz="4000" b="1" i="1">
                              <a:solidFill>
                                <a:srgbClr val="FFFFFF"/>
                              </a:solidFill>
                              <a:effectLst/>
                              <a:latin typeface="Cambria Math"/>
                              <a:ea typeface="Calibri"/>
                              <a:cs typeface="Simplified Arabic"/>
                            </a:rPr>
                            <m:t>𝟏𝟑𝟎</m:t>
                          </m:r>
                        </m:sup>
                      </m:sSup>
                      <m:r>
                        <a:rPr lang="en-US" sz="4000" b="1" i="1" smtClean="0">
                          <a:solidFill>
                            <a:srgbClr val="FFFFFF"/>
                          </a:solidFill>
                          <a:effectLst/>
                          <a:latin typeface="Cambria Math"/>
                          <a:ea typeface="Calibri"/>
                          <a:cs typeface="Simplified Arabic"/>
                        </a:rPr>
                        <m:t>=</m:t>
                      </m:r>
                    </m:oMath>
                  </m:oMathPara>
                </a14:m>
                <a:endParaRPr lang="en-US" sz="4000" b="1" i="1" dirty="0" smtClean="0">
                  <a:solidFill>
                    <a:srgbClr val="FFFFFF"/>
                  </a:solidFill>
                  <a:effectLst/>
                  <a:ea typeface="Calibri"/>
                  <a:cs typeface="Simplified Arabic"/>
                </a:endParaRPr>
              </a:p>
              <a:p>
                <a:pPr>
                  <a:lnSpc>
                    <a:spcPct val="150000"/>
                  </a:lnSpc>
                  <a:spcAft>
                    <a:spcPts val="1000"/>
                  </a:spcAft>
                </a:pPr>
                <a14:m>
                  <m:oMathPara xmlns:m="http://schemas.openxmlformats.org/officeDocument/2006/math">
                    <m:oMathParaPr>
                      <m:jc m:val="centerGroup"/>
                    </m:oMathParaPr>
                    <m:oMath xmlns:m="http://schemas.openxmlformats.org/officeDocument/2006/math">
                      <m:r>
                        <a:rPr lang="en-US" sz="4000" b="1" i="1" smtClean="0">
                          <a:solidFill>
                            <a:srgbClr val="FFFFFF"/>
                          </a:solidFill>
                          <a:effectLst/>
                          <a:latin typeface="Cambria Math"/>
                          <a:ea typeface="Calibri"/>
                          <a:cs typeface="Simplified Arabic"/>
                        </a:rPr>
                        <m:t> </m:t>
                      </m:r>
                    </m:oMath>
                  </m:oMathPara>
                </a14:m>
                <a:endParaRPr lang="en-US" sz="4000" b="1" dirty="0">
                  <a:solidFill>
                    <a:srgbClr val="FFFFFF"/>
                  </a:solidFill>
                  <a:effectLst/>
                  <a:ea typeface="Calibri"/>
                  <a:cs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29688" y="1066800"/>
                <a:ext cx="9144000" cy="2216376"/>
              </a:xfrm>
              <a:prstGeom prst="rect">
                <a:avLst/>
              </a:prstGeom>
              <a:blipFill rotWithShape="0">
                <a:blip r:embed="rId5"/>
                <a:stretch>
                  <a:fillRect/>
                </a:stretch>
              </a:blipFill>
            </p:spPr>
            <p:txBody>
              <a:bodyPr/>
              <a:lstStyle/>
              <a:p>
                <a:r>
                  <a:rPr lang="en-CA">
                    <a:noFill/>
                  </a:rPr>
                  <a:t> </a:t>
                </a:r>
              </a:p>
            </p:txBody>
          </p:sp>
        </mc:Fallback>
      </mc:AlternateContent>
      <p:sp>
        <p:nvSpPr>
          <p:cNvPr id="4" name="Rectangle 3"/>
          <p:cNvSpPr/>
          <p:nvPr/>
        </p:nvSpPr>
        <p:spPr>
          <a:xfrm>
            <a:off x="304800" y="2538948"/>
            <a:ext cx="8610600" cy="3785652"/>
          </a:xfrm>
          <a:prstGeom prst="rect">
            <a:avLst/>
          </a:prstGeom>
        </p:spPr>
        <p:txBody>
          <a:bodyPr wrap="square">
            <a:spAutoFit/>
          </a:bodyPr>
          <a:lstStyle/>
          <a:p>
            <a:pPr lvl="0">
              <a:lnSpc>
                <a:spcPct val="150000"/>
              </a:lnSpc>
              <a:spcAft>
                <a:spcPts val="1000"/>
              </a:spcAft>
            </a:pPr>
            <a:r>
              <a:rPr lang="en-US" sz="4000" b="1" dirty="0">
                <a:solidFill>
                  <a:srgbClr val="FFFFFF"/>
                </a:solidFill>
                <a:ea typeface="Calibri"/>
                <a:cs typeface="Arial"/>
              </a:rPr>
              <a:t>10000000000000000000000000000000000000000000000000000000000000000000000000000000000000000000000000000000000000000000000000000000000</a:t>
            </a:r>
          </a:p>
        </p:txBody>
      </p:sp>
    </p:spTree>
    <p:extLst>
      <p:ext uri="{BB962C8B-B14F-4D97-AF65-F5344CB8AC3E}">
        <p14:creationId xmlns:p14="http://schemas.microsoft.com/office/powerpoint/2010/main" val="320259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repeatCount="indefinite" fill="hold" display="0">
                  <p:stCondLst>
                    <p:cond delay="indefinite"/>
                  </p:stCondLst>
                </p:cTn>
                <p:tgtEl>
                  <p:spTgt spid="3"/>
                </p:tgtEl>
              </p:cMediaNode>
            </p:video>
          </p:childTnLst>
        </p:cTn>
      </p:par>
    </p:tnLst>
    <p:bldLst>
      <p:bldP spid="2"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0" y="189609"/>
                <a:ext cx="9144000" cy="6644640"/>
              </a:xfrm>
              <a:prstGeom prst="rect">
                <a:avLst/>
              </a:prstGeom>
            </p:spPr>
            <p:txBody>
              <a:bodyPr wrap="square">
                <a:spAutoFit/>
              </a:bodyPr>
              <a:lstStyle/>
              <a:p>
                <a:pPr>
                  <a:spcAft>
                    <a:spcPts val="1000"/>
                  </a:spcAft>
                </a:pPr>
                <a:r>
                  <a:rPr lang="en-US" sz="2800" b="1" dirty="0" smtClean="0">
                    <a:solidFill>
                      <a:srgbClr val="FFFFFF"/>
                    </a:solidFill>
                    <a:effectLst/>
                    <a:latin typeface="Simplified Arabic"/>
                    <a:ea typeface="Calibri"/>
                    <a:cs typeface="Arial"/>
                  </a:rPr>
                  <a:t>“</a:t>
                </a:r>
                <a:r>
                  <a:rPr lang="en-US" sz="3200" b="1" u="sng" dirty="0">
                    <a:solidFill>
                      <a:srgbClr val="FFFFFF"/>
                    </a:solidFill>
                    <a:effectLst/>
                    <a:latin typeface="Simplified Arabic"/>
                    <a:ea typeface="Calibri"/>
                    <a:cs typeface="Arial"/>
                  </a:rPr>
                  <a:t>To form a polypeptide chain of a protein containing</a:t>
                </a:r>
                <a:r>
                  <a:rPr lang="ar-EG" sz="3200" b="1" u="sng" dirty="0">
                    <a:solidFill>
                      <a:srgbClr val="FFFFFF"/>
                    </a:solidFill>
                    <a:effectLst/>
                    <a:latin typeface="Simplified Arabic"/>
                    <a:ea typeface="Calibri"/>
                    <a:cs typeface="Arial"/>
                  </a:rPr>
                  <a:t>  </a:t>
                </a:r>
                <a:r>
                  <a:rPr lang="en-US" sz="3200" b="1" u="sng" dirty="0">
                    <a:solidFill>
                      <a:srgbClr val="FFFFFF"/>
                    </a:solidFill>
                    <a:effectLst/>
                    <a:latin typeface="Simplified Arabic"/>
                    <a:ea typeface="Calibri"/>
                    <a:cs typeface="Arial"/>
                  </a:rPr>
                  <a:t>one hundred amino acids represents a choice of one out of </a:t>
                </a:r>
                <a14:m>
                  <m:oMath xmlns:m="http://schemas.openxmlformats.org/officeDocument/2006/math">
                    <m:sSup>
                      <m:sSupPr>
                        <m:ctrlPr>
                          <a:rPr lang="en-US" sz="3200" b="1" i="1" u="sng">
                            <a:solidFill>
                              <a:srgbClr val="FFFFFF"/>
                            </a:solidFill>
                            <a:effectLst/>
                            <a:latin typeface="Cambria Math" panose="02040503050406030204" pitchFamily="18" charset="0"/>
                            <a:ea typeface="Calibri"/>
                            <a:cs typeface="Simplified Arabic"/>
                          </a:rPr>
                        </m:ctrlPr>
                      </m:sSupPr>
                      <m:e>
                        <m:r>
                          <a:rPr lang="en-US" sz="3200" b="1" i="1" u="sng">
                            <a:solidFill>
                              <a:srgbClr val="FFFFFF"/>
                            </a:solidFill>
                            <a:effectLst/>
                            <a:latin typeface="Cambria Math"/>
                            <a:ea typeface="Calibri"/>
                            <a:cs typeface="Simplified Arabic"/>
                          </a:rPr>
                          <m:t>𝟏𝟎</m:t>
                        </m:r>
                      </m:e>
                      <m:sup>
                        <m:r>
                          <a:rPr lang="en-US" sz="3200" b="1" i="1" u="sng">
                            <a:solidFill>
                              <a:srgbClr val="FFFFFF"/>
                            </a:solidFill>
                            <a:effectLst/>
                            <a:latin typeface="Cambria Math"/>
                            <a:ea typeface="Calibri"/>
                            <a:cs typeface="Simplified Arabic"/>
                          </a:rPr>
                          <m:t>𝟏𝟑𝟎</m:t>
                        </m:r>
                      </m:sup>
                    </m:sSup>
                  </m:oMath>
                </a14:m>
                <a:r>
                  <a:rPr lang="en-US" sz="3200" b="1" u="sng" dirty="0">
                    <a:solidFill>
                      <a:srgbClr val="FFFFFF"/>
                    </a:solidFill>
                    <a:effectLst/>
                    <a:latin typeface="Simplified Arabic"/>
                    <a:ea typeface="Calibri"/>
                    <a:cs typeface="Arial"/>
                  </a:rPr>
                  <a:t> possibilities</a:t>
                </a:r>
                <a:r>
                  <a:rPr lang="en-US" sz="3200" b="1" dirty="0">
                    <a:solidFill>
                      <a:srgbClr val="FFFFFF"/>
                    </a:solidFill>
                    <a:effectLst/>
                    <a:latin typeface="Simplified Arabic"/>
                    <a:ea typeface="Calibri"/>
                    <a:cs typeface="Arial"/>
                  </a:rPr>
                  <a:t>. Here again, there is no evidence suggesting that one sequence is more stable than another,</a:t>
                </a:r>
                <a:r>
                  <a:rPr lang="en-US" sz="3200" dirty="0">
                    <a:solidFill>
                      <a:srgbClr val="FFFFFF"/>
                    </a:solidFill>
                    <a:ea typeface="Calibri"/>
                    <a:cs typeface="Arial"/>
                  </a:rPr>
                  <a:t> </a:t>
                </a:r>
                <a:r>
                  <a:rPr lang="en-US" sz="3200" b="1" dirty="0">
                    <a:solidFill>
                      <a:srgbClr val="FFFFFF"/>
                    </a:solidFill>
                    <a:effectLst/>
                    <a:latin typeface="Simplified Arabic"/>
                    <a:ea typeface="Calibri"/>
                    <a:cs typeface="Arial"/>
                  </a:rPr>
                  <a:t>energetically. </a:t>
                </a:r>
                <a:r>
                  <a:rPr lang="en-US" sz="3200" b="1" u="sng" dirty="0">
                    <a:solidFill>
                      <a:srgbClr val="FFFFFF"/>
                    </a:solidFill>
                    <a:effectLst/>
                    <a:latin typeface="Simplified Arabic"/>
                    <a:ea typeface="Calibri"/>
                    <a:cs typeface="Arial"/>
                  </a:rPr>
                  <a:t>The total number of hydrogen atoms in the universe is only </a:t>
                </a:r>
                <a14:m>
                  <m:oMath xmlns:m="http://schemas.openxmlformats.org/officeDocument/2006/math">
                    <m:sSup>
                      <m:sSupPr>
                        <m:ctrlPr>
                          <a:rPr lang="en-US" sz="3200" b="1" i="1" u="sng">
                            <a:solidFill>
                              <a:srgbClr val="FFFFFF"/>
                            </a:solidFill>
                            <a:effectLst/>
                            <a:latin typeface="Cambria Math" panose="02040503050406030204" pitchFamily="18" charset="0"/>
                            <a:ea typeface="Calibri"/>
                            <a:cs typeface="Simplified Arabic"/>
                          </a:rPr>
                        </m:ctrlPr>
                      </m:sSupPr>
                      <m:e>
                        <m:r>
                          <a:rPr lang="en-US" sz="3200" b="1" i="1" u="sng">
                            <a:solidFill>
                              <a:srgbClr val="FFFFFF"/>
                            </a:solidFill>
                            <a:effectLst/>
                            <a:latin typeface="Cambria Math"/>
                            <a:ea typeface="Calibri"/>
                            <a:cs typeface="Simplified Arabic"/>
                          </a:rPr>
                          <m:t>𝟏𝟎</m:t>
                        </m:r>
                      </m:e>
                      <m:sup>
                        <m:r>
                          <a:rPr lang="en-US" sz="3200" b="1" i="1" u="sng">
                            <a:solidFill>
                              <a:srgbClr val="FFFFFF"/>
                            </a:solidFill>
                            <a:effectLst/>
                            <a:latin typeface="Cambria Math"/>
                            <a:ea typeface="Calibri"/>
                            <a:cs typeface="Simplified Arabic"/>
                          </a:rPr>
                          <m:t>𝟕𝟖</m:t>
                        </m:r>
                      </m:sup>
                    </m:sSup>
                  </m:oMath>
                </a14:m>
                <a:r>
                  <a:rPr lang="en-US" sz="3200" b="1" u="sng" dirty="0">
                    <a:solidFill>
                      <a:srgbClr val="FFFFFF"/>
                    </a:solidFill>
                    <a:effectLst/>
                    <a:latin typeface="Simplified Arabic"/>
                    <a:ea typeface="Calibri"/>
                    <a:cs typeface="Arial"/>
                  </a:rPr>
                  <a:t>. </a:t>
                </a:r>
                <a:r>
                  <a:rPr lang="en-US" sz="3200" b="1" dirty="0">
                    <a:solidFill>
                      <a:srgbClr val="FFFFFF"/>
                    </a:solidFill>
                    <a:effectLst/>
                    <a:latin typeface="Simplified Arabic"/>
                    <a:ea typeface="Calibri"/>
                    <a:cs typeface="Arial"/>
                  </a:rPr>
                  <a:t>That the probability of forming one of these polypeptide chains by change is unimaginably small; within the boundary of conditions of time and space </a:t>
                </a:r>
                <a:r>
                  <a:rPr lang="en-US" sz="3200" b="1" u="sng" dirty="0">
                    <a:solidFill>
                      <a:srgbClr val="FFFF00"/>
                    </a:solidFill>
                    <a:effectLst/>
                    <a:latin typeface="Simplified Arabic"/>
                    <a:ea typeface="Calibri"/>
                    <a:cs typeface="Arial"/>
                  </a:rPr>
                  <a:t>we are considering it is effectively zero</a:t>
                </a:r>
                <a:r>
                  <a:rPr lang="en-US" sz="3200" b="1" dirty="0">
                    <a:solidFill>
                      <a:srgbClr val="FFFFFF"/>
                    </a:solidFill>
                    <a:effectLst/>
                    <a:latin typeface="Simplified Arabic"/>
                    <a:ea typeface="Calibri"/>
                    <a:cs typeface="Arial"/>
                  </a:rPr>
                  <a:t>.”</a:t>
                </a:r>
                <a:endParaRPr lang="en-US" sz="3200" dirty="0">
                  <a:solidFill>
                    <a:srgbClr val="FFFFFF"/>
                  </a:solidFill>
                  <a:effectLst/>
                  <a:latin typeface="Calibri"/>
                  <a:ea typeface="Calibri"/>
                  <a:cs typeface="Arial"/>
                </a:endParaRPr>
              </a:p>
              <a:p>
                <a:pPr>
                  <a:spcAft>
                    <a:spcPts val="1000"/>
                  </a:spcAft>
                </a:pPr>
                <a:r>
                  <a:rPr lang="en-US" sz="3200" b="1" i="1" dirty="0">
                    <a:solidFill>
                      <a:srgbClr val="FFFFFF"/>
                    </a:solidFill>
                    <a:effectLst/>
                    <a:latin typeface="Simplified Arabic"/>
                    <a:ea typeface="Calibri"/>
                    <a:cs typeface="Arial"/>
                  </a:rPr>
                  <a:t>E. Ambrose, The Nature and Origin of the</a:t>
                </a:r>
                <a:r>
                  <a:rPr lang="en-US" sz="3200" b="1" dirty="0">
                    <a:solidFill>
                      <a:srgbClr val="FFFFFF"/>
                    </a:solidFill>
                    <a:effectLst/>
                    <a:latin typeface="Simplified Arabic"/>
                    <a:ea typeface="Calibri"/>
                    <a:cs typeface="Arial"/>
                  </a:rPr>
                  <a:t> </a:t>
                </a:r>
                <a:r>
                  <a:rPr lang="en-US" sz="3200" b="1" i="1" dirty="0">
                    <a:solidFill>
                      <a:srgbClr val="FFFFFF"/>
                    </a:solidFill>
                    <a:effectLst/>
                    <a:latin typeface="Simplified Arabic"/>
                    <a:ea typeface="Calibri"/>
                    <a:cs typeface="Arial"/>
                  </a:rPr>
                  <a:t>Biological World (1982), p. 135.</a:t>
                </a:r>
                <a:endParaRPr lang="en-US" sz="3200" dirty="0">
                  <a:solidFill>
                    <a:srgbClr val="FFFFFF"/>
                  </a:solidFill>
                  <a:effectLst/>
                  <a:latin typeface="Calibri"/>
                  <a:ea typeface="Calibri"/>
                  <a:cs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0" y="189609"/>
                <a:ext cx="9144000" cy="6644640"/>
              </a:xfrm>
              <a:prstGeom prst="rect">
                <a:avLst/>
              </a:prstGeom>
              <a:blipFill rotWithShape="0">
                <a:blip r:embed="rId5"/>
                <a:stretch>
                  <a:fillRect l="-1667" t="-1193" r="-2667" b="-2202"/>
                </a:stretch>
              </a:blipFill>
            </p:spPr>
            <p:txBody>
              <a:bodyPr/>
              <a:lstStyle/>
              <a:p>
                <a:r>
                  <a:rPr lang="en-US">
                    <a:noFill/>
                  </a:rPr>
                  <a:t> </a:t>
                </a:r>
              </a:p>
            </p:txBody>
          </p:sp>
        </mc:Fallback>
      </mc:AlternateContent>
    </p:spTree>
    <p:extLst>
      <p:ext uri="{BB962C8B-B14F-4D97-AF65-F5344CB8AC3E}">
        <p14:creationId xmlns:p14="http://schemas.microsoft.com/office/powerpoint/2010/main" val="2641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4" name="Rectangle 3"/>
          <p:cNvSpPr/>
          <p:nvPr/>
        </p:nvSpPr>
        <p:spPr>
          <a:xfrm>
            <a:off x="-15834" y="533400"/>
            <a:ext cx="9144000" cy="1390124"/>
          </a:xfrm>
          <a:prstGeom prst="rect">
            <a:avLst/>
          </a:prstGeom>
        </p:spPr>
        <p:txBody>
          <a:bodyPr wrap="square">
            <a:spAutoFit/>
          </a:bodyPr>
          <a:lstStyle/>
          <a:p>
            <a:pPr algn="ctr" rtl="1">
              <a:spcAft>
                <a:spcPts val="1000"/>
              </a:spcAft>
            </a:pPr>
            <a:r>
              <a:rPr lang="en-CA" sz="4000" b="1" dirty="0" smtClean="0">
                <a:solidFill>
                  <a:srgbClr val="FFFFFF"/>
                </a:solidFill>
                <a:effectLst/>
                <a:latin typeface="Calibri"/>
                <a:ea typeface="Calibri"/>
                <a:cs typeface="Simplified Arabic"/>
              </a:rPr>
              <a:t>  Sec</a:t>
            </a:r>
            <a:r>
              <a:rPr lang="ar-EG" sz="4000" b="1" dirty="0" smtClean="0">
                <a:solidFill>
                  <a:srgbClr val="FFFFFF"/>
                </a:solidFill>
                <a:effectLst/>
                <a:latin typeface="Calibri"/>
                <a:ea typeface="Calibri"/>
                <a:cs typeface="Simplified Arabic"/>
              </a:rPr>
              <a:t>425,736,000,000,000,000</a:t>
            </a:r>
            <a:r>
              <a:rPr lang="en-CA" sz="4000" b="1" dirty="0" smtClean="0">
                <a:solidFill>
                  <a:srgbClr val="FFFFFF"/>
                </a:solidFill>
                <a:effectLst/>
                <a:latin typeface="Calibri"/>
                <a:ea typeface="Calibri"/>
                <a:cs typeface="Simplified Arabic"/>
              </a:rPr>
              <a:t>13.5 b =</a:t>
            </a:r>
            <a:endParaRPr lang="en-US" sz="4000" b="1" dirty="0" smtClean="0">
              <a:solidFill>
                <a:srgbClr val="FFFFFF"/>
              </a:solidFill>
              <a:effectLst/>
              <a:latin typeface="Calibri"/>
              <a:ea typeface="Calibri"/>
              <a:cs typeface="Simplified Arabic"/>
            </a:endParaRPr>
          </a:p>
          <a:p>
            <a:endParaRPr lang="en-US" sz="3600" b="1" dirty="0" smtClean="0">
              <a:solidFill>
                <a:srgbClr val="FFFFFF"/>
              </a:solidFill>
            </a:endParaRPr>
          </a:p>
        </p:txBody>
      </p:sp>
      <mc:AlternateContent xmlns:mc="http://schemas.openxmlformats.org/markup-compatibility/2006" xmlns:a14="http://schemas.microsoft.com/office/drawing/2010/main">
        <mc:Choice Requires="a14">
          <p:sp>
            <p:nvSpPr>
              <p:cNvPr id="2" name="Rectangle 1"/>
              <p:cNvSpPr/>
              <p:nvPr/>
            </p:nvSpPr>
            <p:spPr>
              <a:xfrm>
                <a:off x="381000" y="1827804"/>
                <a:ext cx="8153400" cy="1829796"/>
              </a:xfrm>
              <a:prstGeom prst="rect">
                <a:avLst/>
              </a:prstGeom>
            </p:spPr>
            <p:txBody>
              <a:bodyPr wrap="square">
                <a:spAutoFit/>
              </a:bodyPr>
              <a:lstStyle/>
              <a:p>
                <a:pPr lvl="0" algn="ctr" rtl="1"/>
                <a14:m>
                  <m:oMath xmlns:m="http://schemas.openxmlformats.org/officeDocument/2006/math">
                    <m:sSup>
                      <m:sSupPr>
                        <m:ctrlPr>
                          <a:rPr lang="en-US" sz="2800" b="1" i="1">
                            <a:solidFill>
                              <a:srgbClr val="FFFFFF"/>
                            </a:solidFill>
                            <a:latin typeface="Cambria Math" panose="02040503050406030204" pitchFamily="18" charset="0"/>
                            <a:ea typeface="Calibri"/>
                            <a:cs typeface="Simplified Arabic"/>
                          </a:rPr>
                        </m:ctrlPr>
                      </m:sSupPr>
                      <m:e>
                        <m:r>
                          <a:rPr lang="en-US" sz="2800" b="1" i="1">
                            <a:solidFill>
                              <a:srgbClr val="FFFFFF"/>
                            </a:solidFill>
                            <a:latin typeface="Cambria Math"/>
                            <a:ea typeface="Calibri"/>
                            <a:cs typeface="Simplified Arabic"/>
                          </a:rPr>
                          <m:t>𝟏𝟎</m:t>
                        </m:r>
                      </m:e>
                      <m:sup>
                        <m:r>
                          <a:rPr lang="en-US" sz="2800" b="1" i="1">
                            <a:solidFill>
                              <a:srgbClr val="FFFFFF"/>
                            </a:solidFill>
                            <a:latin typeface="Cambria Math"/>
                            <a:ea typeface="Calibri"/>
                            <a:cs typeface="Simplified Arabic"/>
                          </a:rPr>
                          <m:t>𝟏</m:t>
                        </m:r>
                        <m:r>
                          <a:rPr lang="ar-EG" sz="2800" b="1" i="1">
                            <a:solidFill>
                              <a:srgbClr val="FFFFFF"/>
                            </a:solidFill>
                            <a:latin typeface="Cambria Math"/>
                            <a:ea typeface="Calibri"/>
                            <a:cs typeface="Simplified Arabic"/>
                          </a:rPr>
                          <m:t>𝟑𝟎</m:t>
                        </m:r>
                      </m:sup>
                    </m:sSup>
                  </m:oMath>
                </a14:m>
                <a:r>
                  <a:rPr lang="en-US" sz="3600" b="1" dirty="0">
                    <a:solidFill>
                      <a:srgbClr val="FFFFFF"/>
                    </a:solidFill>
                    <a:latin typeface="Calibri"/>
                    <a:cs typeface="Simplified Arabic"/>
                  </a:rPr>
                  <a:t>/ 425,736,000,000,000,000</a:t>
                </a:r>
              </a:p>
              <a:p>
                <a:pPr lvl="0" algn="r" rtl="1"/>
                <a:endParaRPr lang="en-US" sz="3600" b="1" dirty="0">
                  <a:solidFill>
                    <a:srgbClr val="FFFFFF"/>
                  </a:solidFill>
                  <a:latin typeface="Calibri"/>
                  <a:cs typeface="Simplified Arabic"/>
                </a:endParaRPr>
              </a:p>
              <a:p>
                <a:pPr lvl="0" algn="ctr" rtl="1"/>
                <a:r>
                  <a:rPr lang="en-US" sz="4000" b="1" dirty="0">
                    <a:solidFill>
                      <a:srgbClr val="FFFFFF"/>
                    </a:solidFill>
                    <a:latin typeface="Calibri"/>
                    <a:cs typeface="Simplified Arabic"/>
                  </a:rPr>
                  <a:t> Proteins / Sec</a:t>
                </a:r>
                <a:r>
                  <a:rPr lang="ar-EG" sz="4000" b="1" dirty="0">
                    <a:solidFill>
                      <a:srgbClr val="FFFFFF"/>
                    </a:solidFill>
                  </a:rPr>
                  <a:t>  </a:t>
                </a:r>
                <a:r>
                  <a:rPr lang="ar-EG" sz="4000" b="1" dirty="0">
                    <a:solidFill>
                      <a:srgbClr val="FFFFFF"/>
                    </a:solidFill>
                    <a:latin typeface="Calibri"/>
                    <a:ea typeface="Calibri"/>
                    <a:cs typeface="Simplified Arabic"/>
                  </a:rPr>
                  <a:t> </a:t>
                </a:r>
                <a14:m>
                  <m:oMath xmlns:m="http://schemas.openxmlformats.org/officeDocument/2006/math">
                    <m:sSup>
                      <m:sSupPr>
                        <m:ctrlPr>
                          <a:rPr lang="en-US" sz="4000" b="1" i="1">
                            <a:solidFill>
                              <a:srgbClr val="FFFFFF"/>
                            </a:solidFill>
                            <a:latin typeface="Cambria Math" panose="02040503050406030204" pitchFamily="18" charset="0"/>
                            <a:ea typeface="Calibri"/>
                            <a:cs typeface="Simplified Arabic"/>
                          </a:rPr>
                        </m:ctrlPr>
                      </m:sSupPr>
                      <m:e>
                        <m:r>
                          <a:rPr lang="en-US" sz="4000" b="1" i="1">
                            <a:solidFill>
                              <a:srgbClr val="FFFFFF"/>
                            </a:solidFill>
                            <a:latin typeface="Cambria Math"/>
                            <a:ea typeface="Calibri"/>
                            <a:cs typeface="Simplified Arabic"/>
                          </a:rPr>
                          <m:t>𝟏𝟎</m:t>
                        </m:r>
                      </m:e>
                      <m:sup>
                        <m:r>
                          <a:rPr lang="en-US" sz="4000" b="1" i="1">
                            <a:solidFill>
                              <a:srgbClr val="FFFFFF"/>
                            </a:solidFill>
                            <a:latin typeface="Cambria Math"/>
                            <a:ea typeface="Calibri"/>
                            <a:cs typeface="Simplified Arabic"/>
                          </a:rPr>
                          <m:t>𝟏</m:t>
                        </m:r>
                        <m:r>
                          <a:rPr lang="ar-EG" sz="4000" b="1" i="1">
                            <a:solidFill>
                              <a:srgbClr val="FFFFFF"/>
                            </a:solidFill>
                            <a:latin typeface="Cambria Math"/>
                            <a:ea typeface="Calibri"/>
                            <a:cs typeface="Simplified Arabic"/>
                          </a:rPr>
                          <m:t>𝟏𝟐</m:t>
                        </m:r>
                      </m:sup>
                    </m:sSup>
                    <m:r>
                      <a:rPr lang="en-US" sz="4000" b="1" i="1">
                        <a:solidFill>
                          <a:srgbClr val="FFFFFF"/>
                        </a:solidFill>
                        <a:latin typeface="Cambria Math"/>
                        <a:ea typeface="Calibri"/>
                        <a:cs typeface="Simplified Arabic"/>
                      </a:rPr>
                      <m:t> </m:t>
                    </m:r>
                  </m:oMath>
                </a14:m>
                <a:endParaRPr lang="en-US" sz="4000" b="1" dirty="0">
                  <a:solidFill>
                    <a:srgbClr val="FFFFFF"/>
                  </a:solidFill>
                  <a:latin typeface="Calibri"/>
                  <a:ea typeface="Calibri"/>
                  <a:cs typeface="Simplified Arabic"/>
                </a:endParaRPr>
              </a:p>
            </p:txBody>
          </p:sp>
        </mc:Choice>
        <mc:Fallback xmlns="">
          <p:sp>
            <p:nvSpPr>
              <p:cNvPr id="2" name="Rectangle 1"/>
              <p:cNvSpPr>
                <a:spLocks noRot="1" noChangeAspect="1" noMove="1" noResize="1" noEditPoints="1" noAdjustHandles="1" noChangeArrowheads="1" noChangeShapeType="1" noTextEdit="1"/>
              </p:cNvSpPr>
              <p:nvPr/>
            </p:nvSpPr>
            <p:spPr>
              <a:xfrm>
                <a:off x="381000" y="1827804"/>
                <a:ext cx="8153400" cy="1829796"/>
              </a:xfrm>
              <a:prstGeom prst="rect">
                <a:avLst/>
              </a:prstGeom>
              <a:blipFill rotWithShape="0">
                <a:blip r:embed="rId5"/>
                <a:stretch>
                  <a:fillRect t="-5333" b="-14333"/>
                </a:stretch>
              </a:blipFill>
            </p:spPr>
            <p:txBody>
              <a:bodyPr/>
              <a:lstStyle/>
              <a:p>
                <a:r>
                  <a:rPr lang="en-CA">
                    <a:noFill/>
                  </a:rPr>
                  <a:t> </a:t>
                </a:r>
              </a:p>
            </p:txBody>
          </p:sp>
        </mc:Fallback>
      </mc:AlternateContent>
      <p:sp>
        <p:nvSpPr>
          <p:cNvPr id="5" name="Rectangle 4"/>
          <p:cNvSpPr/>
          <p:nvPr/>
        </p:nvSpPr>
        <p:spPr>
          <a:xfrm>
            <a:off x="0" y="3922455"/>
            <a:ext cx="9128166" cy="2554545"/>
          </a:xfrm>
          <a:prstGeom prst="rect">
            <a:avLst/>
          </a:prstGeom>
        </p:spPr>
        <p:txBody>
          <a:bodyPr wrap="square">
            <a:spAutoFit/>
          </a:bodyPr>
          <a:lstStyle/>
          <a:p>
            <a:pPr lvl="0"/>
            <a:r>
              <a:rPr lang="ar-EG" sz="4000" b="1" dirty="0">
                <a:solidFill>
                  <a:srgbClr val="FFFFFF"/>
                </a:solidFill>
              </a:rPr>
              <a:t>1</a:t>
            </a:r>
            <a:r>
              <a:rPr lang="en-US" sz="4000" b="1" dirty="0">
                <a:solidFill>
                  <a:srgbClr val="FFFFFF"/>
                </a:solidFill>
              </a:rPr>
              <a:t>0000000000000000000000</a:t>
            </a:r>
            <a:r>
              <a:rPr lang="ar-EG" sz="4000" b="1" dirty="0">
                <a:solidFill>
                  <a:srgbClr val="FFFFFF"/>
                </a:solidFill>
              </a:rPr>
              <a:t>000000000000</a:t>
            </a:r>
            <a:endParaRPr lang="en-US" sz="4000" b="1" dirty="0">
              <a:solidFill>
                <a:srgbClr val="FFFFFF"/>
              </a:solidFill>
            </a:endParaRPr>
          </a:p>
          <a:p>
            <a:pPr lvl="0"/>
            <a:r>
              <a:rPr lang="ar-EG" sz="4000" b="1" dirty="0">
                <a:solidFill>
                  <a:srgbClr val="FFFFFF"/>
                </a:solidFill>
              </a:rPr>
              <a:t>000000000000000000000000000000000000000000000000000000000000000000000000000000</a:t>
            </a:r>
          </a:p>
        </p:txBody>
      </p:sp>
    </p:spTree>
    <p:extLst>
      <p:ext uri="{BB962C8B-B14F-4D97-AF65-F5344CB8AC3E}">
        <p14:creationId xmlns:p14="http://schemas.microsoft.com/office/powerpoint/2010/main" val="318450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repeatCount="indefinite" fill="hold" display="0">
                  <p:stCondLst>
                    <p:cond delay="indefinite"/>
                  </p:stCondLst>
                </p:cTn>
                <p:tgtEl>
                  <p:spTgt spid="3"/>
                </p:tgtEl>
              </p:cMediaNode>
            </p:video>
          </p:childTnLst>
        </p:cTn>
      </p:par>
    </p:tnLst>
    <p:bldLst>
      <p:bldP spid="4" grpId="0"/>
      <p:bldP spid="2"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0" y="2514600"/>
            <a:ext cx="9128166" cy="707886"/>
          </a:xfrm>
          <a:prstGeom prst="rect">
            <a:avLst/>
          </a:prstGeom>
        </p:spPr>
        <p:txBody>
          <a:bodyPr wrap="square">
            <a:spAutoFit/>
          </a:bodyPr>
          <a:lstStyle/>
          <a:p>
            <a:pPr lvl="0" algn="ctr"/>
            <a:r>
              <a:rPr lang="en-US" sz="4000" b="1" dirty="0" smtClean="0">
                <a:solidFill>
                  <a:srgbClr val="FFFFFF"/>
                </a:solidFill>
              </a:rPr>
              <a:t>Impossible</a:t>
            </a:r>
            <a:endParaRPr lang="ar-EG" sz="4000" b="1" dirty="0">
              <a:solidFill>
                <a:srgbClr val="FFFFFF"/>
              </a:solidFill>
            </a:endParaRPr>
          </a:p>
        </p:txBody>
      </p:sp>
    </p:spTree>
    <p:extLst>
      <p:ext uri="{BB962C8B-B14F-4D97-AF65-F5344CB8AC3E}">
        <p14:creationId xmlns:p14="http://schemas.microsoft.com/office/powerpoint/2010/main" val="8515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63"/>
            <a:ext cx="9144000" cy="6808881"/>
          </a:xfrm>
          <a:prstGeom prst="rect">
            <a:avLst/>
          </a:prstGeom>
        </p:spPr>
      </p:pic>
    </p:spTree>
    <p:extLst>
      <p:ext uri="{BB962C8B-B14F-4D97-AF65-F5344CB8AC3E}">
        <p14:creationId xmlns:p14="http://schemas.microsoft.com/office/powerpoint/2010/main" val="23419166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0" y="762000"/>
            <a:ext cx="9128166" cy="6040115"/>
          </a:xfrm>
          <a:prstGeom prst="rect">
            <a:avLst/>
          </a:prstGeom>
        </p:spPr>
        <p:txBody>
          <a:bodyPr wrap="square">
            <a:spAutoFit/>
          </a:bodyPr>
          <a:lstStyle/>
          <a:p>
            <a:pPr lvl="0" algn="r" rtl="1">
              <a:lnSpc>
                <a:spcPct val="150000"/>
              </a:lnSpc>
            </a:pPr>
            <a:r>
              <a:rPr lang="ar-EG" sz="4000" b="1" dirty="0">
                <a:solidFill>
                  <a:srgbClr val="FFFFFF"/>
                </a:solidFill>
              </a:rPr>
              <a:t>من يريد تفاصيل الموضوع بالمراجع وشهادات العلماء يرجع لهذه </a:t>
            </a:r>
            <a:r>
              <a:rPr lang="ar-EG" sz="4000" b="1" dirty="0" err="1">
                <a:solidFill>
                  <a:srgbClr val="FFFFFF"/>
                </a:solidFill>
              </a:rPr>
              <a:t>اللنكات</a:t>
            </a:r>
            <a:r>
              <a:rPr lang="ar-EG" sz="4000" b="1" dirty="0">
                <a:solidFill>
                  <a:srgbClr val="FFFFFF"/>
                </a:solidFill>
              </a:rPr>
              <a:t> التي امامكم</a:t>
            </a:r>
          </a:p>
          <a:p>
            <a:pPr lvl="0" algn="ctr">
              <a:lnSpc>
                <a:spcPct val="150000"/>
              </a:lnSpc>
            </a:pPr>
            <a:endParaRPr lang="ar-EG" sz="4000" b="1" dirty="0" smtClean="0">
              <a:solidFill>
                <a:srgbClr val="FFFFFF"/>
              </a:solidFill>
            </a:endParaRPr>
          </a:p>
          <a:p>
            <a:pPr lvl="0" algn="ctr">
              <a:lnSpc>
                <a:spcPct val="150000"/>
              </a:lnSpc>
            </a:pPr>
            <a:r>
              <a:rPr lang="en-US" sz="4000" b="1" dirty="0" smtClean="0">
                <a:solidFill>
                  <a:srgbClr val="FFFFFF"/>
                </a:solidFill>
                <a:hlinkClick r:id="rId5"/>
              </a:rPr>
              <a:t>http</a:t>
            </a:r>
            <a:r>
              <a:rPr lang="en-US" sz="4000" b="1" dirty="0">
                <a:solidFill>
                  <a:srgbClr val="FFFFFF"/>
                </a:solidFill>
                <a:hlinkClick r:id="rId5"/>
              </a:rPr>
              <a:t>://</a:t>
            </a:r>
            <a:r>
              <a:rPr lang="en-US" sz="4000" b="1" dirty="0" smtClean="0">
                <a:solidFill>
                  <a:srgbClr val="FFFFFF"/>
                </a:solidFill>
                <a:hlinkClick r:id="rId5"/>
              </a:rPr>
              <a:t>drghaly.com/articles/display/12408</a:t>
            </a:r>
            <a:endParaRPr lang="ar-EG" sz="4000" b="1" dirty="0" smtClean="0">
              <a:solidFill>
                <a:srgbClr val="FFFFFF"/>
              </a:solidFill>
            </a:endParaRPr>
          </a:p>
          <a:p>
            <a:pPr lvl="0" algn="ctr">
              <a:lnSpc>
                <a:spcPct val="150000"/>
              </a:lnSpc>
            </a:pPr>
            <a:endParaRPr lang="ar-EG" sz="4000" b="1" dirty="0">
              <a:solidFill>
                <a:srgbClr val="FFFFFF"/>
              </a:solidFill>
            </a:endParaRPr>
          </a:p>
          <a:p>
            <a:pPr lvl="0" algn="ctr">
              <a:lnSpc>
                <a:spcPct val="150000"/>
              </a:lnSpc>
            </a:pPr>
            <a:r>
              <a:rPr lang="en-US" sz="3100" b="1" dirty="0">
                <a:solidFill>
                  <a:srgbClr val="FFFFFF"/>
                </a:solidFill>
                <a:hlinkClick r:id="rId6"/>
              </a:rPr>
              <a:t>https://</a:t>
            </a:r>
            <a:r>
              <a:rPr lang="en-US" sz="3100" b="1" dirty="0" smtClean="0">
                <a:solidFill>
                  <a:srgbClr val="FFFFFF"/>
                </a:solidFill>
                <a:hlinkClick r:id="rId6"/>
              </a:rPr>
              <a:t>www.youtube.com/watch?v=GeTTKzKRNws</a:t>
            </a:r>
            <a:endParaRPr lang="ar-EG" sz="3100" b="1" dirty="0" smtClean="0">
              <a:solidFill>
                <a:srgbClr val="FFFFFF"/>
              </a:solidFill>
            </a:endParaRPr>
          </a:p>
          <a:p>
            <a:pPr lvl="0" algn="ctr"/>
            <a:endParaRPr lang="ar-EG" sz="4000" b="1" dirty="0">
              <a:solidFill>
                <a:srgbClr val="FFFFFF"/>
              </a:solidFill>
            </a:endParaRPr>
          </a:p>
        </p:txBody>
      </p:sp>
    </p:spTree>
    <p:extLst>
      <p:ext uri="{BB962C8B-B14F-4D97-AF65-F5344CB8AC3E}">
        <p14:creationId xmlns:p14="http://schemas.microsoft.com/office/powerpoint/2010/main" val="30351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09225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5" name="Rectangle 4"/>
          <p:cNvSpPr/>
          <p:nvPr/>
        </p:nvSpPr>
        <p:spPr>
          <a:xfrm>
            <a:off x="0" y="2514600"/>
            <a:ext cx="9128166" cy="707886"/>
          </a:xfrm>
          <a:prstGeom prst="rect">
            <a:avLst/>
          </a:prstGeom>
        </p:spPr>
        <p:txBody>
          <a:bodyPr wrap="square">
            <a:spAutoFit/>
          </a:bodyPr>
          <a:lstStyle/>
          <a:p>
            <a:pPr lvl="0" algn="ctr"/>
            <a:r>
              <a:rPr lang="en-US" sz="4000" b="1" dirty="0" smtClean="0">
                <a:solidFill>
                  <a:srgbClr val="FFFFFF"/>
                </a:solidFill>
              </a:rPr>
              <a:t>Gene formation in Nature</a:t>
            </a:r>
            <a:endParaRPr lang="ar-EG" sz="4000" b="1" dirty="0">
              <a:solidFill>
                <a:srgbClr val="FFFFFF"/>
              </a:solidFill>
            </a:endParaRPr>
          </a:p>
        </p:txBody>
      </p:sp>
    </p:spTree>
    <p:extLst>
      <p:ext uri="{BB962C8B-B14F-4D97-AF65-F5344CB8AC3E}">
        <p14:creationId xmlns:p14="http://schemas.microsoft.com/office/powerpoint/2010/main" val="189132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4" name="Picture 3" descr="File:Gene.png"/>
          <p:cNvPicPr/>
          <p:nvPr/>
        </p:nvPicPr>
        <p:blipFill>
          <a:blip r:embed="rId5">
            <a:extLst>
              <a:ext uri="{28A0092B-C50C-407E-A947-70E740481C1C}">
                <a14:useLocalDpi xmlns:a14="http://schemas.microsoft.com/office/drawing/2010/main" val="0"/>
              </a:ext>
            </a:extLst>
          </a:blip>
          <a:srcRect/>
          <a:stretch>
            <a:fillRect/>
          </a:stretch>
        </p:blipFill>
        <p:spPr bwMode="auto">
          <a:xfrm>
            <a:off x="609600" y="685800"/>
            <a:ext cx="7772400" cy="5562600"/>
          </a:xfrm>
          <a:prstGeom prst="rect">
            <a:avLst/>
          </a:prstGeom>
          <a:noFill/>
          <a:ln>
            <a:noFill/>
          </a:ln>
        </p:spPr>
      </p:pic>
    </p:spTree>
    <p:extLst>
      <p:ext uri="{BB962C8B-B14F-4D97-AF65-F5344CB8AC3E}">
        <p14:creationId xmlns:p14="http://schemas.microsoft.com/office/powerpoint/2010/main" val="9513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7001917"/>
          </a:xfrm>
          <a:prstGeom prst="rect">
            <a:avLst/>
          </a:prstGeom>
        </p:spPr>
        <p:txBody>
          <a:bodyPr wrap="square">
            <a:spAutoFit/>
          </a:bodyPr>
          <a:lstStyle/>
          <a:p>
            <a:pPr algn="r" rtl="1">
              <a:spcAft>
                <a:spcPts val="1000"/>
              </a:spcAft>
            </a:pPr>
            <a:r>
              <a:rPr lang="ar-EG" sz="3400" b="1" dirty="0" smtClean="0">
                <a:solidFill>
                  <a:srgbClr val="FFFFFF"/>
                </a:solidFill>
                <a:latin typeface="Simplified Arabic"/>
                <a:ea typeface="Calibri"/>
                <a:cs typeface="Arial"/>
              </a:rPr>
              <a:t>ادعاء </a:t>
            </a:r>
            <a:r>
              <a:rPr lang="ar-EG" sz="3400" b="1" dirty="0">
                <a:solidFill>
                  <a:srgbClr val="FFFFFF"/>
                </a:solidFill>
                <a:latin typeface="Simplified Arabic"/>
                <a:ea typeface="Calibri"/>
                <a:cs typeface="Arial"/>
              </a:rPr>
              <a:t>تكوينه </a:t>
            </a:r>
            <a:r>
              <a:rPr lang="ar-EG" sz="3400" b="1" dirty="0" smtClean="0">
                <a:solidFill>
                  <a:srgbClr val="FFFFFF"/>
                </a:solidFill>
                <a:latin typeface="Simplified Arabic"/>
                <a:ea typeface="Calibri"/>
                <a:cs typeface="Arial"/>
              </a:rPr>
              <a:t>يستلزم ظروف مخالفة للطبيعة مثل</a:t>
            </a:r>
            <a:endParaRPr lang="ar-EG" sz="3400" b="1" dirty="0">
              <a:solidFill>
                <a:srgbClr val="FFFFFF"/>
              </a:solidFill>
              <a:latin typeface="Simplified Arabic"/>
              <a:ea typeface="Calibri"/>
              <a:cs typeface="Arial"/>
            </a:endParaRPr>
          </a:p>
          <a:p>
            <a:pPr algn="r" rtl="1">
              <a:spcAft>
                <a:spcPts val="1000"/>
              </a:spcAft>
            </a:pPr>
            <a:r>
              <a:rPr lang="ar-EG" sz="3400" b="1" dirty="0">
                <a:solidFill>
                  <a:srgbClr val="FFFFFF"/>
                </a:solidFill>
                <a:latin typeface="Simplified Arabic"/>
                <a:ea typeface="Calibri"/>
                <a:cs typeface="Arial"/>
              </a:rPr>
              <a:t>ان شيء خارق للطبيعة جعل السيانيد تركيزه عالي في المياه </a:t>
            </a:r>
          </a:p>
          <a:p>
            <a:pPr algn="r" rtl="1">
              <a:spcAft>
                <a:spcPts val="1000"/>
              </a:spcAft>
            </a:pPr>
            <a:r>
              <a:rPr lang="ar-EG" sz="3400" b="1" dirty="0">
                <a:solidFill>
                  <a:srgbClr val="FFFFFF"/>
                </a:solidFill>
                <a:latin typeface="Simplified Arabic"/>
                <a:ea typeface="Calibri"/>
                <a:cs typeface="Arial"/>
              </a:rPr>
              <a:t>وان شيء خارق للطبيعة قلل الضغط</a:t>
            </a:r>
          </a:p>
          <a:p>
            <a:pPr algn="r" rtl="1">
              <a:spcAft>
                <a:spcPts val="1000"/>
              </a:spcAft>
            </a:pPr>
            <a:r>
              <a:rPr lang="ar-EG" sz="3400" b="1" dirty="0">
                <a:solidFill>
                  <a:srgbClr val="FFFFFF"/>
                </a:solidFill>
                <a:latin typeface="Simplified Arabic"/>
                <a:ea typeface="Calibri"/>
                <a:cs typeface="Arial"/>
              </a:rPr>
              <a:t>وان شيء خارق للطبيعة حل مشكلة الأكسجين </a:t>
            </a:r>
          </a:p>
          <a:p>
            <a:pPr algn="r" rtl="1">
              <a:spcAft>
                <a:spcPts val="1000"/>
              </a:spcAft>
            </a:pPr>
            <a:r>
              <a:rPr lang="ar-EG" sz="3400" b="1" dirty="0">
                <a:solidFill>
                  <a:srgbClr val="FFFFFF"/>
                </a:solidFill>
                <a:latin typeface="Simplified Arabic"/>
                <a:ea typeface="Calibri"/>
                <a:cs typeface="Arial"/>
              </a:rPr>
              <a:t>وان شيء خارق للطبيعة فصلهم عن بقية المواد </a:t>
            </a:r>
          </a:p>
          <a:p>
            <a:pPr algn="r" rtl="1">
              <a:spcAft>
                <a:spcPts val="1000"/>
              </a:spcAft>
            </a:pPr>
            <a:r>
              <a:rPr lang="ar-EG" sz="3400" b="1" dirty="0">
                <a:solidFill>
                  <a:srgbClr val="FFFFFF"/>
                </a:solidFill>
                <a:latin typeface="Simplified Arabic"/>
                <a:ea typeface="Calibri"/>
                <a:cs typeface="Arial"/>
              </a:rPr>
              <a:t>وان شيء خارق للطبيعة حل مشكلة الغليان والتجميد </a:t>
            </a:r>
            <a:endParaRPr lang="ar-EG" sz="3400" b="1" dirty="0" smtClean="0">
              <a:solidFill>
                <a:srgbClr val="FFFFFF"/>
              </a:solidFill>
              <a:latin typeface="Simplified Arabic"/>
              <a:ea typeface="Calibri"/>
              <a:cs typeface="Arial"/>
            </a:endParaRPr>
          </a:p>
          <a:p>
            <a:pPr algn="r" rtl="1">
              <a:spcAft>
                <a:spcPts val="1000"/>
              </a:spcAft>
            </a:pPr>
            <a:r>
              <a:rPr lang="ar-EG" sz="3400" b="1" dirty="0" smtClean="0">
                <a:solidFill>
                  <a:srgbClr val="FFFFFF"/>
                </a:solidFill>
                <a:latin typeface="Simplified Arabic"/>
                <a:ea typeface="Calibri"/>
                <a:cs typeface="Arial"/>
              </a:rPr>
              <a:t>وان </a:t>
            </a:r>
            <a:r>
              <a:rPr lang="ar-EG" sz="3400" b="1" dirty="0">
                <a:solidFill>
                  <a:srgbClr val="FFFFFF"/>
                </a:solidFill>
                <a:latin typeface="Simplified Arabic"/>
                <a:ea typeface="Calibri"/>
                <a:cs typeface="Arial"/>
              </a:rPr>
              <a:t>شيء خارق للطبيعة حل مشكلة الكالسيوم مع الفسفور </a:t>
            </a:r>
            <a:endParaRPr lang="ar-EG" sz="3400" b="1" dirty="0" smtClean="0">
              <a:solidFill>
                <a:srgbClr val="FFFFFF"/>
              </a:solidFill>
              <a:latin typeface="Simplified Arabic"/>
              <a:ea typeface="Calibri"/>
              <a:cs typeface="Arial"/>
            </a:endParaRPr>
          </a:p>
          <a:p>
            <a:pPr algn="r" rtl="1">
              <a:spcAft>
                <a:spcPts val="1000"/>
              </a:spcAft>
            </a:pPr>
            <a:r>
              <a:rPr lang="ar-EG" sz="3400" b="1" dirty="0" smtClean="0">
                <a:solidFill>
                  <a:srgbClr val="FFFFFF"/>
                </a:solidFill>
                <a:latin typeface="Simplified Arabic"/>
                <a:ea typeface="Calibri"/>
                <a:cs typeface="Arial"/>
              </a:rPr>
              <a:t>وشيء </a:t>
            </a:r>
            <a:r>
              <a:rPr lang="ar-EG" sz="3400" b="1" dirty="0">
                <a:solidFill>
                  <a:srgbClr val="FFFFFF"/>
                </a:solidFill>
                <a:latin typeface="Simplified Arabic"/>
                <a:ea typeface="Calibri"/>
                <a:cs typeface="Arial"/>
              </a:rPr>
              <a:t>خارق للطبيعة كون المحفز القاعدي </a:t>
            </a:r>
            <a:endParaRPr lang="ar-EG" sz="3400" b="1" dirty="0" smtClean="0">
              <a:solidFill>
                <a:srgbClr val="FFFFFF"/>
              </a:solidFill>
              <a:latin typeface="Simplified Arabic"/>
              <a:ea typeface="Calibri"/>
              <a:cs typeface="Arial"/>
            </a:endParaRPr>
          </a:p>
          <a:p>
            <a:pPr algn="r" rtl="1">
              <a:spcAft>
                <a:spcPts val="1000"/>
              </a:spcAft>
            </a:pPr>
            <a:r>
              <a:rPr lang="ar-EG" sz="3400" b="1" dirty="0" smtClean="0">
                <a:solidFill>
                  <a:srgbClr val="FFFFFF"/>
                </a:solidFill>
                <a:latin typeface="Simplified Arabic"/>
                <a:ea typeface="Calibri"/>
                <a:cs typeface="Arial"/>
              </a:rPr>
              <a:t>سنصطدم </a:t>
            </a:r>
            <a:r>
              <a:rPr lang="ar-EG" sz="3400" b="1" dirty="0">
                <a:solidFill>
                  <a:srgbClr val="FFFFFF"/>
                </a:solidFill>
                <a:latin typeface="Simplified Arabic"/>
                <a:ea typeface="Calibri"/>
                <a:cs typeface="Arial"/>
              </a:rPr>
              <a:t>بنفس مشكلة </a:t>
            </a:r>
            <a:r>
              <a:rPr lang="ar-EG" sz="3400" b="1" dirty="0" smtClean="0">
                <a:solidFill>
                  <a:srgbClr val="FFFFFF"/>
                </a:solidFill>
                <a:latin typeface="Simplified Arabic"/>
                <a:ea typeface="Calibri"/>
                <a:cs typeface="Arial"/>
              </a:rPr>
              <a:t>المياه </a:t>
            </a:r>
            <a:r>
              <a:rPr lang="ar-EG" sz="3400" b="1" dirty="0">
                <a:solidFill>
                  <a:srgbClr val="FFFFFF"/>
                </a:solidFill>
                <a:latin typeface="Simplified Arabic"/>
                <a:ea typeface="Calibri"/>
                <a:cs typeface="Arial"/>
              </a:rPr>
              <a:t>لان ترابط </a:t>
            </a:r>
            <a:r>
              <a:rPr lang="ar-EG" sz="3400" b="1" dirty="0" err="1">
                <a:solidFill>
                  <a:srgbClr val="FFFFFF"/>
                </a:solidFill>
                <a:latin typeface="Simplified Arabic"/>
                <a:ea typeface="Calibri"/>
                <a:cs typeface="Arial"/>
              </a:rPr>
              <a:t>النيوكليتيدات</a:t>
            </a:r>
            <a:r>
              <a:rPr lang="ar-EG" sz="3400" b="1" dirty="0">
                <a:solidFill>
                  <a:srgbClr val="FFFFFF"/>
                </a:solidFill>
                <a:latin typeface="Simplified Arabic"/>
                <a:ea typeface="Calibri"/>
                <a:cs typeface="Arial"/>
              </a:rPr>
              <a:t> يحتاج نزع مياه وهم المفروض تكونوا في المياه </a:t>
            </a:r>
            <a:endParaRPr lang="ar-EG" sz="3400" b="1" dirty="0" smtClean="0">
              <a:solidFill>
                <a:srgbClr val="FFFFFF"/>
              </a:solidFill>
              <a:latin typeface="Simplified Arabic"/>
              <a:ea typeface="Calibri"/>
              <a:cs typeface="Arial"/>
            </a:endParaRPr>
          </a:p>
          <a:p>
            <a:pPr algn="r" rtl="1">
              <a:spcAft>
                <a:spcPts val="1000"/>
              </a:spcAft>
            </a:pPr>
            <a:r>
              <a:rPr lang="ar-EG" sz="3400" b="1" dirty="0" smtClean="0">
                <a:solidFill>
                  <a:srgbClr val="FFFFFF"/>
                </a:solidFill>
                <a:latin typeface="Simplified Arabic"/>
                <a:ea typeface="Calibri"/>
                <a:cs typeface="Arial"/>
              </a:rPr>
              <a:t>هذا </a:t>
            </a:r>
            <a:r>
              <a:rPr lang="ar-EG" sz="3400" b="1" dirty="0">
                <a:solidFill>
                  <a:srgbClr val="FFFFFF"/>
                </a:solidFill>
                <a:latin typeface="Simplified Arabic"/>
                <a:ea typeface="Calibri"/>
                <a:cs typeface="Arial"/>
              </a:rPr>
              <a:t>يجعل الامر يؤكد أنه غير محتمل. واحتماليته صفر </a:t>
            </a:r>
            <a:r>
              <a:rPr lang="ar-EG" sz="3400" b="1" dirty="0" smtClean="0">
                <a:solidFill>
                  <a:srgbClr val="FFFFFF"/>
                </a:solidFill>
                <a:latin typeface="Simplified Arabic"/>
                <a:ea typeface="Calibri"/>
                <a:cs typeface="Arial"/>
              </a:rPr>
              <a:t>0</a:t>
            </a:r>
            <a:endParaRPr lang="ar-EG" sz="3400" b="1" dirty="0">
              <a:solidFill>
                <a:srgbClr val="FFFFFF"/>
              </a:solidFill>
              <a:latin typeface="Simplified Arabic"/>
              <a:ea typeface="Calibri"/>
              <a:cs typeface="Arial"/>
            </a:endParaRPr>
          </a:p>
        </p:txBody>
      </p:sp>
    </p:spTree>
    <p:extLst>
      <p:ext uri="{BB962C8B-B14F-4D97-AF65-F5344CB8AC3E}">
        <p14:creationId xmlns:p14="http://schemas.microsoft.com/office/powerpoint/2010/main" val="60033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066800"/>
            <a:ext cx="9144000" cy="4724370"/>
          </a:xfrm>
          <a:prstGeom prst="rect">
            <a:avLst/>
          </a:prstGeom>
        </p:spPr>
        <p:txBody>
          <a:bodyPr wrap="square">
            <a:spAutoFit/>
          </a:bodyPr>
          <a:lstStyle/>
          <a:p>
            <a:pPr algn="r">
              <a:spcAft>
                <a:spcPts val="1000"/>
              </a:spcAft>
            </a:pPr>
            <a:endParaRPr lang="en-US" sz="2400" b="1" dirty="0" smtClean="0">
              <a:solidFill>
                <a:srgbClr val="FFFFFF"/>
              </a:solidFill>
              <a:latin typeface="Calibri"/>
              <a:ea typeface="Calibri"/>
              <a:cs typeface="Simplified Arabic"/>
            </a:endParaRPr>
          </a:p>
          <a:p>
            <a:pPr>
              <a:spcAft>
                <a:spcPts val="1000"/>
              </a:spcAft>
            </a:pPr>
            <a:r>
              <a:rPr lang="en-US" sz="3600" b="1" dirty="0">
                <a:solidFill>
                  <a:srgbClr val="FFFFFF"/>
                </a:solidFill>
                <a:latin typeface="Simplified Arabic"/>
                <a:ea typeface="Calibri"/>
                <a:cs typeface="Arial"/>
              </a:rPr>
              <a:t>The RNA world hypothesis is extremely unlikely</a:t>
            </a:r>
          </a:p>
          <a:p>
            <a:pPr>
              <a:spcAft>
                <a:spcPts val="1000"/>
              </a:spcAft>
            </a:pPr>
            <a:r>
              <a:rPr lang="en-US" sz="3600" b="1" dirty="0">
                <a:solidFill>
                  <a:srgbClr val="FFFFFF"/>
                </a:solidFill>
                <a:latin typeface="Simplified Arabic"/>
                <a:ea typeface="Calibri"/>
                <a:cs typeface="Arial"/>
              </a:rPr>
              <a:t>Dr. Charles Carter. Biochemists Resurrect Molecular Fossils: Findings Challenge Assumptions about Origin of Life</a:t>
            </a:r>
          </a:p>
          <a:p>
            <a:pPr>
              <a:spcAft>
                <a:spcPts val="1000"/>
              </a:spcAft>
            </a:pPr>
            <a:r>
              <a:rPr lang="en-US" sz="3600" b="1" dirty="0">
                <a:solidFill>
                  <a:srgbClr val="FFFFFF"/>
                </a:solidFill>
                <a:latin typeface="Simplified Arabic"/>
                <a:ea typeface="Calibri"/>
                <a:cs typeface="Arial"/>
              </a:rPr>
              <a:t>http://www.sciencedaily.com/releases/2013/130913185848.htm</a:t>
            </a:r>
          </a:p>
        </p:txBody>
      </p:sp>
    </p:spTree>
    <p:extLst>
      <p:ext uri="{BB962C8B-B14F-4D97-AF65-F5344CB8AC3E}">
        <p14:creationId xmlns:p14="http://schemas.microsoft.com/office/powerpoint/2010/main" val="359034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188452"/>
            <a:ext cx="9144000" cy="4755148"/>
          </a:xfrm>
          <a:prstGeom prst="rect">
            <a:avLst/>
          </a:prstGeom>
        </p:spPr>
        <p:txBody>
          <a:bodyPr wrap="square">
            <a:spAutoFit/>
          </a:bodyPr>
          <a:lstStyle/>
          <a:p>
            <a:pPr algn="r">
              <a:lnSpc>
                <a:spcPct val="150000"/>
              </a:lnSpc>
              <a:spcAft>
                <a:spcPts val="1000"/>
              </a:spcAft>
            </a:pPr>
            <a:r>
              <a:rPr lang="ar-EG" sz="4000" b="1" dirty="0">
                <a:solidFill>
                  <a:srgbClr val="FFFFFF"/>
                </a:solidFill>
                <a:latin typeface="Calibri"/>
                <a:ea typeface="Calibri"/>
                <a:cs typeface="Simplified Arabic"/>
              </a:rPr>
              <a:t>من يريد تفاصيل الموضوع بالمراجع وشهادات العلماء يرجع لهذه </a:t>
            </a:r>
            <a:r>
              <a:rPr lang="ar-EG" sz="4000" b="1" dirty="0" err="1">
                <a:solidFill>
                  <a:srgbClr val="FFFFFF"/>
                </a:solidFill>
                <a:latin typeface="Calibri"/>
                <a:ea typeface="Calibri"/>
                <a:cs typeface="Simplified Arabic"/>
              </a:rPr>
              <a:t>اللنكات</a:t>
            </a:r>
            <a:r>
              <a:rPr lang="ar-EG" sz="4000" b="1" dirty="0">
                <a:solidFill>
                  <a:srgbClr val="FFFFFF"/>
                </a:solidFill>
                <a:latin typeface="Calibri"/>
                <a:ea typeface="Calibri"/>
                <a:cs typeface="Simplified Arabic"/>
              </a:rPr>
              <a:t> التي </a:t>
            </a:r>
            <a:r>
              <a:rPr lang="ar-EG" sz="4000" b="1" dirty="0" smtClean="0">
                <a:solidFill>
                  <a:srgbClr val="FFFFFF"/>
                </a:solidFill>
                <a:latin typeface="Calibri"/>
                <a:ea typeface="Calibri"/>
                <a:cs typeface="Simplified Arabic"/>
              </a:rPr>
              <a:t>امامكم</a:t>
            </a:r>
          </a:p>
          <a:p>
            <a:pPr algn="ctr">
              <a:lnSpc>
                <a:spcPct val="150000"/>
              </a:lnSpc>
              <a:spcAft>
                <a:spcPts val="1000"/>
              </a:spcAft>
            </a:pPr>
            <a:r>
              <a:rPr lang="en-US" sz="3600" b="1" dirty="0">
                <a:solidFill>
                  <a:srgbClr val="FFFFFF"/>
                </a:solidFill>
                <a:latin typeface="Calibri"/>
                <a:ea typeface="Calibri"/>
                <a:cs typeface="Simplified Arabic"/>
                <a:hlinkClick r:id="rId5"/>
              </a:rPr>
              <a:t>http://</a:t>
            </a:r>
            <a:r>
              <a:rPr lang="en-US" sz="3600" b="1" dirty="0" smtClean="0">
                <a:solidFill>
                  <a:srgbClr val="FFFFFF"/>
                </a:solidFill>
                <a:latin typeface="Calibri"/>
                <a:ea typeface="Calibri"/>
                <a:cs typeface="Simplified Arabic"/>
                <a:hlinkClick r:id="rId5"/>
              </a:rPr>
              <a:t>drghaly.com/articles/display/12419</a:t>
            </a:r>
            <a:endParaRPr lang="ar-EG" sz="3600" b="1" dirty="0" smtClean="0">
              <a:solidFill>
                <a:srgbClr val="FFFFFF"/>
              </a:solidFill>
              <a:latin typeface="Calibri"/>
              <a:ea typeface="Calibri"/>
              <a:cs typeface="Simplified Arabic"/>
            </a:endParaRPr>
          </a:p>
          <a:p>
            <a:pPr algn="r">
              <a:lnSpc>
                <a:spcPct val="150000"/>
              </a:lnSpc>
              <a:spcAft>
                <a:spcPts val="1000"/>
              </a:spcAft>
            </a:pPr>
            <a:endParaRPr lang="ar-EG" sz="4000" b="1" dirty="0">
              <a:solidFill>
                <a:srgbClr val="FFFFFF"/>
              </a:solidFill>
              <a:latin typeface="Calibri"/>
              <a:ea typeface="Calibri"/>
              <a:cs typeface="Simplified Arabic"/>
            </a:endParaRPr>
          </a:p>
          <a:p>
            <a:pPr algn="r">
              <a:lnSpc>
                <a:spcPct val="150000"/>
              </a:lnSpc>
              <a:spcAft>
                <a:spcPts val="1000"/>
              </a:spcAft>
            </a:pPr>
            <a:r>
              <a:rPr lang="en-US" sz="3200" b="1" dirty="0">
                <a:solidFill>
                  <a:srgbClr val="FFFFFF"/>
                </a:solidFill>
                <a:latin typeface="Calibri"/>
                <a:ea typeface="Calibri"/>
                <a:cs typeface="Simplified Arabic"/>
                <a:hlinkClick r:id="rId6"/>
              </a:rPr>
              <a:t>https://</a:t>
            </a:r>
            <a:r>
              <a:rPr lang="en-US" sz="3200" b="1" dirty="0" smtClean="0">
                <a:solidFill>
                  <a:srgbClr val="FFFFFF"/>
                </a:solidFill>
                <a:latin typeface="Calibri"/>
                <a:ea typeface="Calibri"/>
                <a:cs typeface="Simplified Arabic"/>
                <a:hlinkClick r:id="rId6"/>
              </a:rPr>
              <a:t>www.youtube.com/watch?v=z59GCKPWWLE</a:t>
            </a:r>
            <a:endParaRPr lang="ar-EG" sz="3200" b="1" dirty="0" smtClean="0">
              <a:solidFill>
                <a:srgbClr val="FFFFFF"/>
              </a:solidFill>
              <a:latin typeface="Calibri"/>
              <a:ea typeface="Calibri"/>
              <a:cs typeface="Simplified Arabic"/>
            </a:endParaRPr>
          </a:p>
        </p:txBody>
      </p:sp>
    </p:spTree>
    <p:extLst>
      <p:ext uri="{BB962C8B-B14F-4D97-AF65-F5344CB8AC3E}">
        <p14:creationId xmlns:p14="http://schemas.microsoft.com/office/powerpoint/2010/main" val="36720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560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828800"/>
            <a:ext cx="9144000" cy="1205458"/>
          </a:xfrm>
          <a:prstGeom prst="rect">
            <a:avLst/>
          </a:prstGeom>
        </p:spPr>
        <p:txBody>
          <a:bodyPr wrap="square">
            <a:spAutoFit/>
          </a:bodyPr>
          <a:lstStyle/>
          <a:p>
            <a:pPr algn="r">
              <a:spcAft>
                <a:spcPts val="1000"/>
              </a:spcAft>
            </a:pPr>
            <a:endParaRPr lang="en-US" sz="2400" b="1" dirty="0" smtClean="0">
              <a:solidFill>
                <a:srgbClr val="FFFFFF"/>
              </a:solidFill>
              <a:latin typeface="Calibri"/>
              <a:ea typeface="Calibri"/>
              <a:cs typeface="Simplified Arabic"/>
            </a:endParaRPr>
          </a:p>
          <a:p>
            <a:pPr algn="ctr">
              <a:spcAft>
                <a:spcPts val="1000"/>
              </a:spcAft>
            </a:pPr>
            <a:r>
              <a:rPr lang="ar-EG" sz="4000" b="1" dirty="0">
                <a:solidFill>
                  <a:srgbClr val="FFFFFF"/>
                </a:solidFill>
                <a:latin typeface="Simplified Arabic"/>
                <a:ea typeface="Calibri"/>
                <a:cs typeface="Arial"/>
              </a:rPr>
              <a:t>احتمالية تكوين دي ان ايه في الطبيعة</a:t>
            </a:r>
            <a:endParaRPr lang="en-US" sz="4000" dirty="0">
              <a:solidFill>
                <a:srgbClr val="FFFFFF"/>
              </a:solidFill>
              <a:latin typeface="Calibri"/>
              <a:ea typeface="Calibri"/>
              <a:cs typeface="Arial"/>
            </a:endParaRPr>
          </a:p>
        </p:txBody>
      </p:sp>
    </p:spTree>
    <p:extLst>
      <p:ext uri="{BB962C8B-B14F-4D97-AF65-F5344CB8AC3E}">
        <p14:creationId xmlns:p14="http://schemas.microsoft.com/office/powerpoint/2010/main" val="15185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828800"/>
            <a:ext cx="9144000" cy="2934137"/>
          </a:xfrm>
          <a:prstGeom prst="rect">
            <a:avLst/>
          </a:prstGeom>
        </p:spPr>
        <p:txBody>
          <a:bodyPr wrap="square">
            <a:spAutoFit/>
          </a:bodyPr>
          <a:lstStyle/>
          <a:p>
            <a:pPr algn="r">
              <a:spcAft>
                <a:spcPts val="1000"/>
              </a:spcAft>
            </a:pPr>
            <a:endParaRPr lang="en-US" sz="2400" b="1" dirty="0" smtClean="0">
              <a:solidFill>
                <a:srgbClr val="FFFFFF"/>
              </a:solidFill>
              <a:latin typeface="Calibri"/>
              <a:ea typeface="Calibri"/>
              <a:cs typeface="Simplified Arabic"/>
            </a:endParaRPr>
          </a:p>
          <a:p>
            <a:pPr>
              <a:spcAft>
                <a:spcPts val="1000"/>
              </a:spcAft>
            </a:pPr>
            <a:r>
              <a:rPr lang="en-US" sz="3600" b="1" dirty="0" smtClean="0">
                <a:solidFill>
                  <a:srgbClr val="FFFFFF"/>
                </a:solidFill>
                <a:latin typeface="Simplified Arabic"/>
                <a:ea typeface="Calibri"/>
                <a:cs typeface="Arial"/>
              </a:rPr>
              <a:t>Non-random </a:t>
            </a:r>
            <a:r>
              <a:rPr lang="en-US" sz="3600" b="1" dirty="0">
                <a:solidFill>
                  <a:srgbClr val="FFFFFF"/>
                </a:solidFill>
                <a:latin typeface="Simplified Arabic"/>
                <a:ea typeface="Calibri"/>
                <a:cs typeface="Arial"/>
              </a:rPr>
              <a:t>pattern” would demonstrate </a:t>
            </a:r>
            <a:r>
              <a:rPr lang="en-US" sz="3600" b="1" dirty="0" smtClean="0">
                <a:solidFill>
                  <a:srgbClr val="FFFFFF"/>
                </a:solidFill>
                <a:latin typeface="Simplified Arabic"/>
                <a:ea typeface="Calibri"/>
                <a:cs typeface="Arial"/>
              </a:rPr>
              <a:t>intelligent</a:t>
            </a:r>
            <a:endParaRPr lang="en-US" sz="3600" dirty="0">
              <a:solidFill>
                <a:srgbClr val="FFFFFF"/>
              </a:solidFill>
              <a:latin typeface="Calibri"/>
              <a:ea typeface="Calibri"/>
              <a:cs typeface="Arial"/>
            </a:endParaRPr>
          </a:p>
          <a:p>
            <a:pPr>
              <a:spcAft>
                <a:spcPts val="1000"/>
              </a:spcAft>
            </a:pPr>
            <a:r>
              <a:rPr lang="en-US" sz="3600" b="1" i="1" dirty="0">
                <a:solidFill>
                  <a:srgbClr val="FFFFFF"/>
                </a:solidFill>
                <a:latin typeface="Simplified Arabic"/>
                <a:ea typeface="Calibri"/>
                <a:cs typeface="Arial"/>
              </a:rPr>
              <a:t>C. </a:t>
            </a:r>
            <a:r>
              <a:rPr lang="en-US" sz="3600" b="1" i="1" dirty="0" err="1">
                <a:solidFill>
                  <a:srgbClr val="FFFFFF"/>
                </a:solidFill>
                <a:latin typeface="Simplified Arabic"/>
                <a:ea typeface="Calibri"/>
                <a:cs typeface="Arial"/>
              </a:rPr>
              <a:t>Ponnamperuma</a:t>
            </a:r>
            <a:r>
              <a:rPr lang="en-US" sz="3600" b="1" i="1" dirty="0">
                <a:solidFill>
                  <a:srgbClr val="FFFFFF"/>
                </a:solidFill>
                <a:latin typeface="Simplified Arabic"/>
                <a:ea typeface="Calibri"/>
                <a:cs typeface="Arial"/>
              </a:rPr>
              <a:t>, the Origins of Life, p. </a:t>
            </a:r>
            <a:r>
              <a:rPr lang="en-US" sz="3600" b="1" i="1" dirty="0" smtClean="0">
                <a:solidFill>
                  <a:srgbClr val="FFFFFF"/>
                </a:solidFill>
                <a:latin typeface="Simplified Arabic"/>
                <a:ea typeface="Calibri"/>
                <a:cs typeface="Arial"/>
              </a:rPr>
              <a:t>195</a:t>
            </a:r>
            <a:endParaRPr lang="en-US" sz="3600" dirty="0">
              <a:solidFill>
                <a:srgbClr val="FFFFFF"/>
              </a:solidFill>
              <a:latin typeface="Calibri"/>
              <a:ea typeface="Calibri"/>
              <a:cs typeface="Arial"/>
            </a:endParaRPr>
          </a:p>
        </p:txBody>
      </p:sp>
    </p:spTree>
    <p:extLst>
      <p:ext uri="{BB962C8B-B14F-4D97-AF65-F5344CB8AC3E}">
        <p14:creationId xmlns:p14="http://schemas.microsoft.com/office/powerpoint/2010/main" val="412986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295400"/>
            <a:ext cx="9144000" cy="2913618"/>
          </a:xfrm>
          <a:prstGeom prst="rect">
            <a:avLst/>
          </a:prstGeom>
        </p:spPr>
        <p:txBody>
          <a:bodyPr wrap="square">
            <a:spAutoFit/>
          </a:bodyPr>
          <a:lstStyle/>
          <a:p>
            <a:pPr>
              <a:lnSpc>
                <a:spcPct val="150000"/>
              </a:lnSpc>
              <a:spcAft>
                <a:spcPts val="1000"/>
              </a:spcAft>
            </a:pPr>
            <a:r>
              <a:rPr lang="en-US" sz="4000" b="1" dirty="0" smtClean="0">
                <a:solidFill>
                  <a:srgbClr val="FFFFFF"/>
                </a:solidFill>
                <a:latin typeface="Simplified Arabic"/>
                <a:ea typeface="Calibri"/>
                <a:cs typeface="Arial"/>
              </a:rPr>
              <a:t>Law </a:t>
            </a:r>
            <a:r>
              <a:rPr lang="en-US" sz="4000" b="1" dirty="0">
                <a:solidFill>
                  <a:srgbClr val="FFFFFF"/>
                </a:solidFill>
                <a:latin typeface="Simplified Arabic"/>
                <a:ea typeface="Calibri"/>
                <a:cs typeface="Arial"/>
              </a:rPr>
              <a:t>of biogenesis </a:t>
            </a:r>
            <a:endParaRPr lang="en-US" sz="4000" dirty="0">
              <a:solidFill>
                <a:srgbClr val="FFFFFF"/>
              </a:solidFill>
              <a:latin typeface="Calibri"/>
              <a:ea typeface="Calibri"/>
              <a:cs typeface="Arial"/>
            </a:endParaRPr>
          </a:p>
          <a:p>
            <a:pPr>
              <a:lnSpc>
                <a:spcPct val="150000"/>
              </a:lnSpc>
              <a:spcAft>
                <a:spcPts val="1000"/>
              </a:spcAft>
            </a:pPr>
            <a:r>
              <a:rPr lang="en-US" sz="4000" b="1" dirty="0">
                <a:solidFill>
                  <a:srgbClr val="FFFFFF"/>
                </a:solidFill>
                <a:latin typeface="Simplified Arabic"/>
                <a:ea typeface="Calibri"/>
                <a:cs typeface="Arial"/>
              </a:rPr>
              <a:t>Life only comes from life and like begets like</a:t>
            </a:r>
            <a:r>
              <a:rPr lang="en-US" sz="4000" b="1" dirty="0" smtClean="0">
                <a:solidFill>
                  <a:srgbClr val="FFFFFF"/>
                </a:solidFill>
                <a:latin typeface="Simplified Arabic"/>
                <a:ea typeface="Calibri"/>
                <a:cs typeface="Arial"/>
              </a:rPr>
              <a:t>.</a:t>
            </a:r>
          </a:p>
        </p:txBody>
      </p:sp>
    </p:spTree>
    <p:extLst>
      <p:ext uri="{BB962C8B-B14F-4D97-AF65-F5344CB8AC3E}">
        <p14:creationId xmlns:p14="http://schemas.microsoft.com/office/powerpoint/2010/main" val="103352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438400"/>
            <a:ext cx="9144000" cy="2308324"/>
          </a:xfrm>
          <a:prstGeom prst="rect">
            <a:avLst/>
          </a:prstGeom>
        </p:spPr>
        <p:txBody>
          <a:bodyPr wrap="square">
            <a:spAutoFit/>
          </a:bodyPr>
          <a:lstStyle/>
          <a:p>
            <a:pPr lvl="0">
              <a:spcAft>
                <a:spcPts val="1000"/>
              </a:spcAft>
            </a:pPr>
            <a:r>
              <a:rPr lang="en-US" sz="3600" b="1" dirty="0">
                <a:solidFill>
                  <a:srgbClr val="FFFFFF"/>
                </a:solidFill>
                <a:latin typeface="Simplified Arabic"/>
                <a:ea typeface="Calibri"/>
                <a:cs typeface="Arial"/>
              </a:rPr>
              <a:t>A message with high information content would be “an unambiguously artificial [intelligently produced] interstellar message” </a:t>
            </a:r>
            <a:r>
              <a:rPr lang="en-US" sz="3600" b="1" i="1" dirty="0">
                <a:solidFill>
                  <a:srgbClr val="FFFFFF"/>
                </a:solidFill>
                <a:latin typeface="Simplified Arabic"/>
                <a:ea typeface="Calibri"/>
                <a:cs typeface="Arial"/>
              </a:rPr>
              <a:t>(*Carl Sagan, Cosmos, 1980,</a:t>
            </a:r>
            <a:r>
              <a:rPr lang="en-US" sz="3600" b="1" dirty="0">
                <a:solidFill>
                  <a:srgbClr val="FFFFFF"/>
                </a:solidFill>
                <a:latin typeface="Simplified Arabic"/>
                <a:ea typeface="Calibri"/>
                <a:cs typeface="Arial"/>
              </a:rPr>
              <a:t> </a:t>
            </a:r>
            <a:r>
              <a:rPr lang="en-US" sz="3600" b="1" i="1" dirty="0">
                <a:solidFill>
                  <a:srgbClr val="FFFFFF"/>
                </a:solidFill>
                <a:latin typeface="Simplified Arabic"/>
                <a:ea typeface="Calibri"/>
                <a:cs typeface="Arial"/>
              </a:rPr>
              <a:t>p. 314).</a:t>
            </a:r>
            <a:endParaRPr lang="en-US" sz="3600" dirty="0">
              <a:solidFill>
                <a:srgbClr val="FFFFFF"/>
              </a:solidFill>
              <a:latin typeface="Calibri"/>
              <a:ea typeface="Calibri"/>
              <a:cs typeface="Arial"/>
            </a:endParaRPr>
          </a:p>
        </p:txBody>
      </p:sp>
    </p:spTree>
    <p:extLst>
      <p:ext uri="{BB962C8B-B14F-4D97-AF65-F5344CB8AC3E}">
        <p14:creationId xmlns:p14="http://schemas.microsoft.com/office/powerpoint/2010/main" val="306524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447800"/>
            <a:ext cx="9144000" cy="3247043"/>
          </a:xfrm>
          <a:prstGeom prst="rect">
            <a:avLst/>
          </a:prstGeom>
        </p:spPr>
        <p:txBody>
          <a:bodyPr wrap="square">
            <a:spAutoFit/>
          </a:bodyPr>
          <a:lstStyle/>
          <a:p>
            <a:pPr lvl="0">
              <a:spcAft>
                <a:spcPts val="1000"/>
              </a:spcAft>
            </a:pPr>
            <a:r>
              <a:rPr lang="en-US" sz="3600" b="1" dirty="0" smtClean="0">
                <a:solidFill>
                  <a:srgbClr val="FFFFFF"/>
                </a:solidFill>
                <a:latin typeface="Simplified Arabic"/>
                <a:ea typeface="Calibri"/>
                <a:cs typeface="Arial"/>
              </a:rPr>
              <a:t>RNA </a:t>
            </a:r>
            <a:endParaRPr lang="ar-EG" sz="3600" b="1" dirty="0" smtClean="0">
              <a:solidFill>
                <a:srgbClr val="FFFFFF"/>
              </a:solidFill>
              <a:latin typeface="Simplified Arabic"/>
              <a:ea typeface="Calibri"/>
              <a:cs typeface="Arial"/>
            </a:endParaRPr>
          </a:p>
          <a:p>
            <a:pPr lvl="0">
              <a:spcAft>
                <a:spcPts val="1000"/>
              </a:spcAft>
            </a:pPr>
            <a:r>
              <a:rPr lang="en-US" sz="3600" b="1" dirty="0" smtClean="0">
                <a:solidFill>
                  <a:srgbClr val="FFFFFF"/>
                </a:solidFill>
                <a:latin typeface="Simplified Arabic"/>
                <a:ea typeface="Calibri"/>
                <a:cs typeface="Arial"/>
              </a:rPr>
              <a:t>PNA</a:t>
            </a:r>
            <a:r>
              <a:rPr lang="en-US" sz="3600" b="1" dirty="0">
                <a:solidFill>
                  <a:srgbClr val="FFFFFF"/>
                </a:solidFill>
                <a:latin typeface="Simplified Arabic"/>
                <a:ea typeface="Calibri"/>
                <a:cs typeface="Arial"/>
              </a:rPr>
              <a:t>, TNA or </a:t>
            </a:r>
            <a:r>
              <a:rPr lang="en-US" sz="3600" b="1" dirty="0" smtClean="0">
                <a:solidFill>
                  <a:srgbClr val="FFFFFF"/>
                </a:solidFill>
                <a:latin typeface="Simplified Arabic"/>
                <a:ea typeface="Calibri"/>
                <a:cs typeface="Arial"/>
              </a:rPr>
              <a:t>GNA</a:t>
            </a:r>
            <a:endParaRPr lang="ar-EG" sz="3600" b="1" dirty="0">
              <a:solidFill>
                <a:srgbClr val="FFFFFF"/>
              </a:solidFill>
              <a:latin typeface="Simplified Arabic"/>
              <a:ea typeface="Calibri"/>
              <a:cs typeface="Arial"/>
            </a:endParaRPr>
          </a:p>
          <a:p>
            <a:pPr lvl="0">
              <a:spcAft>
                <a:spcPts val="1000"/>
              </a:spcAft>
            </a:pPr>
            <a:r>
              <a:rPr lang="en-US" sz="3600" b="1" dirty="0" err="1">
                <a:solidFill>
                  <a:srgbClr val="FFFFFF"/>
                </a:solidFill>
                <a:latin typeface="Simplified Arabic"/>
                <a:ea typeface="Calibri"/>
                <a:cs typeface="Arial"/>
              </a:rPr>
              <a:t>Orgel</a:t>
            </a:r>
            <a:r>
              <a:rPr lang="en-US" sz="3600" b="1" dirty="0">
                <a:solidFill>
                  <a:srgbClr val="FFFFFF"/>
                </a:solidFill>
                <a:latin typeface="Simplified Arabic"/>
                <a:ea typeface="Calibri"/>
                <a:cs typeface="Arial"/>
              </a:rPr>
              <a:t>, Leslie (2000). "A Simpler Nucleic Acid". Science 290 (5495): 1306–7.</a:t>
            </a:r>
          </a:p>
          <a:p>
            <a:pPr lvl="0">
              <a:spcAft>
                <a:spcPts val="1000"/>
              </a:spcAft>
            </a:pPr>
            <a:endParaRPr lang="en-US" sz="3600" dirty="0">
              <a:solidFill>
                <a:srgbClr val="FFFFFF"/>
              </a:solidFill>
              <a:latin typeface="Calibri"/>
              <a:ea typeface="Calibri"/>
              <a:cs typeface="Arial"/>
            </a:endParaRPr>
          </a:p>
        </p:txBody>
      </p:sp>
    </p:spTree>
    <p:extLst>
      <p:ext uri="{BB962C8B-B14F-4D97-AF65-F5344CB8AC3E}">
        <p14:creationId xmlns:p14="http://schemas.microsoft.com/office/powerpoint/2010/main" val="32475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
        <p:nvSpPr>
          <p:cNvPr id="2" name="Rectangle 1"/>
          <p:cNvSpPr/>
          <p:nvPr/>
        </p:nvSpPr>
        <p:spPr>
          <a:xfrm>
            <a:off x="-19050" y="1225689"/>
            <a:ext cx="9144000" cy="5632311"/>
          </a:xfrm>
          <a:prstGeom prst="rect">
            <a:avLst/>
          </a:prstGeom>
        </p:spPr>
        <p:txBody>
          <a:bodyPr wrap="square">
            <a:spAutoFit/>
          </a:bodyPr>
          <a:lstStyle/>
          <a:p>
            <a:pPr algn="ctr" rtl="1">
              <a:spcAft>
                <a:spcPts val="1000"/>
              </a:spcAft>
            </a:pPr>
            <a:r>
              <a:rPr lang="en-US" sz="3600" dirty="0" smtClean="0">
                <a:solidFill>
                  <a:srgbClr val="FFFFFF"/>
                </a:solidFill>
                <a:latin typeface="Calibri"/>
                <a:ea typeface="Calibri"/>
                <a:cs typeface="Arial"/>
              </a:rPr>
              <a:t>26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a:t>
            </a:r>
            <a:endParaRPr lang="en-US" sz="3600" dirty="0">
              <a:solidFill>
                <a:srgbClr val="FFFFFF"/>
              </a:solidFill>
              <a:latin typeface="Calibri"/>
              <a:ea typeface="Calibri"/>
              <a:cs typeface="Arial"/>
            </a:endParaRPr>
          </a:p>
        </p:txBody>
      </p:sp>
      <mc:AlternateContent xmlns:mc="http://schemas.openxmlformats.org/markup-compatibility/2006" xmlns:a14="http://schemas.microsoft.com/office/drawing/2010/main">
        <mc:Choice Requires="a14">
          <p:sp>
            <p:nvSpPr>
              <p:cNvPr id="4" name="Rectangle 3"/>
              <p:cNvSpPr/>
              <p:nvPr/>
            </p:nvSpPr>
            <p:spPr>
              <a:xfrm>
                <a:off x="3318323" y="566791"/>
                <a:ext cx="2507353" cy="658898"/>
              </a:xfrm>
              <a:prstGeom prst="rect">
                <a:avLst/>
              </a:prstGeom>
            </p:spPr>
            <p:txBody>
              <a:bodyPr wrap="none">
                <a:spAutoFit/>
              </a:bodyPr>
              <a:lstStyle/>
              <a:p>
                <a:r>
                  <a:rPr lang="ar-EG" sz="3600" b="1" dirty="0">
                    <a:solidFill>
                      <a:srgbClr val="FFFFFF"/>
                    </a:solidFill>
                    <a:latin typeface="Calibri"/>
                    <a:ea typeface="Calibri"/>
                    <a:cs typeface="Simplified Arabic"/>
                  </a:rPr>
                  <a:t>2.6</a:t>
                </a:r>
                <a:r>
                  <a:rPr lang="en-US" sz="3600" b="1" dirty="0">
                    <a:solidFill>
                      <a:srgbClr val="FFFFFF"/>
                    </a:solidFill>
                    <a:latin typeface="Calibri"/>
                    <a:ea typeface="Calibri"/>
                    <a:cs typeface="Simplified Arabic"/>
                  </a:rPr>
                  <a:t>* </a:t>
                </a:r>
                <a:r>
                  <a:rPr lang="ar-EG" sz="3600" b="1" dirty="0">
                    <a:solidFill>
                      <a:srgbClr val="FFFFFF"/>
                    </a:solidFill>
                    <a:latin typeface="Calibri"/>
                    <a:ea typeface="Calibri"/>
                    <a:cs typeface="Simplified Arabic"/>
                  </a:rPr>
                  <a:t> </a:t>
                </a:r>
                <a14:m>
                  <m:oMath xmlns:m="http://schemas.openxmlformats.org/officeDocument/2006/math">
                    <m:sSup>
                      <m:sSupPr>
                        <m:ctrlPr>
                          <a:rPr lang="en-US" sz="3600" b="1" i="1">
                            <a:solidFill>
                              <a:srgbClr val="FFFFFF"/>
                            </a:solidFill>
                            <a:latin typeface="Cambria Math" panose="02040503050406030204" pitchFamily="18" charset="0"/>
                            <a:ea typeface="Calibri"/>
                            <a:cs typeface="Simplified Arabic"/>
                          </a:rPr>
                        </m:ctrlPr>
                      </m:sSupPr>
                      <m:e>
                        <m:r>
                          <a:rPr lang="en-US" sz="3600" b="1" i="1">
                            <a:solidFill>
                              <a:srgbClr val="FFFFFF"/>
                            </a:solidFill>
                            <a:latin typeface="Cambria Math"/>
                            <a:ea typeface="Calibri"/>
                            <a:cs typeface="Simplified Arabic"/>
                          </a:rPr>
                          <m:t>𝟏𝟎</m:t>
                        </m:r>
                      </m:e>
                      <m:sup>
                        <m:r>
                          <a:rPr lang="en-US" sz="3600" b="1" i="1">
                            <a:solidFill>
                              <a:srgbClr val="FFFFFF"/>
                            </a:solidFill>
                            <a:latin typeface="Cambria Math"/>
                            <a:ea typeface="Calibri"/>
                            <a:cs typeface="Simplified Arabic"/>
                          </a:rPr>
                          <m:t>𝟑𝟎𝟎</m:t>
                        </m:r>
                      </m:sup>
                    </m:sSup>
                  </m:oMath>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318323" y="566791"/>
                <a:ext cx="2507353" cy="658898"/>
              </a:xfrm>
              <a:prstGeom prst="rect">
                <a:avLst/>
              </a:prstGeom>
              <a:blipFill rotWithShape="1">
                <a:blip r:embed="rId6"/>
                <a:stretch>
                  <a:fillRect l="-7282" t="-15741" b="-36111"/>
                </a:stretch>
              </a:blipFill>
            </p:spPr>
            <p:txBody>
              <a:bodyPr/>
              <a:lstStyle/>
              <a:p>
                <a:r>
                  <a:rPr lang="en-US">
                    <a:noFill/>
                  </a:rPr>
                  <a:t> </a:t>
                </a:r>
              </a:p>
            </p:txBody>
          </p:sp>
        </mc:Fallback>
      </mc:AlternateContent>
    </p:spTree>
    <p:extLst>
      <p:ext uri="{BB962C8B-B14F-4D97-AF65-F5344CB8AC3E}">
        <p14:creationId xmlns:p14="http://schemas.microsoft.com/office/powerpoint/2010/main" val="38893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repeatCount="indefinite" fill="hold" display="0">
                  <p:stCondLst>
                    <p:cond delay="indefinite"/>
                  </p:stCondLst>
                </p:cTn>
                <p:tgtEl>
                  <p:spTgt spid="3"/>
                </p:tgtEl>
              </p:cMediaNode>
            </p:video>
          </p:childTnLst>
        </p:cTn>
      </p:par>
    </p:tnLst>
    <p:bldLst>
      <p:bldP spid="2" grpId="0"/>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9896" y="1225689"/>
            <a:ext cx="9144000" cy="5632311"/>
          </a:xfrm>
          <a:prstGeom prst="rect">
            <a:avLst/>
          </a:prstGeom>
        </p:spPr>
        <p:txBody>
          <a:bodyPr wrap="square">
            <a:spAutoFit/>
          </a:bodyPr>
          <a:lstStyle/>
          <a:p>
            <a:pPr algn="ctr" rtl="1">
              <a:spcAft>
                <a:spcPts val="1000"/>
              </a:spcAft>
            </a:pPr>
            <a:r>
              <a:rPr lang="en-US" sz="3600" b="1" dirty="0" smtClean="0">
                <a:solidFill>
                  <a:srgbClr val="FFFFFF"/>
                </a:solidFill>
                <a:latin typeface="Calibri"/>
                <a:ea typeface="Calibri"/>
                <a:cs typeface="Arial"/>
              </a:rPr>
              <a:t>55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0 genes / sec</a:t>
            </a:r>
            <a:endParaRPr lang="en-US" sz="3600" b="1" dirty="0">
              <a:solidFill>
                <a:srgbClr val="FFFFFF"/>
              </a:solidFill>
              <a:latin typeface="Calibri"/>
              <a:ea typeface="Calibri"/>
              <a:cs typeface="Arial"/>
            </a:endParaRPr>
          </a:p>
        </p:txBody>
      </p:sp>
      <p:sp>
        <p:nvSpPr>
          <p:cNvPr id="4" name="Rectangle 3"/>
          <p:cNvSpPr/>
          <p:nvPr/>
        </p:nvSpPr>
        <p:spPr>
          <a:xfrm>
            <a:off x="1295400" y="0"/>
            <a:ext cx="6858000" cy="646331"/>
          </a:xfrm>
          <a:prstGeom prst="rect">
            <a:avLst/>
          </a:prstGeom>
        </p:spPr>
        <p:txBody>
          <a:bodyPr wrap="square">
            <a:spAutoFit/>
          </a:bodyPr>
          <a:lstStyle/>
          <a:p>
            <a:r>
              <a:rPr lang="ar-EG" sz="3600" b="1" dirty="0">
                <a:solidFill>
                  <a:srgbClr val="FFFFFF"/>
                </a:solidFill>
                <a:latin typeface="Calibri"/>
                <a:ea typeface="Calibri"/>
                <a:cs typeface="Simplified Arabic"/>
              </a:rPr>
              <a:t>141,912,000,000,000,000</a:t>
            </a:r>
            <a:r>
              <a:rPr lang="en-US" sz="3600" b="1" dirty="0">
                <a:solidFill>
                  <a:srgbClr val="FFFFFF"/>
                </a:solidFill>
                <a:latin typeface="Calibri"/>
                <a:ea typeface="Calibri"/>
                <a:cs typeface="Simplified Arabic"/>
              </a:rPr>
              <a:t>  Sec</a:t>
            </a:r>
            <a:endParaRPr lang="en-US" dirty="0"/>
          </a:p>
        </p:txBody>
      </p:sp>
      <mc:AlternateContent xmlns:mc="http://schemas.openxmlformats.org/markup-compatibility/2006" xmlns:a14="http://schemas.microsoft.com/office/drawing/2010/main">
        <mc:Choice Requires="a14">
          <p:sp>
            <p:nvSpPr>
              <p:cNvPr id="5" name="Rectangle 4"/>
              <p:cNvSpPr/>
              <p:nvPr/>
            </p:nvSpPr>
            <p:spPr>
              <a:xfrm>
                <a:off x="2387781" y="693746"/>
                <a:ext cx="4368440" cy="667170"/>
              </a:xfrm>
              <a:prstGeom prst="rect">
                <a:avLst/>
              </a:prstGeom>
            </p:spPr>
            <p:txBody>
              <a:bodyPr wrap="none">
                <a:spAutoFit/>
              </a:bodyPr>
              <a:lstStyle/>
              <a:p>
                <a:pPr lvl="0" algn="ctr" rtl="1">
                  <a:spcAft>
                    <a:spcPts val="1000"/>
                  </a:spcAft>
                </a:pPr>
                <a:r>
                  <a:rPr lang="en-US" sz="3600" b="1" dirty="0">
                    <a:solidFill>
                      <a:srgbClr val="FFFFFF"/>
                    </a:solidFill>
                    <a:latin typeface="Simplified Arabic"/>
                    <a:ea typeface="Calibri"/>
                    <a:cs typeface="Arial"/>
                  </a:rPr>
                  <a:t>55 *</a:t>
                </a:r>
                <a14:m>
                  <m:oMath xmlns:m="http://schemas.openxmlformats.org/officeDocument/2006/math">
                    <m:sSup>
                      <m:sSupPr>
                        <m:ctrlPr>
                          <a:rPr lang="en-US" sz="3600" b="1" i="1">
                            <a:solidFill>
                              <a:srgbClr val="FFFFFF"/>
                            </a:solidFill>
                            <a:latin typeface="Cambria Math" panose="02040503050406030204" pitchFamily="18" charset="0"/>
                            <a:ea typeface="Calibri"/>
                            <a:cs typeface="Simplified Arabic"/>
                          </a:rPr>
                        </m:ctrlPr>
                      </m:sSupPr>
                      <m:e>
                        <m:r>
                          <a:rPr lang="en-US" sz="3600" b="1" i="1">
                            <a:solidFill>
                              <a:srgbClr val="FFFFFF"/>
                            </a:solidFill>
                            <a:latin typeface="Cambria Math"/>
                            <a:ea typeface="Calibri"/>
                            <a:cs typeface="Simplified Arabic"/>
                          </a:rPr>
                          <m:t>𝟏𝟎</m:t>
                        </m:r>
                      </m:e>
                      <m:sup>
                        <m:r>
                          <a:rPr lang="en-US" sz="3600" b="1" i="1">
                            <a:solidFill>
                              <a:srgbClr val="FFFFFF"/>
                            </a:solidFill>
                            <a:latin typeface="Cambria Math"/>
                            <a:ea typeface="Calibri"/>
                            <a:cs typeface="Simplified Arabic"/>
                          </a:rPr>
                          <m:t>𝟐𝟖𝟓</m:t>
                        </m:r>
                      </m:sup>
                    </m:sSup>
                  </m:oMath>
                </a14:m>
                <a:r>
                  <a:rPr lang="en-US" sz="3600" b="1" dirty="0" smtClean="0">
                    <a:solidFill>
                      <a:srgbClr val="FFFFFF"/>
                    </a:solidFill>
                    <a:latin typeface="Simplified Arabic"/>
                    <a:ea typeface="Calibri"/>
                    <a:cs typeface="Simplified Arabic"/>
                  </a:rPr>
                  <a:t> gene/ </a:t>
                </a:r>
                <a:r>
                  <a:rPr lang="en-US" sz="3600" b="1" dirty="0">
                    <a:solidFill>
                      <a:srgbClr val="FFFFFF"/>
                    </a:solidFill>
                    <a:latin typeface="Simplified Arabic"/>
                    <a:ea typeface="Calibri"/>
                    <a:cs typeface="Simplified Arabic"/>
                  </a:rPr>
                  <a:t>sec</a:t>
                </a:r>
              </a:p>
            </p:txBody>
          </p:sp>
        </mc:Choice>
        <mc:Fallback xmlns="">
          <p:sp>
            <p:nvSpPr>
              <p:cNvPr id="5" name="Rectangle 4"/>
              <p:cNvSpPr>
                <a:spLocks noRot="1" noChangeAspect="1" noMove="1" noResize="1" noEditPoints="1" noAdjustHandles="1" noChangeArrowheads="1" noChangeShapeType="1" noTextEdit="1"/>
              </p:cNvSpPr>
              <p:nvPr/>
            </p:nvSpPr>
            <p:spPr>
              <a:xfrm>
                <a:off x="2387781" y="693746"/>
                <a:ext cx="4368440" cy="667170"/>
              </a:xfrm>
              <a:prstGeom prst="rect">
                <a:avLst/>
              </a:prstGeom>
              <a:blipFill rotWithShape="1">
                <a:blip r:embed="rId5"/>
                <a:stretch>
                  <a:fillRect l="-3771" t="-8257" r="-4050" b="-36697"/>
                </a:stretch>
              </a:blipFill>
            </p:spPr>
            <p:txBody>
              <a:bodyPr/>
              <a:lstStyle/>
              <a:p>
                <a:r>
                  <a:rPr lang="en-US">
                    <a:noFill/>
                  </a:rPr>
                  <a:t> </a:t>
                </a:r>
              </a:p>
            </p:txBody>
          </p:sp>
        </mc:Fallback>
      </mc:AlternateContent>
    </p:spTree>
    <p:extLst>
      <p:ext uri="{BB962C8B-B14F-4D97-AF65-F5344CB8AC3E}">
        <p14:creationId xmlns:p14="http://schemas.microsoft.com/office/powerpoint/2010/main" val="275861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repeatCount="indefinite" fill="hold" display="0">
                  <p:stCondLst>
                    <p:cond delay="indefinite"/>
                  </p:stCondLst>
                </p:cTn>
                <p:tgtEl>
                  <p:spTgt spid="3"/>
                </p:tgtEl>
              </p:cMediaNode>
            </p:video>
          </p:childTnLst>
        </p:cTn>
      </p:par>
    </p:tnLst>
    <p:bldLst>
      <p:bldP spid="2" grpId="0"/>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0" y="711380"/>
                <a:ext cx="9144000" cy="6146619"/>
              </a:xfrm>
              <a:prstGeom prst="rect">
                <a:avLst/>
              </a:prstGeom>
            </p:spPr>
            <p:txBody>
              <a:bodyPr wrap="square">
                <a:spAutoFit/>
              </a:bodyPr>
              <a:lstStyle/>
              <a:p>
                <a:pPr>
                  <a:lnSpc>
                    <a:spcPct val="150000"/>
                  </a:lnSpc>
                  <a:spcAft>
                    <a:spcPts val="1000"/>
                  </a:spcAft>
                </a:pPr>
                <a:r>
                  <a:rPr lang="en-US" sz="3200" b="1" dirty="0" smtClean="0">
                    <a:solidFill>
                      <a:srgbClr val="FFFFFF"/>
                    </a:solidFill>
                    <a:effectLst/>
                    <a:latin typeface="Simplified Arabic"/>
                    <a:ea typeface="Calibri"/>
                    <a:cs typeface="Arial"/>
                  </a:rPr>
                  <a:t>“</a:t>
                </a:r>
                <a:r>
                  <a:rPr lang="en-US" sz="3200" b="1" dirty="0">
                    <a:solidFill>
                      <a:srgbClr val="FFFFFF"/>
                    </a:solidFill>
                    <a:effectLst/>
                    <a:latin typeface="Simplified Arabic"/>
                    <a:ea typeface="Calibri"/>
                    <a:cs typeface="Arial"/>
                  </a:rPr>
                  <a:t>Further, there is no chance (less than 1/</a:t>
                </a:r>
                <a14:m>
                  <m:oMath xmlns:m="http://schemas.openxmlformats.org/officeDocument/2006/math">
                    <m:sSup>
                      <m:sSupPr>
                        <m:ctrlPr>
                          <a:rPr lang="en-US" sz="3200" b="1" i="1">
                            <a:solidFill>
                              <a:srgbClr val="FFFFFF"/>
                            </a:solidFill>
                            <a:effectLst/>
                            <a:latin typeface="Cambria Math" panose="02040503050406030204" pitchFamily="18" charset="0"/>
                            <a:ea typeface="Calibri"/>
                            <a:cs typeface="Arial"/>
                          </a:rPr>
                        </m:ctrlPr>
                      </m:sSupPr>
                      <m:e>
                        <m:r>
                          <a:rPr lang="en-US" sz="3200" b="1" i="1">
                            <a:solidFill>
                              <a:srgbClr val="FFFFFF"/>
                            </a:solidFill>
                            <a:effectLst/>
                            <a:latin typeface="Cambria Math"/>
                            <a:ea typeface="Calibri"/>
                            <a:cs typeface="Arial"/>
                          </a:rPr>
                          <m:t>𝟏𝟎</m:t>
                        </m:r>
                      </m:e>
                      <m:sup>
                        <m:r>
                          <a:rPr lang="en-US" sz="3200" b="1" i="1">
                            <a:solidFill>
                              <a:srgbClr val="FFFFFF"/>
                            </a:solidFill>
                            <a:effectLst/>
                            <a:latin typeface="Cambria Math"/>
                            <a:ea typeface="Calibri"/>
                            <a:cs typeface="Arial"/>
                          </a:rPr>
                          <m:t>𝟏𝟎𝟎𝟎</m:t>
                        </m:r>
                      </m:sup>
                    </m:sSup>
                  </m:oMath>
                </a14:m>
                <a:r>
                  <a:rPr lang="en-US" sz="3200" b="1" dirty="0">
                    <a:solidFill>
                      <a:srgbClr val="FFFFFF"/>
                    </a:solidFill>
                    <a:effectLst/>
                    <a:latin typeface="Simplified Arabic"/>
                    <a:ea typeface="Calibri"/>
                    <a:cs typeface="Arial"/>
                  </a:rPr>
                  <a:t>) to see</a:t>
                </a:r>
                <a:r>
                  <a:rPr lang="en-US" sz="3200" b="1" dirty="0">
                    <a:solidFill>
                      <a:srgbClr val="FFFFFF"/>
                    </a:solidFill>
                    <a:effectLst/>
                    <a:latin typeface="Arial"/>
                    <a:ea typeface="Calibri"/>
                    <a:cs typeface="Arial"/>
                  </a:rPr>
                  <a:t> </a:t>
                </a:r>
                <a:r>
                  <a:rPr lang="en-US" sz="3200" b="1" dirty="0">
                    <a:solidFill>
                      <a:srgbClr val="FFFFFF"/>
                    </a:solidFill>
                    <a:effectLst/>
                    <a:latin typeface="Simplified Arabic"/>
                    <a:ea typeface="Calibri"/>
                    <a:cs typeface="Arial"/>
                  </a:rPr>
                  <a:t>this</a:t>
                </a:r>
                <a:r>
                  <a:rPr lang="en-US" sz="3200" b="1" dirty="0">
                    <a:solidFill>
                      <a:srgbClr val="FFFFFF"/>
                    </a:solidFill>
                    <a:effectLst/>
                    <a:latin typeface="Arial"/>
                    <a:ea typeface="Calibri"/>
                    <a:cs typeface="Arial"/>
                  </a:rPr>
                  <a:t> </a:t>
                </a:r>
                <a:r>
                  <a:rPr lang="en-US" sz="3200" b="1" dirty="0">
                    <a:solidFill>
                      <a:srgbClr val="FFFFFF"/>
                    </a:solidFill>
                    <a:effectLst/>
                    <a:latin typeface="Simplified Arabic"/>
                    <a:ea typeface="Calibri"/>
                    <a:cs typeface="Arial"/>
                  </a:rPr>
                  <a:t>mechanism (this single changed characteristic in the</a:t>
                </a:r>
                <a:r>
                  <a:rPr lang="en-US" sz="3200" b="1" dirty="0">
                    <a:solidFill>
                      <a:srgbClr val="FFFFFF"/>
                    </a:solidFill>
                    <a:effectLst/>
                    <a:latin typeface="Arial"/>
                    <a:ea typeface="Calibri"/>
                    <a:cs typeface="Arial"/>
                  </a:rPr>
                  <a:t> </a:t>
                </a:r>
                <a:r>
                  <a:rPr lang="en-US" sz="3200" b="1" dirty="0">
                    <a:solidFill>
                      <a:srgbClr val="FFFFFF"/>
                    </a:solidFill>
                    <a:effectLst/>
                    <a:latin typeface="Simplified Arabic"/>
                    <a:ea typeface="Calibri"/>
                    <a:cs typeface="Arial"/>
                  </a:rPr>
                  <a:t>DNA) appear spontaneously and, if it did, even less</a:t>
                </a:r>
                <a:r>
                  <a:rPr lang="en-US" sz="3200" b="1" dirty="0">
                    <a:solidFill>
                      <a:srgbClr val="FFFFFF"/>
                    </a:solidFill>
                    <a:effectLst/>
                    <a:latin typeface="Arial"/>
                    <a:ea typeface="Calibri"/>
                    <a:cs typeface="Arial"/>
                  </a:rPr>
                  <a:t> </a:t>
                </a:r>
                <a:r>
                  <a:rPr lang="en-US" sz="3200" b="1" dirty="0">
                    <a:solidFill>
                      <a:srgbClr val="FFFFFF"/>
                    </a:solidFill>
                    <a:effectLst/>
                    <a:latin typeface="Simplified Arabic"/>
                    <a:ea typeface="Calibri"/>
                    <a:cs typeface="Arial"/>
                  </a:rPr>
                  <a:t>[chance] for it to remain!</a:t>
                </a:r>
                <a:endParaRPr lang="en-US" sz="3200" dirty="0">
                  <a:solidFill>
                    <a:srgbClr val="FFFFFF"/>
                  </a:solidFill>
                  <a:effectLst/>
                  <a:latin typeface="Calibri"/>
                  <a:ea typeface="Calibri"/>
                  <a:cs typeface="Arial"/>
                </a:endParaRPr>
              </a:p>
              <a:p>
                <a:pPr>
                  <a:lnSpc>
                    <a:spcPct val="150000"/>
                  </a:lnSpc>
                  <a:spcAft>
                    <a:spcPts val="1000"/>
                  </a:spcAft>
                </a:pPr>
                <a:r>
                  <a:rPr lang="en-US" sz="3200" b="1" i="1" dirty="0">
                    <a:solidFill>
                      <a:srgbClr val="FFFFFF"/>
                    </a:solidFill>
                    <a:effectLst/>
                    <a:latin typeface="Simplified Arabic"/>
                    <a:ea typeface="Calibri"/>
                    <a:cs typeface="Arial"/>
                  </a:rPr>
                  <a:t>M.P. </a:t>
                </a:r>
                <a:r>
                  <a:rPr lang="en-US" sz="3200" b="1" i="1" dirty="0" err="1">
                    <a:solidFill>
                      <a:srgbClr val="FFFFFF"/>
                    </a:solidFill>
                    <a:effectLst/>
                    <a:latin typeface="Simplified Arabic"/>
                    <a:ea typeface="Calibri"/>
                    <a:cs typeface="Arial"/>
                  </a:rPr>
                  <a:t>Schutzenberger</a:t>
                </a:r>
                <a:r>
                  <a:rPr lang="en-US" sz="3200" b="1" i="1" dirty="0">
                    <a:solidFill>
                      <a:srgbClr val="FFFFFF"/>
                    </a:solidFill>
                    <a:effectLst/>
                    <a:latin typeface="Simplified Arabic"/>
                    <a:ea typeface="Calibri"/>
                    <a:cs typeface="Arial"/>
                  </a:rPr>
                  <a:t>, Mathematical Challenges to the Neo-Darwinian Interpretation of Evolution  pp. 73-75 (an address given at the </a:t>
                </a:r>
                <a:r>
                  <a:rPr lang="en-US" sz="3200" b="1" i="1" dirty="0" err="1">
                    <a:solidFill>
                      <a:srgbClr val="FFFFFF"/>
                    </a:solidFill>
                    <a:effectLst/>
                    <a:latin typeface="Simplified Arabic"/>
                    <a:ea typeface="Calibri"/>
                    <a:cs typeface="Arial"/>
                  </a:rPr>
                  <a:t>Wistar</a:t>
                </a:r>
                <a:r>
                  <a:rPr lang="en-US" sz="3200" b="1" i="1" dirty="0">
                    <a:solidFill>
                      <a:srgbClr val="FFFFFF"/>
                    </a:solidFill>
                    <a:effectLst/>
                    <a:latin typeface="Simplified Arabic"/>
                    <a:ea typeface="Calibri"/>
                    <a:cs typeface="Arial"/>
                  </a:rPr>
                  <a:t> Institute of Anatomy and Biology Symposium).</a:t>
                </a:r>
                <a:endParaRPr lang="en-US" sz="3200" dirty="0">
                  <a:solidFill>
                    <a:srgbClr val="FFFFFF"/>
                  </a:solidFill>
                  <a:effectLst/>
                  <a:latin typeface="Calibri"/>
                  <a:ea typeface="Calibri"/>
                  <a:cs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0" y="711380"/>
                <a:ext cx="9144000" cy="6146619"/>
              </a:xfrm>
              <a:prstGeom prst="rect">
                <a:avLst/>
              </a:prstGeom>
              <a:blipFill rotWithShape="1">
                <a:blip r:embed="rId5"/>
                <a:stretch>
                  <a:fillRect l="-1667" r="-2867" b="-1488"/>
                </a:stretch>
              </a:blipFill>
            </p:spPr>
            <p:txBody>
              <a:bodyPr/>
              <a:lstStyle/>
              <a:p>
                <a:r>
                  <a:rPr lang="en-US">
                    <a:noFill/>
                  </a:rPr>
                  <a:t> </a:t>
                </a:r>
              </a:p>
            </p:txBody>
          </p:sp>
        </mc:Fallback>
      </mc:AlternateContent>
    </p:spTree>
    <p:extLst>
      <p:ext uri="{BB962C8B-B14F-4D97-AF65-F5344CB8AC3E}">
        <p14:creationId xmlns:p14="http://schemas.microsoft.com/office/powerpoint/2010/main" val="7977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0" y="533400"/>
                <a:ext cx="9144000" cy="5788379"/>
              </a:xfrm>
              <a:prstGeom prst="rect">
                <a:avLst/>
              </a:prstGeom>
            </p:spPr>
            <p:txBody>
              <a:bodyPr wrap="square">
                <a:spAutoFit/>
              </a:bodyPr>
              <a:lstStyle/>
              <a:p>
                <a:pPr>
                  <a:spcAft>
                    <a:spcPts val="1000"/>
                  </a:spcAft>
                </a:pPr>
                <a:r>
                  <a:rPr lang="en-US" sz="2800" b="1" dirty="0" smtClean="0">
                    <a:solidFill>
                      <a:srgbClr val="FFFFFF"/>
                    </a:solidFill>
                    <a:effectLst/>
                    <a:latin typeface="Simplified Arabic"/>
                    <a:ea typeface="Times New Roman"/>
                    <a:cs typeface="Arial"/>
                  </a:rPr>
                  <a:t> </a:t>
                </a:r>
                <a:r>
                  <a:rPr lang="en-US" sz="4000" b="1" dirty="0" smtClean="0">
                    <a:solidFill>
                      <a:srgbClr val="FFFFFF"/>
                    </a:solidFill>
                    <a:effectLst/>
                    <a:latin typeface="Simplified Arabic"/>
                    <a:ea typeface="Times New Roman"/>
                    <a:cs typeface="Arial"/>
                  </a:rPr>
                  <a:t>There </a:t>
                </a:r>
                <a:r>
                  <a:rPr lang="en-US" sz="4000" b="1" dirty="0">
                    <a:solidFill>
                      <a:srgbClr val="FFFFFF"/>
                    </a:solidFill>
                    <a:effectLst/>
                    <a:latin typeface="Simplified Arabic"/>
                    <a:ea typeface="Times New Roman"/>
                    <a:cs typeface="Arial"/>
                  </a:rPr>
                  <a:t>is a one in 1/</a:t>
                </a:r>
                <a14:m>
                  <m:oMath xmlns:m="http://schemas.openxmlformats.org/officeDocument/2006/math">
                    <m:sSup>
                      <m:sSupPr>
                        <m:ctrlPr>
                          <a:rPr lang="en-US" sz="4000" b="1" i="1">
                            <a:solidFill>
                              <a:srgbClr val="FFFFFF"/>
                            </a:solidFill>
                            <a:effectLst/>
                            <a:latin typeface="Cambria Math" panose="02040503050406030204" pitchFamily="18" charset="0"/>
                            <a:ea typeface="Times New Roman"/>
                            <a:cs typeface="Simplified Arabic"/>
                          </a:rPr>
                        </m:ctrlPr>
                      </m:sSupPr>
                      <m:e>
                        <m:r>
                          <a:rPr lang="en-US" sz="4000" b="1" i="1">
                            <a:solidFill>
                              <a:srgbClr val="FFFFFF"/>
                            </a:solidFill>
                            <a:effectLst/>
                            <a:latin typeface="Cambria Math"/>
                            <a:ea typeface="Times New Roman"/>
                            <a:cs typeface="Simplified Arabic"/>
                          </a:rPr>
                          <m:t>𝟏𝟎</m:t>
                        </m:r>
                      </m:e>
                      <m:sup>
                        <m:r>
                          <a:rPr lang="en-US" sz="4000" b="1" i="1">
                            <a:solidFill>
                              <a:srgbClr val="FFFFFF"/>
                            </a:solidFill>
                            <a:effectLst/>
                            <a:latin typeface="Cambria Math"/>
                            <a:ea typeface="Times New Roman"/>
                            <a:cs typeface="Simplified Arabic"/>
                          </a:rPr>
                          <m:t>𝟏𝟎𝟎𝟎</m:t>
                        </m:r>
                      </m:sup>
                    </m:sSup>
                  </m:oMath>
                </a14:m>
                <a:r>
                  <a:rPr lang="en-US" sz="4000" b="1" dirty="0">
                    <a:solidFill>
                      <a:srgbClr val="FFFFFF"/>
                    </a:solidFill>
                    <a:effectLst/>
                    <a:latin typeface="Simplified Arabic"/>
                    <a:ea typeface="Times New Roman"/>
                    <a:cs typeface="Arial"/>
                  </a:rPr>
                  <a:t> chance that just one mutation could be beneficial and improve DNA. Now 1/</a:t>
                </a:r>
                <a14:m>
                  <m:oMath xmlns:m="http://schemas.openxmlformats.org/officeDocument/2006/math">
                    <m:sSup>
                      <m:sSupPr>
                        <m:ctrlPr>
                          <a:rPr lang="en-US" sz="4000" b="1" i="1">
                            <a:solidFill>
                              <a:srgbClr val="FFFFFF"/>
                            </a:solidFill>
                            <a:effectLst/>
                            <a:latin typeface="Cambria Math" panose="02040503050406030204" pitchFamily="18" charset="0"/>
                            <a:ea typeface="Times New Roman"/>
                            <a:cs typeface="Simplified Arabic"/>
                          </a:rPr>
                        </m:ctrlPr>
                      </m:sSupPr>
                      <m:e>
                        <m:r>
                          <a:rPr lang="en-US" sz="4000" b="1" i="1">
                            <a:solidFill>
                              <a:srgbClr val="FFFFFF"/>
                            </a:solidFill>
                            <a:effectLst/>
                            <a:latin typeface="Cambria Math"/>
                            <a:ea typeface="Times New Roman"/>
                            <a:cs typeface="Simplified Arabic"/>
                          </a:rPr>
                          <m:t>𝟏𝟎</m:t>
                        </m:r>
                      </m:e>
                      <m:sup>
                        <m:r>
                          <a:rPr lang="en-US" sz="4000" b="1" i="1">
                            <a:solidFill>
                              <a:srgbClr val="FFFFFF"/>
                            </a:solidFill>
                            <a:effectLst/>
                            <a:latin typeface="Cambria Math"/>
                            <a:ea typeface="Times New Roman"/>
                            <a:cs typeface="Simplified Arabic"/>
                          </a:rPr>
                          <m:t>𝟏𝟎𝟎𝟎</m:t>
                        </m:r>
                      </m:sup>
                    </m:sSup>
                  </m:oMath>
                </a14:m>
                <a:r>
                  <a:rPr lang="en-US" sz="4000" b="1" dirty="0">
                    <a:solidFill>
                      <a:srgbClr val="FFFFFF"/>
                    </a:solidFill>
                    <a:effectLst/>
                    <a:latin typeface="Simplified Arabic"/>
                    <a:ea typeface="Times New Roman"/>
                    <a:cs typeface="Arial"/>
                  </a:rPr>
                  <a:t> is one with a thousand zeros after it</a:t>
                </a:r>
                <a:r>
                  <a:rPr lang="en-US" sz="4000" b="1" dirty="0" smtClean="0">
                    <a:solidFill>
                      <a:srgbClr val="FFFFFF"/>
                    </a:solidFill>
                    <a:effectLst/>
                    <a:latin typeface="Simplified Arabic"/>
                    <a:ea typeface="Times New Roman"/>
                    <a:cs typeface="Arial"/>
                  </a:rPr>
                  <a:t>!</a:t>
                </a:r>
                <a:endParaRPr lang="ar-EG" sz="4000" b="1" dirty="0" smtClean="0">
                  <a:solidFill>
                    <a:srgbClr val="FFFFFF"/>
                  </a:solidFill>
                  <a:effectLst/>
                  <a:latin typeface="Simplified Arabic"/>
                  <a:ea typeface="Times New Roman"/>
                  <a:cs typeface="Arial"/>
                </a:endParaRPr>
              </a:p>
              <a:p>
                <a:pPr>
                  <a:spcAft>
                    <a:spcPts val="1000"/>
                  </a:spcAft>
                </a:pPr>
                <a:r>
                  <a:rPr lang="en-US" sz="4000" b="1" dirty="0">
                    <a:solidFill>
                      <a:srgbClr val="FFFFFF"/>
                    </a:solidFill>
                    <a:latin typeface="Simplified Arabic"/>
                    <a:ea typeface="Times New Roman"/>
                    <a:cs typeface="Arial"/>
                  </a:rPr>
                  <a:t>M.P. </a:t>
                </a:r>
                <a:r>
                  <a:rPr lang="en-US" sz="4000" b="1" dirty="0" err="1">
                    <a:solidFill>
                      <a:srgbClr val="FFFFFF"/>
                    </a:solidFill>
                    <a:latin typeface="Simplified Arabic"/>
                    <a:ea typeface="Times New Roman"/>
                    <a:cs typeface="Arial"/>
                  </a:rPr>
                  <a:t>Schutzenberger</a:t>
                </a:r>
                <a:r>
                  <a:rPr lang="en-US" sz="4000" b="1" dirty="0">
                    <a:solidFill>
                      <a:srgbClr val="FFFFFF"/>
                    </a:solidFill>
                    <a:latin typeface="Simplified Arabic"/>
                    <a:ea typeface="Times New Roman"/>
                    <a:cs typeface="Arial"/>
                  </a:rPr>
                  <a:t>, Mathematical Challenges to the Neo-Darwinian Interpretation of Evolution  pp. 73-75 (an address given at the </a:t>
                </a:r>
                <a:r>
                  <a:rPr lang="en-US" sz="4000" b="1" dirty="0" err="1">
                    <a:solidFill>
                      <a:srgbClr val="FFFFFF"/>
                    </a:solidFill>
                    <a:latin typeface="Simplified Arabic"/>
                    <a:ea typeface="Times New Roman"/>
                    <a:cs typeface="Arial"/>
                  </a:rPr>
                  <a:t>Wistar</a:t>
                </a:r>
                <a:r>
                  <a:rPr lang="en-US" sz="4000" b="1" dirty="0">
                    <a:solidFill>
                      <a:srgbClr val="FFFFFF"/>
                    </a:solidFill>
                    <a:latin typeface="Simplified Arabic"/>
                    <a:ea typeface="Times New Roman"/>
                    <a:cs typeface="Arial"/>
                  </a:rPr>
                  <a:t> Institute of Anatomy and Biology Symposium</a:t>
                </a:r>
                <a:r>
                  <a:rPr lang="en-US" sz="4000" b="1" dirty="0" smtClean="0">
                    <a:solidFill>
                      <a:srgbClr val="FFFFFF"/>
                    </a:solidFill>
                    <a:latin typeface="Simplified Arabic"/>
                    <a:ea typeface="Times New Roman"/>
                    <a:cs typeface="Arial"/>
                  </a:rPr>
                  <a:t>).</a:t>
                </a:r>
                <a:endParaRPr lang="en-US" sz="4000" b="1" dirty="0">
                  <a:solidFill>
                    <a:srgbClr val="FFFFFF"/>
                  </a:solidFill>
                  <a:latin typeface="Simplified Arabic"/>
                  <a:ea typeface="Times New Roman"/>
                  <a:cs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0" y="533400"/>
                <a:ext cx="9144000" cy="5788379"/>
              </a:xfrm>
              <a:prstGeom prst="rect">
                <a:avLst/>
              </a:prstGeom>
              <a:blipFill rotWithShape="1">
                <a:blip r:embed="rId5"/>
                <a:stretch>
                  <a:fillRect l="-2333" t="-1370" r="-3200" b="-3477"/>
                </a:stretch>
              </a:blipFill>
            </p:spPr>
            <p:txBody>
              <a:bodyPr/>
              <a:lstStyle/>
              <a:p>
                <a:r>
                  <a:rPr lang="en-US">
                    <a:noFill/>
                  </a:rPr>
                  <a:t> </a:t>
                </a:r>
              </a:p>
            </p:txBody>
          </p:sp>
        </mc:Fallback>
      </mc:AlternateContent>
    </p:spTree>
    <p:extLst>
      <p:ext uri="{BB962C8B-B14F-4D97-AF65-F5344CB8AC3E}">
        <p14:creationId xmlns:p14="http://schemas.microsoft.com/office/powerpoint/2010/main" val="119943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4487123"/>
            <a:ext cx="9144000" cy="1685077"/>
          </a:xfrm>
          <a:prstGeom prst="rect">
            <a:avLst/>
          </a:prstGeom>
        </p:spPr>
        <p:txBody>
          <a:bodyPr wrap="square">
            <a:spAutoFit/>
          </a:bodyPr>
          <a:lstStyle/>
          <a:p>
            <a:pPr algn="ctr">
              <a:lnSpc>
                <a:spcPct val="150000"/>
              </a:lnSpc>
              <a:spcAft>
                <a:spcPts val="1000"/>
              </a:spcAft>
            </a:pPr>
            <a:r>
              <a:rPr lang="en-US" sz="3600" b="1" dirty="0" smtClean="0">
                <a:solidFill>
                  <a:srgbClr val="FFFFFF"/>
                </a:solidFill>
                <a:latin typeface="Simplified Arabic"/>
                <a:ea typeface="Calibri"/>
                <a:cs typeface="Arial"/>
              </a:rPr>
              <a:t>3 Can </a:t>
            </a:r>
            <a:r>
              <a:rPr lang="en-US" sz="3600" b="1" dirty="0">
                <a:solidFill>
                  <a:srgbClr val="FFFFFF"/>
                </a:solidFill>
                <a:latin typeface="Simplified Arabic"/>
                <a:ea typeface="Calibri"/>
                <a:cs typeface="Arial"/>
              </a:rPr>
              <a:t>not produce a single protein without cell components</a:t>
            </a:r>
            <a:endParaRPr lang="ar-EG" sz="3600" b="1" dirty="0" smtClean="0">
              <a:solidFill>
                <a:srgbClr val="FFFFFF"/>
              </a:solidFill>
              <a:latin typeface="Simplified Arabic"/>
              <a:ea typeface="Calibri"/>
              <a:cs typeface="Arial"/>
            </a:endParaRPr>
          </a:p>
        </p:txBody>
      </p:sp>
      <p:sp>
        <p:nvSpPr>
          <p:cNvPr id="4" name="Rectangle 3"/>
          <p:cNvSpPr/>
          <p:nvPr/>
        </p:nvSpPr>
        <p:spPr>
          <a:xfrm>
            <a:off x="2536123" y="905470"/>
            <a:ext cx="4055919" cy="923330"/>
          </a:xfrm>
          <a:prstGeom prst="rect">
            <a:avLst/>
          </a:prstGeom>
        </p:spPr>
        <p:txBody>
          <a:bodyPr wrap="none">
            <a:spAutoFit/>
          </a:bodyPr>
          <a:lstStyle/>
          <a:p>
            <a:pPr lvl="0">
              <a:lnSpc>
                <a:spcPct val="150000"/>
              </a:lnSpc>
              <a:spcAft>
                <a:spcPts val="1000"/>
              </a:spcAft>
            </a:pPr>
            <a:r>
              <a:rPr lang="en-US" sz="3600" b="1" dirty="0">
                <a:solidFill>
                  <a:srgbClr val="FFFFFF"/>
                </a:solidFill>
                <a:latin typeface="Simplified Arabic"/>
                <a:ea typeface="Calibri"/>
                <a:cs typeface="Arial"/>
              </a:rPr>
              <a:t>1 it is still not alive</a:t>
            </a:r>
          </a:p>
        </p:txBody>
      </p:sp>
      <p:sp>
        <p:nvSpPr>
          <p:cNvPr id="5" name="Rectangle 4"/>
          <p:cNvSpPr/>
          <p:nvPr/>
        </p:nvSpPr>
        <p:spPr>
          <a:xfrm>
            <a:off x="0" y="2277323"/>
            <a:ext cx="8991600" cy="1685077"/>
          </a:xfrm>
          <a:prstGeom prst="rect">
            <a:avLst/>
          </a:prstGeom>
        </p:spPr>
        <p:txBody>
          <a:bodyPr wrap="square">
            <a:spAutoFit/>
          </a:bodyPr>
          <a:lstStyle/>
          <a:p>
            <a:pPr lvl="0" algn="ctr">
              <a:lnSpc>
                <a:spcPct val="150000"/>
              </a:lnSpc>
              <a:spcAft>
                <a:spcPts val="1000"/>
              </a:spcAft>
            </a:pPr>
            <a:r>
              <a:rPr lang="en-US" sz="3600" b="1" dirty="0">
                <a:solidFill>
                  <a:srgbClr val="FFFFFF"/>
                </a:solidFill>
                <a:latin typeface="Simplified Arabic"/>
                <a:ea typeface="Calibri"/>
                <a:cs typeface="Arial"/>
              </a:rPr>
              <a:t>2 Can not be divided by itself alone without cell components </a:t>
            </a:r>
          </a:p>
        </p:txBody>
      </p:sp>
    </p:spTree>
    <p:extLst>
      <p:ext uri="{BB962C8B-B14F-4D97-AF65-F5344CB8AC3E}">
        <p14:creationId xmlns:p14="http://schemas.microsoft.com/office/powerpoint/2010/main" val="35711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3"/>
                                        </p:tgtEl>
                                      </p:cBhvr>
                                    </p:cmd>
                                  </p:childTnLst>
                                </p:cTn>
                              </p:par>
                            </p:childTnLst>
                          </p:cTn>
                        </p:par>
                      </p:childTnLst>
                    </p:cTn>
                  </p:par>
                </p:childTnLst>
              </p:cTn>
              <p:nextCondLst>
                <p:cond evt="onClick" delay="0">
                  <p:tgtEl>
                    <p:spTgt spid="3"/>
                  </p:tgtEl>
                </p:cond>
              </p:nextCondLst>
            </p:seq>
            <p:video>
              <p:cMediaNode vol="80000">
                <p:cTn id="27" repeatCount="indefinite" fill="hold" display="0">
                  <p:stCondLst>
                    <p:cond delay="indefinite"/>
                  </p:stCondLst>
                </p:cTn>
                <p:tgtEl>
                  <p:spTgt spid="3"/>
                </p:tgtEl>
              </p:cMediaNode>
            </p:video>
          </p:childTnLst>
        </p:cTn>
      </p:par>
    </p:tnLst>
    <p:bldLst>
      <p:bldP spid="2" grpId="0"/>
      <p:bldP spid="4"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4" name="Rectangle 3"/>
          <p:cNvSpPr/>
          <p:nvPr/>
        </p:nvSpPr>
        <p:spPr>
          <a:xfrm>
            <a:off x="1" y="905470"/>
            <a:ext cx="9144000" cy="4516621"/>
          </a:xfrm>
          <a:prstGeom prst="rect">
            <a:avLst/>
          </a:prstGeom>
        </p:spPr>
        <p:txBody>
          <a:bodyPr wrap="square">
            <a:spAutoFit/>
          </a:bodyPr>
          <a:lstStyle/>
          <a:p>
            <a:pPr lvl="0" algn="r" rtl="1">
              <a:lnSpc>
                <a:spcPct val="150000"/>
              </a:lnSpc>
              <a:spcAft>
                <a:spcPts val="1000"/>
              </a:spcAft>
            </a:pPr>
            <a:r>
              <a:rPr lang="ar-EG" sz="3600" b="1" dirty="0">
                <a:solidFill>
                  <a:srgbClr val="FFFFFF"/>
                </a:solidFill>
                <a:latin typeface="Simplified Arabic"/>
                <a:ea typeface="Calibri"/>
                <a:cs typeface="Arial"/>
              </a:rPr>
              <a:t>من يريد تفاصيل الموضوع بالمراجع وشهادات العلماء يرجع لهذه </a:t>
            </a:r>
            <a:r>
              <a:rPr lang="ar-EG" sz="3600" b="1" dirty="0" err="1">
                <a:solidFill>
                  <a:srgbClr val="FFFFFF"/>
                </a:solidFill>
                <a:latin typeface="Simplified Arabic"/>
                <a:ea typeface="Calibri"/>
                <a:cs typeface="Arial"/>
              </a:rPr>
              <a:t>اللنكات</a:t>
            </a:r>
            <a:r>
              <a:rPr lang="ar-EG" sz="3600" b="1" dirty="0">
                <a:solidFill>
                  <a:srgbClr val="FFFFFF"/>
                </a:solidFill>
                <a:latin typeface="Simplified Arabic"/>
                <a:ea typeface="Calibri"/>
                <a:cs typeface="Arial"/>
              </a:rPr>
              <a:t> التي </a:t>
            </a:r>
            <a:r>
              <a:rPr lang="ar-EG" sz="3600" b="1" dirty="0" smtClean="0">
                <a:solidFill>
                  <a:srgbClr val="FFFFFF"/>
                </a:solidFill>
                <a:latin typeface="Simplified Arabic"/>
                <a:ea typeface="Calibri"/>
                <a:cs typeface="Arial"/>
              </a:rPr>
              <a:t>امامكم</a:t>
            </a:r>
          </a:p>
          <a:p>
            <a:pPr lvl="0" algn="ctr" rtl="1">
              <a:lnSpc>
                <a:spcPct val="150000"/>
              </a:lnSpc>
              <a:spcAft>
                <a:spcPts val="1000"/>
              </a:spcAft>
            </a:pPr>
            <a:r>
              <a:rPr lang="en-US" sz="3600" b="1" dirty="0">
                <a:solidFill>
                  <a:srgbClr val="FFFFFF"/>
                </a:solidFill>
                <a:latin typeface="Simplified Arabic"/>
                <a:ea typeface="Calibri"/>
                <a:cs typeface="Arial"/>
                <a:hlinkClick r:id="rId5"/>
              </a:rPr>
              <a:t>http://</a:t>
            </a:r>
            <a:r>
              <a:rPr lang="en-US" sz="3600" b="1" dirty="0" smtClean="0">
                <a:solidFill>
                  <a:srgbClr val="FFFFFF"/>
                </a:solidFill>
                <a:latin typeface="Simplified Arabic"/>
                <a:ea typeface="Calibri"/>
                <a:cs typeface="Arial"/>
                <a:hlinkClick r:id="rId5"/>
              </a:rPr>
              <a:t>drghaly.com/articles/display/12420</a:t>
            </a:r>
            <a:endParaRPr lang="ar-EG" sz="3600" b="1" dirty="0" smtClean="0">
              <a:solidFill>
                <a:srgbClr val="FFFFFF"/>
              </a:solidFill>
              <a:latin typeface="Simplified Arabic"/>
              <a:ea typeface="Calibri"/>
              <a:cs typeface="Arial"/>
            </a:endParaRPr>
          </a:p>
          <a:p>
            <a:pPr lvl="0" algn="r" rtl="1">
              <a:lnSpc>
                <a:spcPct val="150000"/>
              </a:lnSpc>
              <a:spcAft>
                <a:spcPts val="1000"/>
              </a:spcAft>
            </a:pPr>
            <a:endParaRPr lang="ar-EG" sz="3600" b="1" dirty="0">
              <a:solidFill>
                <a:srgbClr val="FFFFFF"/>
              </a:solidFill>
              <a:latin typeface="Simplified Arabic"/>
              <a:ea typeface="Calibri"/>
              <a:cs typeface="Arial"/>
            </a:endParaRPr>
          </a:p>
          <a:p>
            <a:pPr lvl="0" algn="ctr" rtl="1">
              <a:lnSpc>
                <a:spcPct val="150000"/>
              </a:lnSpc>
              <a:spcAft>
                <a:spcPts val="1000"/>
              </a:spcAft>
            </a:pPr>
            <a:r>
              <a:rPr lang="en-US" sz="3100" b="1" dirty="0">
                <a:solidFill>
                  <a:srgbClr val="FFFFFF"/>
                </a:solidFill>
                <a:latin typeface="Simplified Arabic"/>
                <a:ea typeface="Calibri"/>
                <a:cs typeface="Arial"/>
                <a:hlinkClick r:id="rId6"/>
              </a:rPr>
              <a:t>https://</a:t>
            </a:r>
            <a:r>
              <a:rPr lang="en-US" sz="3100" b="1" dirty="0" smtClean="0">
                <a:solidFill>
                  <a:srgbClr val="FFFFFF"/>
                </a:solidFill>
                <a:latin typeface="Simplified Arabic"/>
                <a:ea typeface="Calibri"/>
                <a:cs typeface="Arial"/>
                <a:hlinkClick r:id="rId6"/>
              </a:rPr>
              <a:t>www.youtube.com/watch?v=3DKUAWiUX1k</a:t>
            </a:r>
            <a:endParaRPr lang="ar-EG" sz="31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140732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5049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3958" y="3299033"/>
            <a:ext cx="9144000" cy="1882567"/>
          </a:xfrm>
          <a:prstGeom prst="rect">
            <a:avLst/>
          </a:prstGeom>
        </p:spPr>
        <p:txBody>
          <a:bodyPr wrap="square">
            <a:spAutoFit/>
          </a:bodyPr>
          <a:lstStyle/>
          <a:p>
            <a:pPr algn="r" rtl="1">
              <a:spcAft>
                <a:spcPts val="1000"/>
              </a:spcAft>
            </a:pPr>
            <a:r>
              <a:rPr lang="ar-EG" sz="3600" b="1" dirty="0">
                <a:solidFill>
                  <a:srgbClr val="FFFFFF"/>
                </a:solidFill>
                <a:latin typeface="Simplified Arabic"/>
                <a:ea typeface="Times New Roman"/>
                <a:cs typeface="Arial"/>
              </a:rPr>
              <a:t>الدي ان ايه لا ينتج احماض امينية بل هو فقط يحوي الترتيب الصحيح فقط ويرشد نظام معقد من ار ان </a:t>
            </a:r>
            <a:r>
              <a:rPr lang="ar-EG" sz="3600" b="1" dirty="0" smtClean="0">
                <a:solidFill>
                  <a:srgbClr val="FFFFFF"/>
                </a:solidFill>
                <a:latin typeface="Simplified Arabic"/>
                <a:ea typeface="Times New Roman"/>
                <a:cs typeface="Arial"/>
              </a:rPr>
              <a:t>ايه</a:t>
            </a:r>
            <a:endParaRPr lang="en-US" sz="3600" b="1" dirty="0" smtClean="0">
              <a:solidFill>
                <a:srgbClr val="FFFFFF"/>
              </a:solidFill>
              <a:latin typeface="Simplified Arabic"/>
              <a:ea typeface="Times New Roman"/>
              <a:cs typeface="Arial"/>
            </a:endParaRPr>
          </a:p>
          <a:p>
            <a:pPr>
              <a:spcAft>
                <a:spcPts val="1000"/>
              </a:spcAft>
            </a:pPr>
            <a:r>
              <a:rPr lang="ar-EG" sz="3600" b="1" dirty="0" smtClean="0">
                <a:solidFill>
                  <a:srgbClr val="FFFFFF"/>
                </a:solidFill>
                <a:latin typeface="Simplified Arabic"/>
                <a:ea typeface="Times New Roman"/>
                <a:cs typeface="Arial"/>
              </a:rPr>
              <a:t> </a:t>
            </a:r>
            <a:r>
              <a:rPr lang="en-US" sz="3600" b="1" dirty="0">
                <a:solidFill>
                  <a:srgbClr val="FFFFFF"/>
                </a:solidFill>
                <a:latin typeface="Simplified Arabic"/>
                <a:ea typeface="Times New Roman"/>
                <a:cs typeface="Arial"/>
              </a:rPr>
              <a:t>TRNA, MRNA, </a:t>
            </a:r>
            <a:r>
              <a:rPr lang="en-US" sz="3600" b="1" dirty="0" smtClean="0">
                <a:solidFill>
                  <a:srgbClr val="FFFFFF"/>
                </a:solidFill>
                <a:latin typeface="Simplified Arabic"/>
                <a:ea typeface="Times New Roman"/>
                <a:cs typeface="Arial"/>
              </a:rPr>
              <a:t>RRNA</a:t>
            </a:r>
          </a:p>
        </p:txBody>
      </p:sp>
      <p:sp>
        <p:nvSpPr>
          <p:cNvPr id="4" name="Rectangle 3"/>
          <p:cNvSpPr/>
          <p:nvPr/>
        </p:nvSpPr>
        <p:spPr>
          <a:xfrm>
            <a:off x="0" y="968514"/>
            <a:ext cx="9140042" cy="707886"/>
          </a:xfrm>
          <a:prstGeom prst="rect">
            <a:avLst/>
          </a:prstGeom>
        </p:spPr>
        <p:txBody>
          <a:bodyPr wrap="square">
            <a:spAutoFit/>
          </a:bodyPr>
          <a:lstStyle/>
          <a:p>
            <a:pPr algn="ctr" rtl="1"/>
            <a:r>
              <a:rPr lang="ar-EG" sz="4000" b="1" dirty="0" smtClean="0">
                <a:solidFill>
                  <a:srgbClr val="FFFFFF"/>
                </a:solidFill>
                <a:latin typeface="Calibri"/>
                <a:ea typeface="Times New Roman"/>
                <a:cs typeface="Simplified Arabic"/>
              </a:rPr>
              <a:t>احتمالية </a:t>
            </a:r>
            <a:r>
              <a:rPr lang="ar-EG" sz="4000" b="1" dirty="0">
                <a:solidFill>
                  <a:srgbClr val="FFFFFF"/>
                </a:solidFill>
                <a:latin typeface="Calibri"/>
                <a:ea typeface="Times New Roman"/>
                <a:cs typeface="Simplified Arabic"/>
              </a:rPr>
              <a:t>تكوين دي ان ايه مع البروتين المرتبط به</a:t>
            </a:r>
            <a:endParaRPr lang="en-US" dirty="0"/>
          </a:p>
        </p:txBody>
      </p:sp>
    </p:spTree>
    <p:extLst>
      <p:ext uri="{BB962C8B-B14F-4D97-AF65-F5344CB8AC3E}">
        <p14:creationId xmlns:p14="http://schemas.microsoft.com/office/powerpoint/2010/main" val="188606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repeatCount="indefinite" fill="hold" display="0">
                  <p:stCondLst>
                    <p:cond delay="indefinite"/>
                  </p:stCondLst>
                </p:cTn>
                <p:tgtEl>
                  <p:spTgt spid="3"/>
                </p:tgtEl>
              </p:cMediaNode>
            </p:video>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609600"/>
            <a:ext cx="9144000" cy="4683975"/>
          </a:xfrm>
          <a:prstGeom prst="rect">
            <a:avLst/>
          </a:prstGeom>
        </p:spPr>
        <p:txBody>
          <a:bodyPr wrap="square">
            <a:spAutoFit/>
          </a:bodyPr>
          <a:lstStyle/>
          <a:p>
            <a:pPr algn="r" rtl="1">
              <a:lnSpc>
                <a:spcPct val="150000"/>
              </a:lnSpc>
              <a:spcAft>
                <a:spcPts val="1000"/>
              </a:spcAft>
            </a:pPr>
            <a:r>
              <a:rPr lang="ar-EG" sz="4000" b="1" dirty="0" smtClean="0">
                <a:solidFill>
                  <a:srgbClr val="FFFFFF"/>
                </a:solidFill>
                <a:latin typeface="Simplified Arabic"/>
                <a:ea typeface="Calibri"/>
                <a:cs typeface="Arial"/>
              </a:rPr>
              <a:t>من يريد تفاصيل الموضوع بالمراجع وشهادات العلماء يرجع لهذه </a:t>
            </a:r>
            <a:r>
              <a:rPr lang="ar-EG" sz="4000" b="1" dirty="0" err="1" smtClean="0">
                <a:solidFill>
                  <a:srgbClr val="FFFFFF"/>
                </a:solidFill>
                <a:latin typeface="Simplified Arabic"/>
                <a:ea typeface="Calibri"/>
                <a:cs typeface="Arial"/>
              </a:rPr>
              <a:t>اللنكات</a:t>
            </a:r>
            <a:r>
              <a:rPr lang="ar-EG" sz="4000" b="1" dirty="0" smtClean="0">
                <a:solidFill>
                  <a:srgbClr val="FFFFFF"/>
                </a:solidFill>
                <a:latin typeface="Simplified Arabic"/>
                <a:ea typeface="Calibri"/>
                <a:cs typeface="Arial"/>
              </a:rPr>
              <a:t> التي امامكم </a:t>
            </a:r>
          </a:p>
          <a:p>
            <a:pPr algn="ctr">
              <a:lnSpc>
                <a:spcPct val="150000"/>
              </a:lnSpc>
              <a:spcAft>
                <a:spcPts val="1000"/>
              </a:spcAft>
            </a:pPr>
            <a:r>
              <a:rPr lang="en-US" sz="3600" b="1" dirty="0">
                <a:solidFill>
                  <a:srgbClr val="FFFFFF"/>
                </a:solidFill>
                <a:latin typeface="Simplified Arabic"/>
                <a:ea typeface="Calibri"/>
                <a:cs typeface="Arial"/>
                <a:hlinkClick r:id="rId5"/>
              </a:rPr>
              <a:t>http://</a:t>
            </a:r>
            <a:r>
              <a:rPr lang="en-US" sz="3600" b="1" dirty="0" smtClean="0">
                <a:solidFill>
                  <a:srgbClr val="FFFFFF"/>
                </a:solidFill>
                <a:latin typeface="Simplified Arabic"/>
                <a:ea typeface="Calibri"/>
                <a:cs typeface="Arial"/>
                <a:hlinkClick r:id="rId5"/>
              </a:rPr>
              <a:t>drghaly.com/articles/display/12400</a:t>
            </a:r>
            <a:endParaRPr lang="ar-EG" sz="3600" b="1" dirty="0" smtClean="0">
              <a:solidFill>
                <a:srgbClr val="FFFFFF"/>
              </a:solidFill>
              <a:latin typeface="Simplified Arabic"/>
              <a:ea typeface="Calibri"/>
              <a:cs typeface="Arial"/>
            </a:endParaRPr>
          </a:p>
          <a:p>
            <a:pPr>
              <a:lnSpc>
                <a:spcPct val="150000"/>
              </a:lnSpc>
              <a:spcAft>
                <a:spcPts val="1000"/>
              </a:spcAft>
            </a:pPr>
            <a:endParaRPr lang="ar-EG" sz="3600" b="1" dirty="0" smtClean="0">
              <a:solidFill>
                <a:srgbClr val="FFFFFF"/>
              </a:solidFill>
              <a:latin typeface="Simplified Arabic"/>
              <a:ea typeface="Calibri"/>
              <a:cs typeface="Arial"/>
            </a:endParaRPr>
          </a:p>
          <a:p>
            <a:pPr algn="ctr">
              <a:lnSpc>
                <a:spcPct val="150000"/>
              </a:lnSpc>
              <a:spcAft>
                <a:spcPts val="1000"/>
              </a:spcAft>
            </a:pPr>
            <a:r>
              <a:rPr lang="en-US" sz="3300" b="1" dirty="0">
                <a:solidFill>
                  <a:srgbClr val="FFFFFF"/>
                </a:solidFill>
                <a:latin typeface="Simplified Arabic"/>
                <a:ea typeface="Calibri"/>
                <a:cs typeface="Arial"/>
                <a:hlinkClick r:id="rId6"/>
              </a:rPr>
              <a:t>https://</a:t>
            </a:r>
            <a:r>
              <a:rPr lang="en-US" sz="3300" b="1" dirty="0" smtClean="0">
                <a:solidFill>
                  <a:srgbClr val="FFFFFF"/>
                </a:solidFill>
                <a:latin typeface="Simplified Arabic"/>
                <a:ea typeface="Calibri"/>
                <a:cs typeface="Arial"/>
                <a:hlinkClick r:id="rId6"/>
              </a:rPr>
              <a:t>www.youtube.com/watch?v=y7joIfZuFP8</a:t>
            </a:r>
            <a:endParaRPr lang="ar-EG" sz="33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71151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5" name="Picture 4"/>
          <p:cNvPicPr>
            <a:picLocks noChangeAspect="1"/>
          </p:cNvPicPr>
          <p:nvPr/>
        </p:nvPicPr>
        <p:blipFill>
          <a:blip r:embed="rId5"/>
          <a:stretch>
            <a:fillRect/>
          </a:stretch>
        </p:blipFill>
        <p:spPr>
          <a:xfrm>
            <a:off x="2286000" y="0"/>
            <a:ext cx="4495799" cy="6917892"/>
          </a:xfrm>
          <a:prstGeom prst="rect">
            <a:avLst/>
          </a:prstGeom>
        </p:spPr>
      </p:pic>
    </p:spTree>
    <p:extLst>
      <p:ext uri="{BB962C8B-B14F-4D97-AF65-F5344CB8AC3E}">
        <p14:creationId xmlns:p14="http://schemas.microsoft.com/office/powerpoint/2010/main" val="809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424805"/>
            <a:ext cx="9144000" cy="5975995"/>
          </a:xfrm>
          <a:prstGeom prst="rect">
            <a:avLst/>
          </a:prstGeom>
        </p:spPr>
        <p:txBody>
          <a:bodyPr wrap="square">
            <a:spAutoFit/>
          </a:bodyPr>
          <a:lstStyle/>
          <a:p>
            <a:pPr algn="r" rtl="1">
              <a:spcAft>
                <a:spcPts val="1000"/>
              </a:spcAft>
            </a:pPr>
            <a:r>
              <a:rPr lang="ar-EG" sz="3600" b="1" dirty="0" smtClean="0">
                <a:solidFill>
                  <a:srgbClr val="FFFFFF"/>
                </a:solidFill>
                <a:latin typeface="Simplified Arabic"/>
                <a:ea typeface="Times New Roman"/>
                <a:cs typeface="Arial"/>
              </a:rPr>
              <a:t>الجين </a:t>
            </a:r>
            <a:r>
              <a:rPr lang="ar-EG" sz="3600" b="1" dirty="0">
                <a:solidFill>
                  <a:srgbClr val="FFFFFF"/>
                </a:solidFill>
                <a:latin typeface="Simplified Arabic"/>
                <a:ea typeface="Times New Roman"/>
                <a:cs typeface="Arial"/>
              </a:rPr>
              <a:t>بدون هذا البروتين </a:t>
            </a:r>
            <a:r>
              <a:rPr lang="ar-EG" sz="3600" b="1" dirty="0" smtClean="0">
                <a:solidFill>
                  <a:srgbClr val="FFFFFF"/>
                </a:solidFill>
                <a:latin typeface="Simplified Arabic"/>
                <a:ea typeface="Times New Roman"/>
                <a:cs typeface="Arial"/>
              </a:rPr>
              <a:t>لا يعمل </a:t>
            </a:r>
            <a:endParaRPr lang="en-US" sz="3600" b="1" dirty="0" smtClean="0">
              <a:solidFill>
                <a:srgbClr val="FFFFFF"/>
              </a:solidFill>
              <a:latin typeface="Simplified Arabic"/>
              <a:ea typeface="Times New Roman"/>
              <a:cs typeface="Arial"/>
            </a:endParaRPr>
          </a:p>
          <a:p>
            <a:pPr algn="r" rtl="1">
              <a:spcAft>
                <a:spcPts val="1000"/>
              </a:spcAft>
            </a:pPr>
            <a:r>
              <a:rPr lang="ar-EG" sz="3600" b="1" dirty="0" smtClean="0">
                <a:solidFill>
                  <a:srgbClr val="FFFFFF"/>
                </a:solidFill>
                <a:latin typeface="Simplified Arabic"/>
                <a:ea typeface="Times New Roman"/>
                <a:cs typeface="Arial"/>
              </a:rPr>
              <a:t>والبروتين </a:t>
            </a:r>
            <a:r>
              <a:rPr lang="ar-EG" sz="3600" b="1" dirty="0">
                <a:solidFill>
                  <a:srgbClr val="FFFFFF"/>
                </a:solidFill>
                <a:latin typeface="Simplified Arabic"/>
                <a:ea typeface="Times New Roman"/>
                <a:cs typeface="Arial"/>
              </a:rPr>
              <a:t>بدون الجين لا ينتج </a:t>
            </a:r>
            <a:endParaRPr lang="en-US" sz="3600" b="1" dirty="0" smtClean="0">
              <a:solidFill>
                <a:srgbClr val="FFFFFF"/>
              </a:solidFill>
              <a:latin typeface="Simplified Arabic"/>
              <a:ea typeface="Times New Roman"/>
              <a:cs typeface="Arial"/>
            </a:endParaRPr>
          </a:p>
          <a:p>
            <a:pPr algn="r" rtl="1">
              <a:spcAft>
                <a:spcPts val="1000"/>
              </a:spcAft>
            </a:pPr>
            <a:r>
              <a:rPr lang="ar-EG" sz="3600" b="1" dirty="0" smtClean="0">
                <a:solidFill>
                  <a:srgbClr val="FFFFFF"/>
                </a:solidFill>
                <a:latin typeface="Simplified Arabic"/>
                <a:ea typeface="Times New Roman"/>
                <a:cs typeface="Arial"/>
              </a:rPr>
              <a:t>التفاف </a:t>
            </a:r>
            <a:r>
              <a:rPr lang="ar-EG" sz="3600" b="1" dirty="0">
                <a:solidFill>
                  <a:srgbClr val="FFFFFF"/>
                </a:solidFill>
                <a:latin typeface="Simplified Arabic"/>
                <a:ea typeface="Times New Roman"/>
                <a:cs typeface="Arial"/>
              </a:rPr>
              <a:t>الدي ان ايه حول هذا البروتين يحتاج انزيمات كثيرة </a:t>
            </a:r>
            <a:endParaRPr lang="en-US" sz="3600" b="1" dirty="0" smtClean="0">
              <a:solidFill>
                <a:srgbClr val="FFFFFF"/>
              </a:solidFill>
              <a:latin typeface="Simplified Arabic"/>
              <a:ea typeface="Times New Roman"/>
              <a:cs typeface="Arial"/>
            </a:endParaRPr>
          </a:p>
          <a:p>
            <a:pPr algn="r" rtl="1">
              <a:spcAft>
                <a:spcPts val="1000"/>
              </a:spcAft>
            </a:pPr>
            <a:r>
              <a:rPr lang="ar-EG" sz="3600" b="1" dirty="0" smtClean="0">
                <a:solidFill>
                  <a:srgbClr val="FFFFFF"/>
                </a:solidFill>
                <a:latin typeface="Simplified Arabic"/>
                <a:ea typeface="Times New Roman"/>
                <a:cs typeface="Arial"/>
              </a:rPr>
              <a:t>البروتين </a:t>
            </a:r>
            <a:r>
              <a:rPr lang="ar-EG" sz="3600" b="1" dirty="0">
                <a:solidFill>
                  <a:srgbClr val="FFFFFF"/>
                </a:solidFill>
                <a:latin typeface="Simplified Arabic"/>
                <a:ea typeface="Times New Roman"/>
                <a:cs typeface="Arial"/>
              </a:rPr>
              <a:t>و</a:t>
            </a:r>
            <a:r>
              <a:rPr lang="ar-EG" sz="3600" b="1" dirty="0" smtClean="0">
                <a:solidFill>
                  <a:srgbClr val="FFFFFF"/>
                </a:solidFill>
                <a:latin typeface="Simplified Arabic"/>
                <a:ea typeface="Times New Roman"/>
                <a:cs typeface="Arial"/>
              </a:rPr>
              <a:t>الجين بدون </a:t>
            </a:r>
            <a:r>
              <a:rPr lang="ar-EG" sz="3600" b="1" dirty="0">
                <a:solidFill>
                  <a:srgbClr val="FFFFFF"/>
                </a:solidFill>
                <a:latin typeface="Simplified Arabic"/>
                <a:ea typeface="Times New Roman"/>
                <a:cs typeface="Arial"/>
              </a:rPr>
              <a:t>انزيمات </a:t>
            </a:r>
            <a:r>
              <a:rPr lang="ar-EG" sz="3600" b="1" dirty="0" smtClean="0">
                <a:solidFill>
                  <a:srgbClr val="FFFFFF"/>
                </a:solidFill>
                <a:latin typeface="Simplified Arabic"/>
                <a:ea typeface="Times New Roman"/>
                <a:cs typeface="Arial"/>
              </a:rPr>
              <a:t>لا يعمل</a:t>
            </a:r>
            <a:endParaRPr lang="ar-EG" sz="3600" b="1" dirty="0">
              <a:solidFill>
                <a:srgbClr val="FFFFFF"/>
              </a:solidFill>
              <a:latin typeface="Simplified Arabic"/>
              <a:ea typeface="Times New Roman"/>
              <a:cs typeface="Arial"/>
            </a:endParaRPr>
          </a:p>
          <a:p>
            <a:pPr algn="r" rtl="1">
              <a:spcAft>
                <a:spcPts val="1000"/>
              </a:spcAft>
            </a:pPr>
            <a:r>
              <a:rPr lang="ar-EG" sz="3600" b="1" dirty="0" smtClean="0">
                <a:solidFill>
                  <a:srgbClr val="FFFFFF"/>
                </a:solidFill>
                <a:latin typeface="Simplified Arabic"/>
                <a:ea typeface="Times New Roman"/>
                <a:cs typeface="Arial"/>
              </a:rPr>
              <a:t>الجين </a:t>
            </a:r>
            <a:r>
              <a:rPr lang="ar-EG" sz="3600" b="1" dirty="0">
                <a:solidFill>
                  <a:srgbClr val="FFFFFF"/>
                </a:solidFill>
                <a:latin typeface="Simplified Arabic"/>
                <a:ea typeface="Times New Roman"/>
                <a:cs typeface="Arial"/>
              </a:rPr>
              <a:t>والانزيمات </a:t>
            </a:r>
            <a:r>
              <a:rPr lang="ar-EG" sz="3600" b="1" dirty="0" smtClean="0">
                <a:solidFill>
                  <a:srgbClr val="FFFFFF"/>
                </a:solidFill>
                <a:latin typeface="Simplified Arabic"/>
                <a:ea typeface="Times New Roman"/>
                <a:cs typeface="Arial"/>
              </a:rPr>
              <a:t>بدون </a:t>
            </a:r>
            <a:r>
              <a:rPr lang="ar-EG" sz="3600" b="1" dirty="0">
                <a:solidFill>
                  <a:srgbClr val="FFFFFF"/>
                </a:solidFill>
                <a:latin typeface="Simplified Arabic"/>
                <a:ea typeface="Times New Roman"/>
                <a:cs typeface="Arial"/>
              </a:rPr>
              <a:t>البروتين </a:t>
            </a:r>
            <a:r>
              <a:rPr lang="ar-EG" sz="3600" b="1" dirty="0" smtClean="0">
                <a:solidFill>
                  <a:srgbClr val="FFFFFF"/>
                </a:solidFill>
                <a:latin typeface="Simplified Arabic"/>
                <a:ea typeface="Times New Roman"/>
                <a:cs typeface="Arial"/>
              </a:rPr>
              <a:t>لا </a:t>
            </a:r>
            <a:r>
              <a:rPr lang="ar-EG" sz="3600" b="1" dirty="0">
                <a:solidFill>
                  <a:srgbClr val="FFFFFF"/>
                </a:solidFill>
                <a:latin typeface="Simplified Arabic"/>
                <a:ea typeface="Times New Roman"/>
                <a:cs typeface="Arial"/>
              </a:rPr>
              <a:t>يعمل </a:t>
            </a:r>
            <a:endParaRPr lang="ar-EG" sz="3600" b="1" dirty="0" smtClean="0">
              <a:solidFill>
                <a:srgbClr val="FFFFFF"/>
              </a:solidFill>
              <a:latin typeface="Simplified Arabic"/>
              <a:ea typeface="Times New Roman"/>
              <a:cs typeface="Arial"/>
            </a:endParaRPr>
          </a:p>
          <a:p>
            <a:pPr algn="r" rtl="1">
              <a:spcAft>
                <a:spcPts val="1000"/>
              </a:spcAft>
            </a:pPr>
            <a:r>
              <a:rPr lang="ar-EG" sz="3600" b="1" dirty="0" smtClean="0">
                <a:solidFill>
                  <a:srgbClr val="FFFFFF"/>
                </a:solidFill>
                <a:latin typeface="Simplified Arabic"/>
                <a:ea typeface="Times New Roman"/>
                <a:cs typeface="Arial"/>
              </a:rPr>
              <a:t>البروتين </a:t>
            </a:r>
            <a:r>
              <a:rPr lang="ar-EG" sz="3600" b="1" dirty="0">
                <a:solidFill>
                  <a:srgbClr val="FFFFFF"/>
                </a:solidFill>
                <a:latin typeface="Simplified Arabic"/>
                <a:ea typeface="Times New Roman"/>
                <a:cs typeface="Arial"/>
              </a:rPr>
              <a:t>والانزيمات </a:t>
            </a:r>
            <a:r>
              <a:rPr lang="ar-EG" sz="3600" b="1" dirty="0" smtClean="0">
                <a:solidFill>
                  <a:srgbClr val="FFFFFF"/>
                </a:solidFill>
                <a:latin typeface="Simplified Arabic"/>
                <a:ea typeface="Times New Roman"/>
                <a:cs typeface="Arial"/>
              </a:rPr>
              <a:t>بدون الجين لا يعمل</a:t>
            </a:r>
            <a:endParaRPr lang="ar-EG" sz="3600" b="1" dirty="0">
              <a:solidFill>
                <a:srgbClr val="FFFFFF"/>
              </a:solidFill>
              <a:latin typeface="Simplified Arabic"/>
              <a:ea typeface="Times New Roman"/>
              <a:cs typeface="Arial"/>
            </a:endParaRPr>
          </a:p>
          <a:p>
            <a:pPr algn="r" rtl="1">
              <a:spcAft>
                <a:spcPts val="1000"/>
              </a:spcAft>
            </a:pPr>
            <a:r>
              <a:rPr lang="ar-EG" sz="3600" b="1" dirty="0" smtClean="0">
                <a:solidFill>
                  <a:srgbClr val="FFFFFF"/>
                </a:solidFill>
                <a:latin typeface="Simplified Arabic"/>
                <a:ea typeface="Times New Roman"/>
                <a:cs typeface="Arial"/>
              </a:rPr>
              <a:t>لا يوجد </a:t>
            </a:r>
            <a:r>
              <a:rPr lang="ar-EG" sz="3600" b="1" dirty="0">
                <a:solidFill>
                  <a:srgbClr val="FFFFFF"/>
                </a:solidFill>
                <a:latin typeface="Simplified Arabic"/>
                <a:ea typeface="Times New Roman"/>
                <a:cs typeface="Arial"/>
              </a:rPr>
              <a:t>حل الا انهم كلهم خلقوا معا من البداية بطريقة منتظمة حية وعاملة وكل منهم من وقت خلقه يقوم بدوره.</a:t>
            </a:r>
          </a:p>
          <a:p>
            <a:pPr algn="r" rtl="1">
              <a:spcAft>
                <a:spcPts val="1000"/>
              </a:spcAft>
            </a:pPr>
            <a:r>
              <a:rPr lang="ar-EG" sz="3600" b="1" dirty="0">
                <a:solidFill>
                  <a:srgbClr val="FFFFFF"/>
                </a:solidFill>
                <a:latin typeface="Simplified Arabic"/>
                <a:ea typeface="Times New Roman"/>
                <a:cs typeface="Arial"/>
              </a:rPr>
              <a:t>هذا شهادة قوية على وجود خالق</a:t>
            </a:r>
          </a:p>
        </p:txBody>
      </p:sp>
    </p:spTree>
    <p:extLst>
      <p:ext uri="{BB962C8B-B14F-4D97-AF65-F5344CB8AC3E}">
        <p14:creationId xmlns:p14="http://schemas.microsoft.com/office/powerpoint/2010/main" val="356198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179840"/>
            <a:ext cx="9144000" cy="3672800"/>
          </a:xfrm>
          <a:prstGeom prst="rect">
            <a:avLst/>
          </a:prstGeom>
        </p:spPr>
        <p:txBody>
          <a:bodyPr wrap="square">
            <a:spAutoFit/>
          </a:bodyPr>
          <a:lstStyle/>
          <a:p>
            <a:pPr algn="r" rtl="1">
              <a:spcAft>
                <a:spcPts val="1000"/>
              </a:spcAft>
            </a:pPr>
            <a:r>
              <a:rPr lang="ar-EG" sz="3600" b="1" dirty="0" smtClean="0">
                <a:solidFill>
                  <a:srgbClr val="FFFFFF"/>
                </a:solidFill>
                <a:latin typeface="Simplified Arabic"/>
                <a:ea typeface="Times New Roman"/>
                <a:cs typeface="Arial"/>
              </a:rPr>
              <a:t>تحتاج </a:t>
            </a:r>
            <a:r>
              <a:rPr lang="ar-EG" sz="3600" b="1" dirty="0">
                <a:solidFill>
                  <a:srgbClr val="FFFFFF"/>
                </a:solidFill>
                <a:latin typeface="Simplified Arabic"/>
                <a:ea typeface="Times New Roman"/>
                <a:cs typeface="Arial"/>
              </a:rPr>
              <a:t>الخلية الي 2000 انزيم </a:t>
            </a:r>
            <a:r>
              <a:rPr lang="ar-EG" sz="3600" b="1" dirty="0" smtClean="0">
                <a:solidFill>
                  <a:srgbClr val="FFFFFF"/>
                </a:solidFill>
                <a:latin typeface="Simplified Arabic"/>
                <a:ea typeface="Times New Roman"/>
                <a:cs typeface="Arial"/>
              </a:rPr>
              <a:t>من بروتين معقد </a:t>
            </a:r>
          </a:p>
          <a:p>
            <a:pPr algn="r" rtl="1">
              <a:spcAft>
                <a:spcPts val="1000"/>
              </a:spcAft>
            </a:pPr>
            <a:r>
              <a:rPr lang="ar-EG" sz="3600" b="1" dirty="0" smtClean="0">
                <a:solidFill>
                  <a:srgbClr val="FFFFFF"/>
                </a:solidFill>
                <a:latin typeface="Simplified Arabic"/>
                <a:ea typeface="Times New Roman"/>
                <a:cs typeface="Arial"/>
              </a:rPr>
              <a:t>اي </a:t>
            </a:r>
            <a:r>
              <a:rPr lang="ar-EG" sz="3600" b="1" dirty="0">
                <a:solidFill>
                  <a:srgbClr val="FFFFFF"/>
                </a:solidFill>
                <a:latin typeface="Simplified Arabic"/>
                <a:ea typeface="Times New Roman"/>
                <a:cs typeface="Arial"/>
              </a:rPr>
              <a:t>خطا في حمض اميني في تركيبها يجعل هذا الانزيم لا يعمل او يغلق التفاعل </a:t>
            </a:r>
            <a:r>
              <a:rPr lang="ar-EG" sz="3600" b="1" dirty="0" smtClean="0">
                <a:solidFill>
                  <a:srgbClr val="FFFFFF"/>
                </a:solidFill>
                <a:latin typeface="Simplified Arabic"/>
                <a:ea typeface="Times New Roman"/>
                <a:cs typeface="Arial"/>
              </a:rPr>
              <a:t>البيولوجي </a:t>
            </a:r>
            <a:r>
              <a:rPr lang="ar-EG" sz="3600" b="1" dirty="0">
                <a:solidFill>
                  <a:srgbClr val="FFFFFF"/>
                </a:solidFill>
                <a:latin typeface="Simplified Arabic"/>
                <a:ea typeface="Times New Roman"/>
                <a:cs typeface="Arial"/>
              </a:rPr>
              <a:t>وهذا يؤدي الي وقف تفاعل مهم يؤدي الي موت الخلية. لا يوجد اي من هذه الانزيمات ممكن ان يتكون بطريقة عشوائية</a:t>
            </a:r>
          </a:p>
          <a:p>
            <a:pPr algn="r" rtl="1">
              <a:spcAft>
                <a:spcPts val="1000"/>
              </a:spcAft>
            </a:pPr>
            <a:r>
              <a:rPr lang="ar-EG" sz="3600" b="1" dirty="0">
                <a:solidFill>
                  <a:srgbClr val="FFFFFF"/>
                </a:solidFill>
                <a:latin typeface="Simplified Arabic"/>
                <a:ea typeface="Times New Roman"/>
                <a:cs typeface="Arial"/>
              </a:rPr>
              <a:t>هذا شهادة قوية على الخلق وليس التطور العضوي المزعوم</a:t>
            </a:r>
          </a:p>
        </p:txBody>
      </p:sp>
    </p:spTree>
    <p:extLst>
      <p:ext uri="{BB962C8B-B14F-4D97-AF65-F5344CB8AC3E}">
        <p14:creationId xmlns:p14="http://schemas.microsoft.com/office/powerpoint/2010/main" val="1023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179840"/>
            <a:ext cx="9144000" cy="4662815"/>
          </a:xfrm>
          <a:prstGeom prst="rect">
            <a:avLst/>
          </a:prstGeom>
        </p:spPr>
        <p:txBody>
          <a:bodyPr wrap="square">
            <a:spAutoFit/>
          </a:bodyPr>
          <a:lstStyle/>
          <a:p>
            <a:pPr algn="r" rtl="1">
              <a:lnSpc>
                <a:spcPct val="150000"/>
              </a:lnSpc>
              <a:spcAft>
                <a:spcPts val="1000"/>
              </a:spcAft>
            </a:pPr>
            <a:r>
              <a:rPr lang="ar-EG" sz="4000" b="1" dirty="0">
                <a:solidFill>
                  <a:srgbClr val="FFFFFF"/>
                </a:solidFill>
                <a:latin typeface="Simplified Arabic"/>
                <a:ea typeface="Times New Roman"/>
                <a:cs typeface="Arial"/>
              </a:rPr>
              <a:t>من يريد تفاصيل الموضوع بالمراجع وشهادات العلماء يرجع لهذه </a:t>
            </a:r>
            <a:r>
              <a:rPr lang="ar-EG" sz="4000" b="1" dirty="0" err="1">
                <a:solidFill>
                  <a:srgbClr val="FFFFFF"/>
                </a:solidFill>
                <a:latin typeface="Simplified Arabic"/>
                <a:ea typeface="Times New Roman"/>
                <a:cs typeface="Arial"/>
              </a:rPr>
              <a:t>اللنكات</a:t>
            </a:r>
            <a:r>
              <a:rPr lang="ar-EG" sz="4000" b="1" dirty="0">
                <a:solidFill>
                  <a:srgbClr val="FFFFFF"/>
                </a:solidFill>
                <a:latin typeface="Simplified Arabic"/>
                <a:ea typeface="Times New Roman"/>
                <a:cs typeface="Arial"/>
              </a:rPr>
              <a:t> التي </a:t>
            </a:r>
            <a:r>
              <a:rPr lang="ar-EG" sz="4000" b="1" dirty="0" smtClean="0">
                <a:solidFill>
                  <a:srgbClr val="FFFFFF"/>
                </a:solidFill>
                <a:latin typeface="Simplified Arabic"/>
                <a:ea typeface="Times New Roman"/>
                <a:cs typeface="Arial"/>
              </a:rPr>
              <a:t>امامكم</a:t>
            </a:r>
          </a:p>
          <a:p>
            <a:pPr algn="ctr" rtl="1">
              <a:lnSpc>
                <a:spcPct val="150000"/>
              </a:lnSpc>
              <a:spcAft>
                <a:spcPts val="1000"/>
              </a:spcAft>
            </a:pPr>
            <a:r>
              <a:rPr lang="en-US" sz="3600" b="1" dirty="0">
                <a:solidFill>
                  <a:srgbClr val="FFFFFF"/>
                </a:solidFill>
                <a:latin typeface="Simplified Arabic"/>
                <a:ea typeface="Times New Roman"/>
                <a:cs typeface="Arial"/>
                <a:hlinkClick r:id="rId5"/>
              </a:rPr>
              <a:t>http://</a:t>
            </a:r>
            <a:r>
              <a:rPr lang="en-US" sz="3600" b="1" dirty="0" smtClean="0">
                <a:solidFill>
                  <a:srgbClr val="FFFFFF"/>
                </a:solidFill>
                <a:latin typeface="Simplified Arabic"/>
                <a:ea typeface="Times New Roman"/>
                <a:cs typeface="Arial"/>
                <a:hlinkClick r:id="rId5"/>
              </a:rPr>
              <a:t>drghaly.com/articles/display/12423</a:t>
            </a:r>
            <a:endParaRPr lang="ar-EG" sz="3600" b="1" dirty="0" smtClean="0">
              <a:solidFill>
                <a:srgbClr val="FFFFFF"/>
              </a:solidFill>
              <a:latin typeface="Simplified Arabic"/>
              <a:ea typeface="Times New Roman"/>
              <a:cs typeface="Arial"/>
            </a:endParaRPr>
          </a:p>
          <a:p>
            <a:pPr algn="r" rtl="1">
              <a:lnSpc>
                <a:spcPct val="150000"/>
              </a:lnSpc>
              <a:spcAft>
                <a:spcPts val="1000"/>
              </a:spcAft>
            </a:pPr>
            <a:endParaRPr lang="ar-EG" sz="3600" b="1" dirty="0">
              <a:solidFill>
                <a:srgbClr val="FFFFFF"/>
              </a:solidFill>
              <a:latin typeface="Simplified Arabic"/>
              <a:ea typeface="Times New Roman"/>
              <a:cs typeface="Arial"/>
            </a:endParaRPr>
          </a:p>
          <a:p>
            <a:pPr algn="ctr" rtl="1">
              <a:lnSpc>
                <a:spcPct val="150000"/>
              </a:lnSpc>
              <a:spcAft>
                <a:spcPts val="1000"/>
              </a:spcAft>
            </a:pPr>
            <a:r>
              <a:rPr lang="en-US" sz="3200" b="1" dirty="0">
                <a:solidFill>
                  <a:srgbClr val="FFFFFF"/>
                </a:solidFill>
                <a:latin typeface="Simplified Arabic"/>
                <a:ea typeface="Times New Roman"/>
                <a:cs typeface="Arial"/>
                <a:hlinkClick r:id="rId6"/>
              </a:rPr>
              <a:t>https://</a:t>
            </a:r>
            <a:r>
              <a:rPr lang="en-US" sz="3200" b="1" dirty="0" smtClean="0">
                <a:solidFill>
                  <a:srgbClr val="FFFFFF"/>
                </a:solidFill>
                <a:latin typeface="Simplified Arabic"/>
                <a:ea typeface="Times New Roman"/>
                <a:cs typeface="Arial"/>
                <a:hlinkClick r:id="rId6"/>
              </a:rPr>
              <a:t>www.youtube.com/watch?v=l98UY8Dmv3I</a:t>
            </a:r>
            <a:endParaRPr lang="ar-EG" sz="3200" b="1" dirty="0" smtClean="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28364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99804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447800"/>
            <a:ext cx="9144000" cy="1824923"/>
          </a:xfrm>
          <a:prstGeom prst="rect">
            <a:avLst/>
          </a:prstGeom>
        </p:spPr>
        <p:txBody>
          <a:bodyPr wrap="square">
            <a:spAutoFit/>
          </a:bodyPr>
          <a:lstStyle/>
          <a:p>
            <a:pPr algn="ctr" rtl="1">
              <a:lnSpc>
                <a:spcPct val="150000"/>
              </a:lnSpc>
              <a:spcAft>
                <a:spcPts val="1000"/>
              </a:spcAft>
            </a:pPr>
            <a:r>
              <a:rPr lang="ar-EG" sz="4000" b="1" dirty="0" smtClean="0">
                <a:solidFill>
                  <a:srgbClr val="FFFFFF"/>
                </a:solidFill>
                <a:latin typeface="Simplified Arabic"/>
                <a:ea typeface="Times New Roman"/>
                <a:cs typeface="Arial"/>
              </a:rPr>
              <a:t>احتمالية </a:t>
            </a:r>
            <a:r>
              <a:rPr lang="ar-EG" sz="4000" b="1" dirty="0">
                <a:solidFill>
                  <a:srgbClr val="FFFFFF"/>
                </a:solidFill>
                <a:latin typeface="Simplified Arabic"/>
                <a:ea typeface="Times New Roman"/>
                <a:cs typeface="Arial"/>
              </a:rPr>
              <a:t>تكوين دي ان ايه بنظام الترجمة له </a:t>
            </a:r>
            <a:r>
              <a:rPr lang="ar-EG" sz="4000" b="1" dirty="0" err="1">
                <a:solidFill>
                  <a:srgbClr val="FFFFFF"/>
                </a:solidFill>
                <a:latin typeface="Simplified Arabic"/>
                <a:ea typeface="Times New Roman"/>
                <a:cs typeface="Arial"/>
              </a:rPr>
              <a:t>والريبوزوم</a:t>
            </a:r>
            <a:endParaRPr lang="ar-EG" sz="40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252409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a:blip r:embed="rId5"/>
          <a:stretch>
            <a:fillRect/>
          </a:stretch>
        </p:blipFill>
        <p:spPr>
          <a:xfrm>
            <a:off x="455032" y="533400"/>
            <a:ext cx="8233936" cy="5791200"/>
          </a:xfrm>
          <a:prstGeom prst="rect">
            <a:avLst/>
          </a:prstGeom>
        </p:spPr>
      </p:pic>
    </p:spTree>
    <p:extLst>
      <p:ext uri="{BB962C8B-B14F-4D97-AF65-F5344CB8AC3E}">
        <p14:creationId xmlns:p14="http://schemas.microsoft.com/office/powerpoint/2010/main" val="206164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14400"/>
            <a:ext cx="9144000" cy="5273238"/>
          </a:xfrm>
          <a:prstGeom prst="rect">
            <a:avLst/>
          </a:prstGeom>
        </p:spPr>
        <p:txBody>
          <a:bodyPr wrap="square">
            <a:spAutoFit/>
          </a:bodyPr>
          <a:lstStyle/>
          <a:p>
            <a:pPr>
              <a:spcAft>
                <a:spcPts val="1000"/>
              </a:spcAft>
            </a:pPr>
            <a:r>
              <a:rPr lang="en-US" sz="3200" b="1" dirty="0">
                <a:solidFill>
                  <a:srgbClr val="FFFFFF"/>
                </a:solidFill>
                <a:latin typeface="Simplified Arabic"/>
                <a:ea typeface="Times New Roman"/>
                <a:cs typeface="Arial"/>
              </a:rPr>
              <a:t>DNA, like other languages, cannot be tinkered with by random </a:t>
            </a:r>
            <a:r>
              <a:rPr lang="en-US" sz="3200" b="1" dirty="0" err="1">
                <a:solidFill>
                  <a:srgbClr val="FFFFFF"/>
                </a:solidFill>
                <a:latin typeface="Simplified Arabic"/>
                <a:ea typeface="Times New Roman"/>
                <a:cs typeface="Arial"/>
              </a:rPr>
              <a:t>variational</a:t>
            </a:r>
            <a:r>
              <a:rPr lang="en-US" sz="3200" b="1" dirty="0">
                <a:solidFill>
                  <a:srgbClr val="FFFFFF"/>
                </a:solidFill>
                <a:latin typeface="Simplified Arabic"/>
                <a:ea typeface="Times New Roman"/>
                <a:cs typeface="Arial"/>
              </a:rPr>
              <a:t> changes; if that is done, the result will always be confusion</a:t>
            </a:r>
          </a:p>
          <a:p>
            <a:pPr>
              <a:spcAft>
                <a:spcPts val="1000"/>
              </a:spcAft>
            </a:pPr>
            <a:r>
              <a:rPr lang="ar-EG" sz="3200" b="1" dirty="0" smtClean="0">
                <a:solidFill>
                  <a:srgbClr val="FFFFFF"/>
                </a:solidFill>
                <a:latin typeface="Simplified Arabic"/>
                <a:ea typeface="Times New Roman"/>
                <a:cs typeface="Arial"/>
              </a:rPr>
              <a:t>“</a:t>
            </a:r>
            <a:r>
              <a:rPr lang="en-US" sz="3200" b="1" dirty="0">
                <a:solidFill>
                  <a:srgbClr val="FFFFFF"/>
                </a:solidFill>
                <a:latin typeface="Simplified Arabic"/>
                <a:ea typeface="Times New Roman"/>
                <a:cs typeface="Arial"/>
              </a:rPr>
              <a:t>No currently existing formal language can tolerate random changes in the symbol sequences which express its sentences. Meaning is invariably destroyed.”</a:t>
            </a:r>
          </a:p>
          <a:p>
            <a:pPr>
              <a:spcAft>
                <a:spcPts val="1000"/>
              </a:spcAft>
            </a:pPr>
            <a:r>
              <a:rPr lang="en-US" sz="3200" b="1" dirty="0">
                <a:solidFill>
                  <a:srgbClr val="FFFFFF"/>
                </a:solidFill>
                <a:latin typeface="Simplified Arabic"/>
                <a:ea typeface="Times New Roman"/>
                <a:cs typeface="Arial"/>
              </a:rPr>
              <a:t>M. Eden, “Inadequacies of Neo-Darwinian Evolution as a Scientific Theory,” in op. cit., p. 11.</a:t>
            </a:r>
          </a:p>
        </p:txBody>
      </p:sp>
    </p:spTree>
    <p:extLst>
      <p:ext uri="{BB962C8B-B14F-4D97-AF65-F5344CB8AC3E}">
        <p14:creationId xmlns:p14="http://schemas.microsoft.com/office/powerpoint/2010/main" val="148736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762000"/>
            <a:ext cx="9144000" cy="5144998"/>
          </a:xfrm>
          <a:prstGeom prst="rect">
            <a:avLst/>
          </a:prstGeom>
        </p:spPr>
        <p:txBody>
          <a:bodyPr wrap="square">
            <a:spAutoFit/>
          </a:bodyPr>
          <a:lstStyle/>
          <a:p>
            <a:pPr>
              <a:spcAft>
                <a:spcPts val="1000"/>
              </a:spcAft>
            </a:pPr>
            <a:r>
              <a:rPr lang="en-US" sz="3200" b="1" dirty="0">
                <a:solidFill>
                  <a:srgbClr val="FFFFFF"/>
                </a:solidFill>
                <a:latin typeface="Simplified Arabic"/>
                <a:ea typeface="Times New Roman"/>
                <a:cs typeface="Arial"/>
              </a:rPr>
              <a:t>“The code is meaningless unless translated. The modern cell’s translation machinery consists of at least fifty macromolecular components which are themselves encoded in DNA [!]; the code cannot be translated otherwise than by products of translation. It is the modern expression of </a:t>
            </a:r>
            <a:r>
              <a:rPr lang="en-US" sz="3200" b="1" dirty="0" err="1">
                <a:solidFill>
                  <a:srgbClr val="FFFFFF"/>
                </a:solidFill>
                <a:latin typeface="Simplified Arabic"/>
                <a:ea typeface="Times New Roman"/>
                <a:cs typeface="Arial"/>
              </a:rPr>
              <a:t>omne</a:t>
            </a:r>
            <a:r>
              <a:rPr lang="en-US" sz="3200" b="1" dirty="0">
                <a:solidFill>
                  <a:srgbClr val="FFFFFF"/>
                </a:solidFill>
                <a:latin typeface="Simplified Arabic"/>
                <a:ea typeface="Times New Roman"/>
                <a:cs typeface="Arial"/>
              </a:rPr>
              <a:t> </a:t>
            </a:r>
            <a:r>
              <a:rPr lang="en-US" sz="3200" b="1" dirty="0" err="1">
                <a:solidFill>
                  <a:srgbClr val="FFFFFF"/>
                </a:solidFill>
                <a:latin typeface="Simplified Arabic"/>
                <a:ea typeface="Times New Roman"/>
                <a:cs typeface="Arial"/>
              </a:rPr>
              <a:t>vivum</a:t>
            </a:r>
            <a:r>
              <a:rPr lang="en-US" sz="3200" b="1" dirty="0">
                <a:solidFill>
                  <a:srgbClr val="FFFFFF"/>
                </a:solidFill>
                <a:latin typeface="Simplified Arabic"/>
                <a:ea typeface="Times New Roman"/>
                <a:cs typeface="Arial"/>
              </a:rPr>
              <a:t> ex </a:t>
            </a:r>
            <a:r>
              <a:rPr lang="en-US" sz="3200" b="1" dirty="0" err="1">
                <a:solidFill>
                  <a:srgbClr val="FFFFFF"/>
                </a:solidFill>
                <a:latin typeface="Simplified Arabic"/>
                <a:ea typeface="Times New Roman"/>
                <a:cs typeface="Arial"/>
              </a:rPr>
              <a:t>ovo</a:t>
            </a:r>
            <a:r>
              <a:rPr lang="en-US" sz="3200" b="1" dirty="0">
                <a:solidFill>
                  <a:srgbClr val="FFFFFF"/>
                </a:solidFill>
                <a:latin typeface="Simplified Arabic"/>
                <a:ea typeface="Times New Roman"/>
                <a:cs typeface="Arial"/>
              </a:rPr>
              <a:t> [‘every living thing comes from an egg’]. When and how did this circle become closed? It is exceedingly difficult to imagine.”</a:t>
            </a:r>
          </a:p>
          <a:p>
            <a:pPr>
              <a:spcAft>
                <a:spcPts val="1000"/>
              </a:spcAft>
            </a:pPr>
            <a:r>
              <a:rPr lang="en-US" sz="3200" b="1" dirty="0">
                <a:solidFill>
                  <a:srgbClr val="FFFFFF"/>
                </a:solidFill>
                <a:latin typeface="Simplified Arabic"/>
                <a:ea typeface="Times New Roman"/>
                <a:cs typeface="Arial"/>
              </a:rPr>
              <a:t>J, Monod, Chance and Necessity p. 143.</a:t>
            </a:r>
          </a:p>
        </p:txBody>
      </p:sp>
    </p:spTree>
    <p:extLst>
      <p:ext uri="{BB962C8B-B14F-4D97-AF65-F5344CB8AC3E}">
        <p14:creationId xmlns:p14="http://schemas.microsoft.com/office/powerpoint/2010/main" val="329540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76200"/>
            <a:ext cx="9144000" cy="7007046"/>
          </a:xfrm>
          <a:prstGeom prst="rect">
            <a:avLst/>
          </a:prstGeom>
        </p:spPr>
        <p:txBody>
          <a:bodyPr wrap="square">
            <a:spAutoFit/>
          </a:bodyPr>
          <a:lstStyle/>
          <a:p>
            <a:pPr algn="r" rtl="1">
              <a:spcAft>
                <a:spcPts val="1000"/>
              </a:spcAft>
            </a:pPr>
            <a:r>
              <a:rPr lang="ar-EG" sz="3200" b="1" dirty="0">
                <a:solidFill>
                  <a:srgbClr val="FFFFFF"/>
                </a:solidFill>
                <a:latin typeface="Simplified Arabic"/>
                <a:ea typeface="Times New Roman"/>
                <a:cs typeface="Arial"/>
              </a:rPr>
              <a:t>ولهذا لا يوجد أي تفسير علمي يصلح لتفسير فرصة تكوين الدي ان ايه بالصدفة وأيضا يتكون بالصدفة نظام معقد لترجمته لان أحدهم ليس له قيمة بدون الاخر ولا يعمل بدون الاخر ولا ينتج في الاصل بدون الاخر.</a:t>
            </a:r>
          </a:p>
          <a:p>
            <a:pPr algn="r" rtl="1">
              <a:spcAft>
                <a:spcPts val="1000"/>
              </a:spcAft>
            </a:pPr>
            <a:r>
              <a:rPr lang="ar-EG" sz="3200" b="1" dirty="0" smtClean="0">
                <a:solidFill>
                  <a:srgbClr val="FFFFFF"/>
                </a:solidFill>
                <a:latin typeface="Simplified Arabic"/>
                <a:ea typeface="Times New Roman"/>
                <a:cs typeface="Arial"/>
              </a:rPr>
              <a:t>وأيضا </a:t>
            </a:r>
            <a:r>
              <a:rPr lang="ar-EG" sz="3200" b="1" dirty="0">
                <a:solidFill>
                  <a:srgbClr val="FFFFFF"/>
                </a:solidFill>
                <a:latin typeface="Simplified Arabic"/>
                <a:ea typeface="Times New Roman"/>
                <a:cs typeface="Arial"/>
              </a:rPr>
              <a:t>نفس الامر ينطبق على الجينات الجديدة للتطور. بمعنى الجين لابد ان يكون معبر من بدايته ولا يصلح ان يتطور عشوائيا </a:t>
            </a:r>
            <a:r>
              <a:rPr lang="ar-EG" sz="3200" b="1" dirty="0" err="1">
                <a:solidFill>
                  <a:srgbClr val="FFFFFF"/>
                </a:solidFill>
                <a:latin typeface="Simplified Arabic"/>
                <a:ea typeface="Times New Roman"/>
                <a:cs typeface="Arial"/>
              </a:rPr>
              <a:t>لانه</a:t>
            </a:r>
            <a:r>
              <a:rPr lang="ar-EG" sz="3200" b="1" dirty="0">
                <a:solidFill>
                  <a:srgbClr val="FFFFFF"/>
                </a:solidFill>
                <a:latin typeface="Simplified Arabic"/>
                <a:ea typeface="Times New Roman"/>
                <a:cs typeface="Arial"/>
              </a:rPr>
              <a:t> لا بد ان يعمل في نظام وايضا لا يصلح ان يظهر جين جديد ليس له وجود سابق </a:t>
            </a:r>
            <a:r>
              <a:rPr lang="ar-EG" sz="3200" b="1" dirty="0" err="1">
                <a:solidFill>
                  <a:srgbClr val="FFFFFF"/>
                </a:solidFill>
                <a:latin typeface="Simplified Arabic"/>
                <a:ea typeface="Times New Roman"/>
                <a:cs typeface="Arial"/>
              </a:rPr>
              <a:t>لانه</a:t>
            </a:r>
            <a:r>
              <a:rPr lang="ar-EG" sz="3200" b="1" dirty="0">
                <a:solidFill>
                  <a:srgbClr val="FFFFFF"/>
                </a:solidFill>
                <a:latin typeface="Simplified Arabic"/>
                <a:ea typeface="Times New Roman"/>
                <a:cs typeface="Arial"/>
              </a:rPr>
              <a:t> بدون نظام يعمله معه هو لخبطة فهل الطفرة ظهرت اولا ام النظام الذي تعمل في الصفة الجديدة ظهر اولا؟ </a:t>
            </a:r>
          </a:p>
          <a:p>
            <a:pPr algn="r" rtl="1">
              <a:spcAft>
                <a:spcPts val="1000"/>
              </a:spcAft>
            </a:pPr>
            <a:r>
              <a:rPr lang="ar-EG" sz="3200" b="1" dirty="0">
                <a:solidFill>
                  <a:srgbClr val="FFFFFF"/>
                </a:solidFill>
                <a:latin typeface="Simplified Arabic"/>
                <a:ea typeface="Times New Roman"/>
                <a:cs typeface="Arial"/>
              </a:rPr>
              <a:t>وكلاهما بدون الاخر لا فائدة له بل قد يكون قاتل</a:t>
            </a:r>
            <a:r>
              <a:rPr lang="ar-EG" sz="3200" b="1" dirty="0" smtClean="0">
                <a:solidFill>
                  <a:srgbClr val="FFFFFF"/>
                </a:solidFill>
                <a:latin typeface="Simplified Arabic"/>
                <a:ea typeface="Times New Roman"/>
                <a:cs typeface="Arial"/>
              </a:rPr>
              <a:t>.</a:t>
            </a:r>
            <a:r>
              <a:rPr lang="ar-EG" sz="3200" b="1" dirty="0">
                <a:solidFill>
                  <a:srgbClr val="FFFFFF"/>
                </a:solidFill>
                <a:latin typeface="Simplified Arabic"/>
                <a:ea typeface="Times New Roman"/>
                <a:cs typeface="Arial"/>
              </a:rPr>
              <a:t> </a:t>
            </a:r>
            <a:endParaRPr lang="ar-EG" sz="3200" b="1" dirty="0" smtClean="0">
              <a:solidFill>
                <a:srgbClr val="FFFFFF"/>
              </a:solidFill>
              <a:latin typeface="Simplified Arabic"/>
              <a:ea typeface="Times New Roman"/>
              <a:cs typeface="Arial"/>
            </a:endParaRPr>
          </a:p>
          <a:p>
            <a:pPr algn="r" rtl="1">
              <a:spcAft>
                <a:spcPts val="1000"/>
              </a:spcAft>
            </a:pPr>
            <a:r>
              <a:rPr lang="ar-EG" sz="3200" b="1" dirty="0" smtClean="0">
                <a:solidFill>
                  <a:srgbClr val="FFFFFF"/>
                </a:solidFill>
                <a:latin typeface="Simplified Arabic"/>
                <a:ea typeface="Times New Roman"/>
                <a:cs typeface="Arial"/>
              </a:rPr>
              <a:t>فكل </a:t>
            </a:r>
            <a:r>
              <a:rPr lang="ar-EG" sz="3200" b="1" dirty="0">
                <a:solidFill>
                  <a:srgbClr val="FFFFFF"/>
                </a:solidFill>
                <a:latin typeface="Simplified Arabic"/>
                <a:ea typeface="Times New Roman"/>
                <a:cs typeface="Arial"/>
              </a:rPr>
              <a:t>هذا يؤكد أن هذا النظام لا بد أن يكون خلق معا وليس تطور </a:t>
            </a:r>
            <a:r>
              <a:rPr lang="ar-EG" sz="3200" b="1" dirty="0" err="1">
                <a:solidFill>
                  <a:srgbClr val="FFFFFF"/>
                </a:solidFill>
                <a:latin typeface="Simplified Arabic"/>
                <a:ea typeface="Times New Roman"/>
                <a:cs typeface="Arial"/>
              </a:rPr>
              <a:t>لانه</a:t>
            </a:r>
            <a:r>
              <a:rPr lang="ar-EG" sz="3200" b="1" dirty="0">
                <a:solidFill>
                  <a:srgbClr val="FFFFFF"/>
                </a:solidFill>
                <a:latin typeface="Simplified Arabic"/>
                <a:ea typeface="Times New Roman"/>
                <a:cs typeface="Arial"/>
              </a:rPr>
              <a:t> معقد جدا واي من </a:t>
            </a:r>
            <a:r>
              <a:rPr lang="ar-EG" sz="3200" b="1" dirty="0" err="1">
                <a:solidFill>
                  <a:srgbClr val="FFFFFF"/>
                </a:solidFill>
                <a:latin typeface="Simplified Arabic"/>
                <a:ea typeface="Times New Roman"/>
                <a:cs typeface="Arial"/>
              </a:rPr>
              <a:t>عناصرة</a:t>
            </a:r>
            <a:r>
              <a:rPr lang="ar-EG" sz="3200" b="1" dirty="0">
                <a:solidFill>
                  <a:srgbClr val="FFFFFF"/>
                </a:solidFill>
                <a:latin typeface="Simplified Arabic"/>
                <a:ea typeface="Times New Roman"/>
                <a:cs typeface="Arial"/>
              </a:rPr>
              <a:t> لا يعمل بدون وجود كل النظام.</a:t>
            </a:r>
          </a:p>
          <a:p>
            <a:pPr algn="r" rtl="1">
              <a:spcAft>
                <a:spcPts val="1000"/>
              </a:spcAft>
            </a:pPr>
            <a:endParaRPr lang="ar-EG" sz="3200" b="1" dirty="0">
              <a:solidFill>
                <a:srgbClr val="FFFFFF"/>
              </a:solidFill>
              <a:latin typeface="Simplified Arabic"/>
              <a:ea typeface="Times New Roman"/>
              <a:cs typeface="Arial"/>
            </a:endParaRPr>
          </a:p>
        </p:txBody>
      </p:sp>
    </p:spTree>
    <p:extLst>
      <p:ext uri="{BB962C8B-B14F-4D97-AF65-F5344CB8AC3E}">
        <p14:creationId xmlns:p14="http://schemas.microsoft.com/office/powerpoint/2010/main" val="9143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80542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143000"/>
            <a:ext cx="9144000" cy="4478149"/>
          </a:xfrm>
          <a:prstGeom prst="rect">
            <a:avLst/>
          </a:prstGeom>
        </p:spPr>
        <p:txBody>
          <a:bodyPr wrap="square">
            <a:spAutoFit/>
          </a:bodyPr>
          <a:lstStyle/>
          <a:p>
            <a:pPr algn="r" rtl="1">
              <a:lnSpc>
                <a:spcPct val="150000"/>
              </a:lnSpc>
              <a:spcAft>
                <a:spcPts val="1000"/>
              </a:spcAft>
            </a:pPr>
            <a:r>
              <a:rPr lang="ar-EG" sz="4000" b="1" dirty="0">
                <a:solidFill>
                  <a:srgbClr val="FFFFFF"/>
                </a:solidFill>
                <a:latin typeface="Simplified Arabic"/>
                <a:ea typeface="Times New Roman"/>
                <a:cs typeface="Arial"/>
              </a:rPr>
              <a:t>من يريد تفاصيل الموضوع بالمراجع وشهادات العلماء يرجع لهذه </a:t>
            </a:r>
            <a:r>
              <a:rPr lang="ar-EG" sz="4000" b="1" dirty="0" err="1">
                <a:solidFill>
                  <a:srgbClr val="FFFFFF"/>
                </a:solidFill>
                <a:latin typeface="Simplified Arabic"/>
                <a:ea typeface="Times New Roman"/>
                <a:cs typeface="Arial"/>
              </a:rPr>
              <a:t>اللنكات</a:t>
            </a:r>
            <a:r>
              <a:rPr lang="ar-EG" sz="4000" b="1" dirty="0">
                <a:solidFill>
                  <a:srgbClr val="FFFFFF"/>
                </a:solidFill>
                <a:latin typeface="Simplified Arabic"/>
                <a:ea typeface="Times New Roman"/>
                <a:cs typeface="Arial"/>
              </a:rPr>
              <a:t> التي </a:t>
            </a:r>
            <a:r>
              <a:rPr lang="ar-EG" sz="4000" b="1" dirty="0" smtClean="0">
                <a:solidFill>
                  <a:srgbClr val="FFFFFF"/>
                </a:solidFill>
                <a:latin typeface="Simplified Arabic"/>
                <a:ea typeface="Times New Roman"/>
                <a:cs typeface="Arial"/>
              </a:rPr>
              <a:t>امامكم</a:t>
            </a:r>
          </a:p>
          <a:p>
            <a:pPr algn="r" rtl="1">
              <a:lnSpc>
                <a:spcPct val="150000"/>
              </a:lnSpc>
              <a:spcAft>
                <a:spcPts val="1000"/>
              </a:spcAft>
            </a:pPr>
            <a:r>
              <a:rPr lang="en-US" sz="3200" b="1" dirty="0">
                <a:solidFill>
                  <a:srgbClr val="FFFFFF"/>
                </a:solidFill>
                <a:latin typeface="Simplified Arabic"/>
                <a:ea typeface="Times New Roman"/>
                <a:cs typeface="Arial"/>
                <a:hlinkClick r:id="rId5"/>
              </a:rPr>
              <a:t>http://</a:t>
            </a:r>
            <a:r>
              <a:rPr lang="en-US" sz="3200" b="1" dirty="0" smtClean="0">
                <a:solidFill>
                  <a:srgbClr val="FFFFFF"/>
                </a:solidFill>
                <a:latin typeface="Simplified Arabic"/>
                <a:ea typeface="Times New Roman"/>
                <a:cs typeface="Arial"/>
                <a:hlinkClick r:id="rId5"/>
              </a:rPr>
              <a:t>drghaly.com/articles/display/12424</a:t>
            </a:r>
            <a:endParaRPr lang="ar-EG" sz="3200" b="1" dirty="0" smtClean="0">
              <a:solidFill>
                <a:srgbClr val="FFFFFF"/>
              </a:solidFill>
              <a:latin typeface="Simplified Arabic"/>
              <a:ea typeface="Times New Roman"/>
              <a:cs typeface="Arial"/>
            </a:endParaRPr>
          </a:p>
          <a:p>
            <a:pPr algn="r" rtl="1">
              <a:lnSpc>
                <a:spcPct val="150000"/>
              </a:lnSpc>
              <a:spcAft>
                <a:spcPts val="1000"/>
              </a:spcAft>
            </a:pPr>
            <a:endParaRPr lang="ar-EG" sz="3200" b="1" dirty="0">
              <a:solidFill>
                <a:srgbClr val="FFFFFF"/>
              </a:solidFill>
              <a:latin typeface="Simplified Arabic"/>
              <a:ea typeface="Times New Roman"/>
              <a:cs typeface="Arial"/>
            </a:endParaRPr>
          </a:p>
          <a:p>
            <a:pPr algn="r" rtl="1">
              <a:lnSpc>
                <a:spcPct val="150000"/>
              </a:lnSpc>
              <a:spcAft>
                <a:spcPts val="1000"/>
              </a:spcAft>
            </a:pPr>
            <a:r>
              <a:rPr lang="en-US" sz="3200" b="1" dirty="0">
                <a:solidFill>
                  <a:srgbClr val="FFFFFF"/>
                </a:solidFill>
                <a:latin typeface="Simplified Arabic"/>
                <a:ea typeface="Times New Roman"/>
                <a:cs typeface="Arial"/>
                <a:hlinkClick r:id="rId6"/>
              </a:rPr>
              <a:t>https://</a:t>
            </a:r>
            <a:r>
              <a:rPr lang="en-US" sz="3200" b="1" dirty="0" smtClean="0">
                <a:solidFill>
                  <a:srgbClr val="FFFFFF"/>
                </a:solidFill>
                <a:latin typeface="Simplified Arabic"/>
                <a:ea typeface="Times New Roman"/>
                <a:cs typeface="Arial"/>
                <a:hlinkClick r:id="rId6"/>
              </a:rPr>
              <a:t>www.youtube.com/watch?v=Ak0rdgZ4Lms</a:t>
            </a:r>
            <a:endParaRPr lang="ar-EG" sz="3200" b="1" dirty="0" smtClean="0">
              <a:solidFill>
                <a:srgbClr val="FFFFFF"/>
              </a:solidFill>
              <a:latin typeface="Simplified Arabic"/>
              <a:ea typeface="Times New Roman"/>
              <a:cs typeface="Arial"/>
            </a:endParaRPr>
          </a:p>
        </p:txBody>
      </p:sp>
    </p:spTree>
    <p:extLst>
      <p:ext uri="{BB962C8B-B14F-4D97-AF65-F5344CB8AC3E}">
        <p14:creationId xmlns:p14="http://schemas.microsoft.com/office/powerpoint/2010/main" val="158649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2994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981200"/>
            <a:ext cx="9144000" cy="1938992"/>
          </a:xfrm>
          <a:prstGeom prst="rect">
            <a:avLst/>
          </a:prstGeom>
        </p:spPr>
        <p:txBody>
          <a:bodyPr wrap="square">
            <a:spAutoFit/>
          </a:bodyPr>
          <a:lstStyle/>
          <a:p>
            <a:pPr algn="ctr">
              <a:lnSpc>
                <a:spcPct val="150000"/>
              </a:lnSpc>
              <a:spcAft>
                <a:spcPts val="1000"/>
              </a:spcAft>
            </a:pPr>
            <a:r>
              <a:rPr lang="en-US" sz="4000" b="1" i="1" dirty="0">
                <a:solidFill>
                  <a:srgbClr val="FFFFFF"/>
                </a:solidFill>
                <a:latin typeface="Simplified Arabic"/>
                <a:ea typeface="Calibri"/>
                <a:cs typeface="Arial"/>
              </a:rPr>
              <a:t>Time </a:t>
            </a:r>
            <a:r>
              <a:rPr lang="en-US" sz="4000" b="1" i="1" dirty="0" smtClean="0">
                <a:solidFill>
                  <a:srgbClr val="FFFFFF"/>
                </a:solidFill>
                <a:latin typeface="Simplified Arabic"/>
                <a:ea typeface="Calibri"/>
                <a:cs typeface="Arial"/>
              </a:rPr>
              <a:t>can not work in </a:t>
            </a:r>
            <a:r>
              <a:rPr lang="en-US" sz="4000" b="1" i="1" dirty="0">
                <a:solidFill>
                  <a:srgbClr val="FFFFFF"/>
                </a:solidFill>
                <a:latin typeface="Simplified Arabic"/>
                <a:ea typeface="Calibri"/>
                <a:cs typeface="Arial"/>
              </a:rPr>
              <a:t>favor of Event can not happen at </a:t>
            </a:r>
            <a:r>
              <a:rPr lang="en-US" sz="4000" b="1" i="1" dirty="0" smtClean="0">
                <a:solidFill>
                  <a:srgbClr val="FFFFFF"/>
                </a:solidFill>
                <a:latin typeface="Simplified Arabic"/>
                <a:ea typeface="Calibri"/>
                <a:cs typeface="Arial"/>
              </a:rPr>
              <a:t>all.</a:t>
            </a:r>
            <a:endParaRPr lang="en-US" sz="4000" dirty="0">
              <a:solidFill>
                <a:srgbClr val="FFFFFF"/>
              </a:solidFill>
              <a:effectLst/>
              <a:latin typeface="Calibri"/>
              <a:ea typeface="Calibri"/>
              <a:cs typeface="Arial"/>
            </a:endParaRPr>
          </a:p>
        </p:txBody>
      </p:sp>
    </p:spTree>
    <p:extLst>
      <p:ext uri="{BB962C8B-B14F-4D97-AF65-F5344CB8AC3E}">
        <p14:creationId xmlns:p14="http://schemas.microsoft.com/office/powerpoint/2010/main" val="242259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676400"/>
            <a:ext cx="9144000" cy="3836948"/>
          </a:xfrm>
          <a:prstGeom prst="rect">
            <a:avLst/>
          </a:prstGeom>
        </p:spPr>
        <p:txBody>
          <a:bodyPr wrap="square">
            <a:spAutoFit/>
          </a:bodyPr>
          <a:lstStyle/>
          <a:p>
            <a:pPr algn="ctr">
              <a:lnSpc>
                <a:spcPct val="150000"/>
              </a:lnSpc>
              <a:spcAft>
                <a:spcPts val="1000"/>
              </a:spcAft>
            </a:pPr>
            <a:r>
              <a:rPr lang="en-US" sz="4000" b="1" i="1" dirty="0">
                <a:solidFill>
                  <a:srgbClr val="FFFFFF"/>
                </a:solidFill>
                <a:latin typeface="Simplified Arabic"/>
                <a:ea typeface="Calibri"/>
                <a:cs typeface="Arial"/>
              </a:rPr>
              <a:t>"The definition of stupidity is doing the same thing over and over again and expecting different results." </a:t>
            </a:r>
            <a:endParaRPr lang="ar-EG" sz="4000" b="1" i="1" dirty="0" smtClean="0">
              <a:solidFill>
                <a:srgbClr val="FFFFFF"/>
              </a:solidFill>
              <a:latin typeface="Simplified Arabic"/>
              <a:ea typeface="Calibri"/>
              <a:cs typeface="Arial"/>
            </a:endParaRPr>
          </a:p>
          <a:p>
            <a:pPr algn="ctr">
              <a:lnSpc>
                <a:spcPct val="150000"/>
              </a:lnSpc>
              <a:spcAft>
                <a:spcPts val="1000"/>
              </a:spcAft>
            </a:pPr>
            <a:r>
              <a:rPr lang="en-US" sz="4000" b="1" i="1" dirty="0" smtClean="0">
                <a:solidFill>
                  <a:srgbClr val="FFFFFF"/>
                </a:solidFill>
                <a:latin typeface="Simplified Arabic"/>
                <a:ea typeface="Calibri"/>
                <a:cs typeface="Arial"/>
              </a:rPr>
              <a:t> </a:t>
            </a:r>
            <a:r>
              <a:rPr lang="en-US" sz="4000" b="1" i="1" dirty="0">
                <a:solidFill>
                  <a:srgbClr val="FFFFFF"/>
                </a:solidFill>
                <a:latin typeface="Simplified Arabic"/>
                <a:ea typeface="Calibri"/>
                <a:cs typeface="Arial"/>
              </a:rPr>
              <a:t>Albert Einstein</a:t>
            </a:r>
          </a:p>
        </p:txBody>
      </p:sp>
    </p:spTree>
    <p:extLst>
      <p:ext uri="{BB962C8B-B14F-4D97-AF65-F5344CB8AC3E}">
        <p14:creationId xmlns:p14="http://schemas.microsoft.com/office/powerpoint/2010/main" val="25500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0" y="636065"/>
            <a:ext cx="9144000" cy="6186309"/>
          </a:xfrm>
          <a:prstGeom prst="rect">
            <a:avLst/>
          </a:prstGeom>
          <a:noFill/>
        </p:spPr>
        <p:txBody>
          <a:bodyPr wrap="square" rtlCol="0">
            <a:spAutoFit/>
          </a:bodyPr>
          <a:lstStyle/>
          <a:p>
            <a:r>
              <a:rPr lang="ar-EG" sz="2800" b="1" dirty="0" smtClean="0">
                <a:solidFill>
                  <a:srgbClr val="FFFFFF"/>
                </a:solidFill>
              </a:rPr>
              <a:t>“</a:t>
            </a:r>
            <a:r>
              <a:rPr lang="en-US" sz="3600" b="1" dirty="0">
                <a:solidFill>
                  <a:srgbClr val="FFFFFF"/>
                </a:solidFill>
              </a:rPr>
              <a:t>It is therefore hard to see how polymerization [linking together smaller molecules to form bigger ones] could have proceeded in the aqueous environment of the primitive ocean, since the presence of water favors </a:t>
            </a:r>
            <a:r>
              <a:rPr lang="en-US" sz="3600" b="1" dirty="0" smtClean="0">
                <a:solidFill>
                  <a:srgbClr val="FFFFFF"/>
                </a:solidFill>
              </a:rPr>
              <a:t>de-polymerization </a:t>
            </a:r>
            <a:r>
              <a:rPr lang="en-US" sz="3600" b="1" dirty="0">
                <a:solidFill>
                  <a:srgbClr val="FFFFFF"/>
                </a:solidFill>
              </a:rPr>
              <a:t>[breaking up big molecules into simpler ones] rather than polymerization.”</a:t>
            </a:r>
          </a:p>
          <a:p>
            <a:r>
              <a:rPr lang="en-US" sz="3600" b="1" dirty="0">
                <a:solidFill>
                  <a:srgbClr val="FFFFFF"/>
                </a:solidFill>
              </a:rPr>
              <a:t>Richard E. Dickerson, “Chemical Evolution and the Origin of Life,” Scientific American, p. 75.</a:t>
            </a:r>
          </a:p>
        </p:txBody>
      </p:sp>
    </p:spTree>
    <p:extLst>
      <p:ext uri="{BB962C8B-B14F-4D97-AF65-F5344CB8AC3E}">
        <p14:creationId xmlns:p14="http://schemas.microsoft.com/office/powerpoint/2010/main" val="291985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14400"/>
            <a:ext cx="9144000" cy="4657685"/>
          </a:xfrm>
          <a:prstGeom prst="rect">
            <a:avLst/>
          </a:prstGeom>
        </p:spPr>
        <p:txBody>
          <a:bodyPr wrap="square">
            <a:spAutoFit/>
          </a:bodyPr>
          <a:lstStyle/>
          <a:p>
            <a:pPr algn="r">
              <a:spcAft>
                <a:spcPts val="1000"/>
              </a:spcAft>
            </a:pPr>
            <a:r>
              <a:rPr lang="ar-EG" sz="2800" b="1" dirty="0" smtClean="0">
                <a:solidFill>
                  <a:srgbClr val="FFFFFF"/>
                </a:solidFill>
                <a:latin typeface="Calibri"/>
                <a:ea typeface="Calibri"/>
                <a:cs typeface="Simplified Arabic"/>
              </a:rPr>
              <a:t> </a:t>
            </a:r>
            <a:endParaRPr lang="en-US" sz="2800" dirty="0">
              <a:solidFill>
                <a:srgbClr val="FFFFFF"/>
              </a:solidFill>
              <a:latin typeface="Calibri"/>
              <a:ea typeface="Calibri"/>
              <a:cs typeface="Arial"/>
            </a:endParaRPr>
          </a:p>
          <a:p>
            <a:pPr>
              <a:spcAft>
                <a:spcPts val="1000"/>
              </a:spcAft>
            </a:pPr>
            <a:r>
              <a:rPr lang="en-US" sz="3600" b="1" dirty="0">
                <a:solidFill>
                  <a:srgbClr val="FFFFFF"/>
                </a:solidFill>
                <a:latin typeface="Simplified Arabic"/>
                <a:ea typeface="Calibri"/>
                <a:cs typeface="Arial"/>
              </a:rPr>
              <a:t>“Spontaneous dissolution is much more probable, and hence proceeds much more rapidly than spontaneous synthesis. [This fact is] the most stubborn problem that confronts us.”</a:t>
            </a:r>
            <a:endParaRPr lang="en-US" sz="3600" dirty="0">
              <a:solidFill>
                <a:srgbClr val="FFFFFF"/>
              </a:solidFill>
              <a:latin typeface="Calibri"/>
              <a:ea typeface="Calibri"/>
              <a:cs typeface="Arial"/>
            </a:endParaRPr>
          </a:p>
          <a:p>
            <a:pPr>
              <a:spcAft>
                <a:spcPts val="1000"/>
              </a:spcAft>
            </a:pPr>
            <a:r>
              <a:rPr lang="en-US" sz="3600" b="1" i="1" dirty="0">
                <a:solidFill>
                  <a:srgbClr val="FFFFFF"/>
                </a:solidFill>
                <a:latin typeface="Simplified Arabic"/>
                <a:ea typeface="Calibri"/>
                <a:cs typeface="Arial"/>
              </a:rPr>
              <a:t>George Wald, “The Origin of Life,”</a:t>
            </a:r>
            <a:r>
              <a:rPr lang="en-US" sz="3600" b="1" dirty="0">
                <a:solidFill>
                  <a:srgbClr val="FFFFFF"/>
                </a:solidFill>
                <a:latin typeface="Simplified Arabic"/>
                <a:ea typeface="Calibri"/>
                <a:cs typeface="Arial"/>
              </a:rPr>
              <a:t> </a:t>
            </a:r>
            <a:r>
              <a:rPr lang="en-US" sz="3600" b="1" i="1" dirty="0">
                <a:solidFill>
                  <a:srgbClr val="FFFFFF"/>
                </a:solidFill>
                <a:latin typeface="Simplified Arabic"/>
                <a:ea typeface="Calibri"/>
                <a:cs typeface="Arial"/>
              </a:rPr>
              <a:t>Scientific American, pp. 49-50</a:t>
            </a:r>
            <a:r>
              <a:rPr lang="en-US" sz="3600" b="1" i="1" dirty="0" smtClean="0">
                <a:solidFill>
                  <a:srgbClr val="FFFFFF"/>
                </a:solidFill>
                <a:latin typeface="Simplified Arabic"/>
                <a:ea typeface="Calibri"/>
                <a:cs typeface="Arial"/>
              </a:rPr>
              <a:t>.</a:t>
            </a:r>
            <a:endParaRPr lang="en-US" sz="3600" dirty="0">
              <a:solidFill>
                <a:srgbClr val="FFFFFF"/>
              </a:solidFill>
              <a:latin typeface="Calibri"/>
              <a:ea typeface="Calibri"/>
              <a:cs typeface="Arial"/>
            </a:endParaRPr>
          </a:p>
        </p:txBody>
      </p:sp>
    </p:spTree>
    <p:extLst>
      <p:ext uri="{BB962C8B-B14F-4D97-AF65-F5344CB8AC3E}">
        <p14:creationId xmlns:p14="http://schemas.microsoft.com/office/powerpoint/2010/main" val="37297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09"/>
            <a:ext cx="9144000" cy="6868547"/>
          </a:xfrm>
          <a:prstGeom prst="rect">
            <a:avLst/>
          </a:prstGeom>
        </p:spPr>
        <p:txBody>
          <a:bodyPr wrap="square">
            <a:spAutoFit/>
          </a:bodyPr>
          <a:lstStyle/>
          <a:p>
            <a:pPr>
              <a:spcAft>
                <a:spcPts val="1000"/>
              </a:spcAft>
            </a:pPr>
            <a:r>
              <a:rPr lang="en-US" sz="2400" b="1" dirty="0" smtClean="0">
                <a:solidFill>
                  <a:srgbClr val="FFFFFF"/>
                </a:solidFill>
                <a:latin typeface="Simplified Arabic"/>
                <a:ea typeface="Calibri"/>
                <a:cs typeface="Arial"/>
              </a:rPr>
              <a:t>“</a:t>
            </a:r>
            <a:r>
              <a:rPr lang="en-US" sz="3600" b="1" dirty="0">
                <a:solidFill>
                  <a:srgbClr val="FFFFFF"/>
                </a:solidFill>
                <a:latin typeface="Simplified Arabic"/>
                <a:ea typeface="Calibri"/>
                <a:cs typeface="Arial"/>
              </a:rPr>
              <a:t>Time is no help. Biomolecules outside a living system tend to degrade with time, not build up. In most cases, a few days is all they would last. Time decomposes complex systems. If a large ‘word’ (a protein) or even a paragraph is generated by chance, time will operate to degrade it. The more time you allow, the less chance there is that fragmentary ‘sense’ will survive the chemical maelstrom of matter.”</a:t>
            </a:r>
            <a:endParaRPr lang="en-US" sz="3600" dirty="0">
              <a:solidFill>
                <a:srgbClr val="FFFFFF"/>
              </a:solidFill>
              <a:latin typeface="Calibri"/>
              <a:ea typeface="Calibri"/>
              <a:cs typeface="Arial"/>
            </a:endParaRPr>
          </a:p>
          <a:p>
            <a:pPr>
              <a:spcAft>
                <a:spcPts val="1000"/>
              </a:spcAft>
            </a:pPr>
            <a:r>
              <a:rPr lang="en-US" sz="3600" b="1" i="1" dirty="0">
                <a:solidFill>
                  <a:srgbClr val="FFFFFF"/>
                </a:solidFill>
                <a:latin typeface="Simplified Arabic"/>
                <a:ea typeface="Calibri"/>
                <a:cs typeface="Arial"/>
              </a:rPr>
              <a:t>Michael Pitman,</a:t>
            </a:r>
            <a:r>
              <a:rPr lang="en-US" sz="3600" b="1" dirty="0">
                <a:solidFill>
                  <a:srgbClr val="FFFFFF"/>
                </a:solidFill>
                <a:latin typeface="Simplified Arabic"/>
                <a:ea typeface="Calibri"/>
                <a:cs typeface="Arial"/>
              </a:rPr>
              <a:t> </a:t>
            </a:r>
            <a:r>
              <a:rPr lang="en-US" sz="3600" b="1" i="1" dirty="0">
                <a:solidFill>
                  <a:srgbClr val="FFFFFF"/>
                </a:solidFill>
                <a:latin typeface="Simplified Arabic"/>
                <a:ea typeface="Calibri"/>
                <a:cs typeface="Arial"/>
              </a:rPr>
              <a:t>Adam and Evolution (1984), p. 233</a:t>
            </a:r>
            <a:r>
              <a:rPr lang="en-US" sz="3600" b="1" i="1" dirty="0" smtClean="0">
                <a:solidFill>
                  <a:srgbClr val="FFFFFF"/>
                </a:solidFill>
                <a:latin typeface="Simplified Arabic"/>
                <a:ea typeface="Calibri"/>
                <a:cs typeface="Arial"/>
              </a:rPr>
              <a:t>.</a:t>
            </a:r>
            <a:endParaRPr lang="en-US" sz="3600" dirty="0">
              <a:solidFill>
                <a:srgbClr val="FFFFFF"/>
              </a:solidFill>
              <a:latin typeface="Calibri"/>
              <a:ea typeface="Calibri"/>
              <a:cs typeface="Arial"/>
            </a:endParaRPr>
          </a:p>
        </p:txBody>
      </p:sp>
    </p:spTree>
    <p:extLst>
      <p:ext uri="{BB962C8B-B14F-4D97-AF65-F5344CB8AC3E}">
        <p14:creationId xmlns:p14="http://schemas.microsoft.com/office/powerpoint/2010/main" val="420170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4426853"/>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drghaly.com/articles/display/12410</a:t>
            </a:r>
            <a:endParaRPr lang="ar-EG" sz="3200" b="1" dirty="0" smtClean="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6"/>
              </a:rPr>
              <a:t>https://</a:t>
            </a:r>
            <a:r>
              <a:rPr lang="en-US" sz="3200" b="1" dirty="0" smtClean="0">
                <a:solidFill>
                  <a:srgbClr val="FFFFFF"/>
                </a:solidFill>
                <a:latin typeface="Simplified Arabic"/>
                <a:ea typeface="Calibri"/>
                <a:cs typeface="Arial"/>
                <a:hlinkClick r:id="rId6"/>
              </a:rPr>
              <a:t>www.youtube.com/watch?v=eC_EWvkxjAU</a:t>
            </a:r>
            <a:endParaRPr lang="ar-EG" sz="3200" b="1" dirty="0" smtClean="0">
              <a:solidFill>
                <a:srgbClr val="FFFFFF"/>
              </a:solidFill>
              <a:latin typeface="Simplified Arabic"/>
              <a:ea typeface="Calibri"/>
              <a:cs typeface="Arial"/>
            </a:endParaRP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7"/>
              </a:rPr>
              <a:t>http://</a:t>
            </a:r>
            <a:r>
              <a:rPr lang="en-US" sz="3200" b="1" dirty="0" smtClean="0">
                <a:solidFill>
                  <a:srgbClr val="FFFFFF"/>
                </a:solidFill>
                <a:latin typeface="Simplified Arabic"/>
                <a:ea typeface="Calibri"/>
                <a:cs typeface="Arial"/>
                <a:hlinkClick r:id="rId7"/>
              </a:rPr>
              <a:t>drghaly.com/articles/display/12411</a:t>
            </a:r>
            <a:endParaRPr lang="ar-EG" sz="3200" b="1" dirty="0" smtClean="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8"/>
              </a:rPr>
              <a:t>https://</a:t>
            </a:r>
            <a:r>
              <a:rPr lang="en-US" sz="3200" b="1" dirty="0" smtClean="0">
                <a:solidFill>
                  <a:srgbClr val="FFFFFF"/>
                </a:solidFill>
                <a:latin typeface="Simplified Arabic"/>
                <a:ea typeface="Calibri"/>
                <a:cs typeface="Arial"/>
                <a:hlinkClick r:id="rId8"/>
              </a:rPr>
              <a:t>www.youtube.com/watch?v=QSI2kK8Kc7Y</a:t>
            </a: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335670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16716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4" name="Rectangle 3"/>
          <p:cNvSpPr/>
          <p:nvPr/>
        </p:nvSpPr>
        <p:spPr>
          <a:xfrm>
            <a:off x="0" y="2416314"/>
            <a:ext cx="9144000" cy="707886"/>
          </a:xfrm>
          <a:prstGeom prst="rect">
            <a:avLst/>
          </a:prstGeom>
        </p:spPr>
        <p:txBody>
          <a:bodyPr wrap="square">
            <a:spAutoFit/>
          </a:bodyPr>
          <a:lstStyle/>
          <a:p>
            <a:pPr algn="ctr"/>
            <a:r>
              <a:rPr lang="ar-EG" sz="4000" b="1" dirty="0">
                <a:solidFill>
                  <a:srgbClr val="FFFFFF"/>
                </a:solidFill>
                <a:latin typeface="Calibri"/>
                <a:ea typeface="Times New Roman"/>
                <a:cs typeface="Simplified Arabic"/>
              </a:rPr>
              <a:t>التطور العضوي ضد قوانين الديناميكية </a:t>
            </a:r>
            <a:r>
              <a:rPr lang="ar-EG" sz="4000" b="1" dirty="0" smtClean="0">
                <a:solidFill>
                  <a:srgbClr val="FFFFFF"/>
                </a:solidFill>
                <a:latin typeface="Calibri"/>
                <a:ea typeface="Times New Roman"/>
                <a:cs typeface="Simplified Arabic"/>
              </a:rPr>
              <a:t>الحرارية</a:t>
            </a:r>
            <a:endParaRPr lang="en-US" dirty="0"/>
          </a:p>
        </p:txBody>
      </p:sp>
    </p:spTree>
    <p:extLst>
      <p:ext uri="{BB962C8B-B14F-4D97-AF65-F5344CB8AC3E}">
        <p14:creationId xmlns:p14="http://schemas.microsoft.com/office/powerpoint/2010/main" val="58036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222607"/>
            <a:ext cx="9144000" cy="901593"/>
          </a:xfrm>
          <a:prstGeom prst="rect">
            <a:avLst/>
          </a:prstGeom>
        </p:spPr>
        <p:txBody>
          <a:bodyPr wrap="square">
            <a:spAutoFit/>
          </a:bodyPr>
          <a:lstStyle/>
          <a:p>
            <a:pPr algn="ctr" rtl="1">
              <a:lnSpc>
                <a:spcPct val="150000"/>
              </a:lnSpc>
              <a:spcAft>
                <a:spcPts val="1000"/>
              </a:spcAft>
            </a:pPr>
            <a:r>
              <a:rPr lang="ar-EG" sz="4000" b="1" dirty="0" smtClean="0">
                <a:solidFill>
                  <a:srgbClr val="FFFFFF"/>
                </a:solidFill>
                <a:latin typeface="Simplified Arabic"/>
                <a:ea typeface="Calibri"/>
                <a:cs typeface="Arial"/>
              </a:rPr>
              <a:t>مصدر الحياة </a:t>
            </a:r>
            <a:endParaRPr lang="ar-EG" sz="4000" b="1" dirty="0">
              <a:solidFill>
                <a:srgbClr val="FFFFFF"/>
              </a:solidFill>
              <a:latin typeface="Simplified Arabic"/>
              <a:ea typeface="Calibri"/>
              <a:cs typeface="Arial"/>
            </a:endParaRPr>
          </a:p>
        </p:txBody>
      </p:sp>
    </p:spTree>
    <p:extLst>
      <p:ext uri="{BB962C8B-B14F-4D97-AF65-F5344CB8AC3E}">
        <p14:creationId xmlns:p14="http://schemas.microsoft.com/office/powerpoint/2010/main" val="419117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3958" y="1966000"/>
            <a:ext cx="9144000" cy="3672800"/>
          </a:xfrm>
          <a:prstGeom prst="rect">
            <a:avLst/>
          </a:prstGeom>
        </p:spPr>
        <p:txBody>
          <a:bodyPr wrap="square">
            <a:spAutoFit/>
          </a:bodyPr>
          <a:lstStyle/>
          <a:p>
            <a:pPr>
              <a:spcAft>
                <a:spcPts val="1000"/>
              </a:spcAft>
            </a:pPr>
            <a:r>
              <a:rPr lang="en-US" sz="3600" b="1" dirty="0" smtClean="0">
                <a:solidFill>
                  <a:srgbClr val="FFFFFF"/>
                </a:solidFill>
                <a:latin typeface="Simplified Arabic"/>
                <a:ea typeface="Times New Roman"/>
                <a:cs typeface="Arial"/>
              </a:rPr>
              <a:t>The </a:t>
            </a:r>
            <a:r>
              <a:rPr lang="en-US" sz="3600" b="1" i="1" dirty="0">
                <a:solidFill>
                  <a:srgbClr val="FFFFFF"/>
                </a:solidFill>
                <a:latin typeface="Simplified Arabic"/>
                <a:ea typeface="Times New Roman"/>
                <a:cs typeface="Arial"/>
              </a:rPr>
              <a:t>law of entropy: </a:t>
            </a:r>
            <a:endParaRPr lang="en-US" sz="3600" dirty="0">
              <a:solidFill>
                <a:srgbClr val="FFFFFF"/>
              </a:solidFill>
              <a:latin typeface="Calibri"/>
              <a:ea typeface="Calibri"/>
              <a:cs typeface="Arial"/>
            </a:endParaRPr>
          </a:p>
          <a:p>
            <a:pPr>
              <a:spcAft>
                <a:spcPts val="1000"/>
              </a:spcAft>
            </a:pPr>
            <a:r>
              <a:rPr lang="en-US" sz="3600" b="1" i="1" dirty="0">
                <a:solidFill>
                  <a:srgbClr val="FFFFFF"/>
                </a:solidFill>
                <a:latin typeface="Simplified Arabic"/>
                <a:ea typeface="Times New Roman"/>
                <a:cs typeface="Arial"/>
              </a:rPr>
              <a:t>That energy decay is also called “entropy</a:t>
            </a:r>
            <a:r>
              <a:rPr lang="en-US" sz="3600" b="1" i="1" dirty="0" smtClean="0">
                <a:solidFill>
                  <a:srgbClr val="FFFFFF"/>
                </a:solidFill>
                <a:latin typeface="Simplified Arabic"/>
                <a:ea typeface="Times New Roman"/>
                <a:cs typeface="Arial"/>
              </a:rPr>
              <a:t>,”</a:t>
            </a:r>
            <a:endParaRPr lang="en-US" sz="3600" dirty="0">
              <a:solidFill>
                <a:srgbClr val="FFFFFF"/>
              </a:solidFill>
              <a:latin typeface="Calibri"/>
              <a:ea typeface="Calibri"/>
              <a:cs typeface="Arial"/>
            </a:endParaRPr>
          </a:p>
          <a:p>
            <a:pPr>
              <a:spcAft>
                <a:spcPts val="1000"/>
              </a:spcAft>
            </a:pPr>
            <a:r>
              <a:rPr lang="en-US" sz="3600" b="1" dirty="0">
                <a:solidFill>
                  <a:srgbClr val="FFFFFF"/>
                </a:solidFill>
                <a:latin typeface="Simplified Arabic"/>
                <a:ea typeface="Times New Roman"/>
                <a:cs typeface="Arial"/>
              </a:rPr>
              <a:t>All systems will tend toward the most mathematically probable state, and eventually become totally random and </a:t>
            </a:r>
            <a:r>
              <a:rPr lang="en-US" sz="3600" b="1" dirty="0" smtClean="0">
                <a:solidFill>
                  <a:srgbClr val="FFFFFF"/>
                </a:solidFill>
                <a:latin typeface="Simplified Arabic"/>
                <a:ea typeface="Times New Roman"/>
                <a:cs typeface="Arial"/>
              </a:rPr>
              <a:t>disorganized</a:t>
            </a:r>
            <a:endParaRPr lang="en-US" sz="3600" dirty="0">
              <a:solidFill>
                <a:srgbClr val="FFFFFF"/>
              </a:solidFill>
              <a:latin typeface="Calibri"/>
              <a:ea typeface="Calibri"/>
              <a:cs typeface="Arial"/>
            </a:endParaRPr>
          </a:p>
        </p:txBody>
      </p:sp>
      <p:sp>
        <p:nvSpPr>
          <p:cNvPr id="4" name="Rectangle 3"/>
          <p:cNvSpPr/>
          <p:nvPr/>
        </p:nvSpPr>
        <p:spPr>
          <a:xfrm>
            <a:off x="1143000" y="968514"/>
            <a:ext cx="7239000" cy="707886"/>
          </a:xfrm>
          <a:prstGeom prst="rect">
            <a:avLst/>
          </a:prstGeom>
        </p:spPr>
        <p:txBody>
          <a:bodyPr wrap="square">
            <a:spAutoFit/>
          </a:bodyPr>
          <a:lstStyle/>
          <a:p>
            <a:r>
              <a:rPr lang="en-US" sz="4000" b="1" dirty="0">
                <a:solidFill>
                  <a:srgbClr val="FFFFFF"/>
                </a:solidFill>
                <a:latin typeface="Calibri"/>
                <a:ea typeface="Times New Roman"/>
                <a:cs typeface="Simplified Arabic"/>
              </a:rPr>
              <a:t>Second Law of Thermodynamic</a:t>
            </a:r>
            <a:endParaRPr lang="en-US" dirty="0"/>
          </a:p>
        </p:txBody>
      </p:sp>
    </p:spTree>
    <p:extLst>
      <p:ext uri="{BB962C8B-B14F-4D97-AF65-F5344CB8AC3E}">
        <p14:creationId xmlns:p14="http://schemas.microsoft.com/office/powerpoint/2010/main" val="352815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repeatCount="indefinite" fill="hold" display="0">
                  <p:stCondLst>
                    <p:cond delay="indefinite"/>
                  </p:stCondLst>
                </p:cTn>
                <p:tgtEl>
                  <p:spTgt spid="3"/>
                </p:tgtEl>
              </p:cMediaNode>
            </p:video>
          </p:childTnLst>
        </p:cTn>
      </p:par>
    </p:tnLst>
    <p:bldLst>
      <p:bldP spid="2" grpId="0"/>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3958" y="990600"/>
            <a:ext cx="9144000" cy="5137304"/>
          </a:xfrm>
          <a:prstGeom prst="rect">
            <a:avLst/>
          </a:prstGeom>
        </p:spPr>
        <p:txBody>
          <a:bodyPr wrap="square">
            <a:spAutoFit/>
          </a:bodyPr>
          <a:lstStyle/>
          <a:p>
            <a:pPr>
              <a:lnSpc>
                <a:spcPct val="150000"/>
              </a:lnSpc>
              <a:spcAft>
                <a:spcPts val="1000"/>
              </a:spcAft>
            </a:pPr>
            <a:r>
              <a:rPr lang="en-US" sz="3600" b="1" dirty="0">
                <a:solidFill>
                  <a:srgbClr val="FFFFFF"/>
                </a:solidFill>
                <a:latin typeface="Simplified Arabic"/>
                <a:ea typeface="Times New Roman"/>
                <a:cs typeface="Arial"/>
              </a:rPr>
              <a:t>“The second law of thermodynamics predicts that a system left to itself will, in the course of time, go toward greater disorder.”</a:t>
            </a:r>
          </a:p>
          <a:p>
            <a:pPr>
              <a:lnSpc>
                <a:spcPct val="150000"/>
              </a:lnSpc>
              <a:spcAft>
                <a:spcPts val="1000"/>
              </a:spcAft>
            </a:pPr>
            <a:r>
              <a:rPr lang="en-US" sz="3600" b="1" dirty="0">
                <a:solidFill>
                  <a:srgbClr val="FFFFFF"/>
                </a:solidFill>
                <a:latin typeface="Simplified Arabic"/>
                <a:ea typeface="Times New Roman"/>
                <a:cs typeface="Arial"/>
              </a:rPr>
              <a:t>Harold Blum, Time’s Arrow and Evolution (1968), p. 201 [emphasis ours]. </a:t>
            </a:r>
          </a:p>
        </p:txBody>
      </p:sp>
    </p:spTree>
    <p:extLst>
      <p:ext uri="{BB962C8B-B14F-4D97-AF65-F5344CB8AC3E}">
        <p14:creationId xmlns:p14="http://schemas.microsoft.com/office/powerpoint/2010/main" val="8889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cxnSp>
        <p:nvCxnSpPr>
          <p:cNvPr id="10" name="Straight Connector 9"/>
          <p:cNvCxnSpPr/>
          <p:nvPr/>
        </p:nvCxnSpPr>
        <p:spPr>
          <a:xfrm flipH="1">
            <a:off x="762000" y="914400"/>
            <a:ext cx="0" cy="518160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2000" y="6096000"/>
            <a:ext cx="762000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62000" y="990600"/>
            <a:ext cx="7543800" cy="480060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rot="19546728">
            <a:off x="92310" y="3396330"/>
            <a:ext cx="8409984"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951469">
            <a:off x="85228" y="3362127"/>
            <a:ext cx="8515358"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533400"/>
            <a:ext cx="5943600" cy="523220"/>
          </a:xfrm>
          <a:prstGeom prst="rect">
            <a:avLst/>
          </a:prstGeom>
          <a:noFill/>
        </p:spPr>
        <p:txBody>
          <a:bodyPr wrap="square" rtlCol="0">
            <a:spAutoFit/>
          </a:bodyPr>
          <a:lstStyle/>
          <a:p>
            <a:r>
              <a:rPr lang="en-US" sz="2800" b="1" dirty="0" smtClean="0">
                <a:solidFill>
                  <a:srgbClr val="FFFFFF"/>
                </a:solidFill>
              </a:rPr>
              <a:t>The Second Law of Thermodynamic</a:t>
            </a:r>
            <a:endParaRPr lang="en-US" sz="2800" b="1" dirty="0">
              <a:solidFill>
                <a:srgbClr val="FFFFFF"/>
              </a:solidFill>
            </a:endParaRPr>
          </a:p>
        </p:txBody>
      </p:sp>
      <p:sp>
        <p:nvSpPr>
          <p:cNvPr id="20" name="TextBox 19"/>
          <p:cNvSpPr txBox="1"/>
          <p:nvPr/>
        </p:nvSpPr>
        <p:spPr>
          <a:xfrm>
            <a:off x="914400" y="5334001"/>
            <a:ext cx="1905000" cy="584775"/>
          </a:xfrm>
          <a:prstGeom prst="rect">
            <a:avLst/>
          </a:prstGeom>
          <a:noFill/>
        </p:spPr>
        <p:txBody>
          <a:bodyPr wrap="square" rtlCol="0">
            <a:spAutoFit/>
          </a:bodyPr>
          <a:lstStyle/>
          <a:p>
            <a:r>
              <a:rPr lang="en-US" sz="3200" b="1" dirty="0" smtClean="0">
                <a:solidFill>
                  <a:srgbClr val="FFFF00"/>
                </a:solidFill>
              </a:rPr>
              <a:t>Evolution</a:t>
            </a:r>
            <a:endParaRPr lang="en-US" sz="3200" b="1" dirty="0">
              <a:solidFill>
                <a:srgbClr val="FFFF00"/>
              </a:solidFill>
            </a:endParaRPr>
          </a:p>
        </p:txBody>
      </p:sp>
      <p:sp>
        <p:nvSpPr>
          <p:cNvPr id="21" name="TextBox 20"/>
          <p:cNvSpPr txBox="1"/>
          <p:nvPr/>
        </p:nvSpPr>
        <p:spPr>
          <a:xfrm>
            <a:off x="822721" y="1535875"/>
            <a:ext cx="1920479" cy="584775"/>
          </a:xfrm>
          <a:prstGeom prst="rect">
            <a:avLst/>
          </a:prstGeom>
          <a:noFill/>
        </p:spPr>
        <p:txBody>
          <a:bodyPr wrap="square" rtlCol="0">
            <a:spAutoFit/>
          </a:bodyPr>
          <a:lstStyle/>
          <a:p>
            <a:r>
              <a:rPr lang="en-US" sz="3200" b="1" dirty="0" smtClean="0">
                <a:solidFill>
                  <a:srgbClr val="FFFF00"/>
                </a:solidFill>
              </a:rPr>
              <a:t>Creation</a:t>
            </a:r>
            <a:endParaRPr lang="en-US" sz="3200" b="1" dirty="0">
              <a:solidFill>
                <a:srgbClr val="FFFF00"/>
              </a:solidFill>
            </a:endParaRPr>
          </a:p>
        </p:txBody>
      </p:sp>
      <p:sp>
        <p:nvSpPr>
          <p:cNvPr id="2" name="Up Arrow 1"/>
          <p:cNvSpPr/>
          <p:nvPr/>
        </p:nvSpPr>
        <p:spPr>
          <a:xfrm>
            <a:off x="303813" y="1114772"/>
            <a:ext cx="214107" cy="4981228"/>
          </a:xfrm>
          <a:prstGeom prst="upArrow">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3320534"/>
            <a:ext cx="1143000" cy="400110"/>
          </a:xfrm>
          <a:prstGeom prst="rect">
            <a:avLst/>
          </a:prstGeom>
          <a:noFill/>
        </p:spPr>
        <p:txBody>
          <a:bodyPr wrap="square" rtlCol="0">
            <a:spAutoFit/>
          </a:bodyPr>
          <a:lstStyle/>
          <a:p>
            <a:r>
              <a:rPr lang="en-US" sz="2000" b="1" dirty="0" smtClean="0">
                <a:solidFill>
                  <a:srgbClr val="FFFF66"/>
                </a:solidFill>
              </a:rPr>
              <a:t>progress</a:t>
            </a:r>
            <a:endParaRPr lang="en-US" sz="2000" b="1" dirty="0">
              <a:solidFill>
                <a:srgbClr val="FFFF66"/>
              </a:solidFill>
            </a:endParaRPr>
          </a:p>
        </p:txBody>
      </p:sp>
      <p:sp>
        <p:nvSpPr>
          <p:cNvPr id="5" name="Right Arrow 4"/>
          <p:cNvSpPr/>
          <p:nvPr/>
        </p:nvSpPr>
        <p:spPr>
          <a:xfrm>
            <a:off x="762000" y="6320105"/>
            <a:ext cx="7314214" cy="196997"/>
          </a:xfrm>
          <a:prstGeom prst="rightArrow">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05200" y="5943600"/>
            <a:ext cx="1600200" cy="523220"/>
          </a:xfrm>
          <a:prstGeom prst="rect">
            <a:avLst/>
          </a:prstGeom>
          <a:noFill/>
        </p:spPr>
        <p:txBody>
          <a:bodyPr wrap="square" rtlCol="0">
            <a:spAutoFit/>
          </a:bodyPr>
          <a:lstStyle/>
          <a:p>
            <a:r>
              <a:rPr lang="en-US" sz="2800" b="1" dirty="0" smtClean="0">
                <a:solidFill>
                  <a:srgbClr val="FFFF66"/>
                </a:solidFill>
              </a:rPr>
              <a:t>time</a:t>
            </a:r>
            <a:endParaRPr lang="en-US" sz="2800" b="1" dirty="0">
              <a:solidFill>
                <a:srgbClr val="FFFF66"/>
              </a:solidFill>
            </a:endParaRPr>
          </a:p>
        </p:txBody>
      </p:sp>
    </p:spTree>
    <p:extLst>
      <p:ext uri="{BB962C8B-B14F-4D97-AF65-F5344CB8AC3E}">
        <p14:creationId xmlns:p14="http://schemas.microsoft.com/office/powerpoint/2010/main" val="16901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video>
              <p:cMediaNode vol="80000">
                <p:cTn id="32" repeatCount="indefinite" fill="hold" display="0">
                  <p:stCondLst>
                    <p:cond delay="indefinite"/>
                  </p:stCondLst>
                </p:cTn>
                <p:tgtEl>
                  <p:spTgt spid="3"/>
                </p:tgtEl>
              </p:cMediaNode>
            </p:video>
          </p:childTnLst>
        </p:cTn>
      </p:par>
    </p:tnLst>
    <p:bldLst>
      <p:bldP spid="16" grpId="0" animBg="1"/>
      <p:bldP spid="18" grpId="0" animBg="1"/>
      <p:bldP spid="20"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7197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2209800"/>
            <a:ext cx="9144000" cy="707886"/>
          </a:xfrm>
          <a:prstGeom prst="rect">
            <a:avLst/>
          </a:prstGeom>
        </p:spPr>
        <p:txBody>
          <a:bodyPr wrap="square">
            <a:spAutoFit/>
          </a:bodyPr>
          <a:lstStyle/>
          <a:p>
            <a:pPr algn="ctr">
              <a:spcAft>
                <a:spcPts val="1000"/>
              </a:spcAft>
            </a:pPr>
            <a:r>
              <a:rPr lang="ar-EG" sz="4000" b="1" dirty="0">
                <a:solidFill>
                  <a:srgbClr val="FFFFFF"/>
                </a:solidFill>
                <a:latin typeface="Simplified Arabic"/>
                <a:ea typeface="Times New Roman"/>
                <a:cs typeface="Arial"/>
              </a:rPr>
              <a:t>العلم الحقيقي الملاحظ </a:t>
            </a:r>
            <a:r>
              <a:rPr lang="ar-EG" sz="4000" b="1" dirty="0" smtClean="0">
                <a:solidFill>
                  <a:srgbClr val="FFFFFF"/>
                </a:solidFill>
                <a:latin typeface="Simplified Arabic"/>
                <a:ea typeface="Times New Roman"/>
                <a:cs typeface="Arial"/>
              </a:rPr>
              <a:t>بالقوانين مع </a:t>
            </a:r>
            <a:r>
              <a:rPr lang="ar-EG" sz="4000" b="1" dirty="0">
                <a:solidFill>
                  <a:srgbClr val="FFFFFF"/>
                </a:solidFill>
                <a:latin typeface="Simplified Arabic"/>
                <a:ea typeface="Times New Roman"/>
                <a:cs typeface="Arial"/>
              </a:rPr>
              <a:t>الخلق</a:t>
            </a:r>
          </a:p>
        </p:txBody>
      </p:sp>
    </p:spTree>
    <p:extLst>
      <p:ext uri="{BB962C8B-B14F-4D97-AF65-F5344CB8AC3E}">
        <p14:creationId xmlns:p14="http://schemas.microsoft.com/office/powerpoint/2010/main" val="25166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983347"/>
            <a:ext cx="9144000" cy="3806170"/>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Calibri"/>
                <a:cs typeface="Arial"/>
              </a:rPr>
              <a:t>من يريد تفاصيل الموضوع بالمراجع وشهادات العلماء يرجع لهذه </a:t>
            </a:r>
            <a:r>
              <a:rPr lang="ar-EG" sz="4000" b="1" dirty="0" err="1">
                <a:solidFill>
                  <a:srgbClr val="FFFFFF"/>
                </a:solidFill>
                <a:latin typeface="Simplified Arabic"/>
                <a:ea typeface="Calibri"/>
                <a:cs typeface="Arial"/>
              </a:rPr>
              <a:t>اللنكات</a:t>
            </a:r>
            <a:r>
              <a:rPr lang="ar-EG" sz="4000" b="1" dirty="0">
                <a:solidFill>
                  <a:srgbClr val="FFFFFF"/>
                </a:solidFill>
                <a:latin typeface="Simplified Arabic"/>
                <a:ea typeface="Calibri"/>
                <a:cs typeface="Arial"/>
              </a:rPr>
              <a:t> التي </a:t>
            </a:r>
            <a:r>
              <a:rPr lang="ar-EG" sz="4000" b="1" dirty="0" smtClean="0">
                <a:solidFill>
                  <a:srgbClr val="FFFFFF"/>
                </a:solidFill>
                <a:latin typeface="Simplified Arabic"/>
                <a:ea typeface="Calibri"/>
                <a:cs typeface="Arial"/>
              </a:rPr>
              <a:t>امامكم</a:t>
            </a:r>
          </a:p>
          <a:p>
            <a:pPr algn="ctr" rtl="1">
              <a:spcAft>
                <a:spcPts val="1000"/>
              </a:spcAft>
            </a:pPr>
            <a:endParaRPr lang="ar-EG" sz="3200" b="1" dirty="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5"/>
              </a:rPr>
              <a:t>http://</a:t>
            </a:r>
            <a:r>
              <a:rPr lang="en-US" sz="3200" b="1" dirty="0" smtClean="0">
                <a:solidFill>
                  <a:srgbClr val="FFFFFF"/>
                </a:solidFill>
                <a:latin typeface="Simplified Arabic"/>
                <a:ea typeface="Calibri"/>
                <a:cs typeface="Arial"/>
                <a:hlinkClick r:id="rId5"/>
              </a:rPr>
              <a:t>drghaly.com/articles/display/12411</a:t>
            </a:r>
            <a:endParaRPr lang="ar-EG" sz="3200" b="1" dirty="0" smtClean="0">
              <a:solidFill>
                <a:srgbClr val="FFFFFF"/>
              </a:solidFill>
              <a:latin typeface="Simplified Arabic"/>
              <a:ea typeface="Calibri"/>
              <a:cs typeface="Arial"/>
            </a:endParaRPr>
          </a:p>
          <a:p>
            <a:pPr algn="ctr" rtl="1">
              <a:spcAft>
                <a:spcPts val="1000"/>
              </a:spcAft>
            </a:pPr>
            <a:endParaRPr lang="ar-EG" sz="3200" b="1" dirty="0" smtClean="0">
              <a:solidFill>
                <a:srgbClr val="FFFFFF"/>
              </a:solidFill>
              <a:latin typeface="Simplified Arabic"/>
              <a:ea typeface="Calibri"/>
              <a:cs typeface="Arial"/>
            </a:endParaRPr>
          </a:p>
          <a:p>
            <a:pPr algn="ctr" rtl="1">
              <a:spcAft>
                <a:spcPts val="1000"/>
              </a:spcAft>
            </a:pPr>
            <a:r>
              <a:rPr lang="en-US" sz="3200" b="1" dirty="0">
                <a:solidFill>
                  <a:srgbClr val="FFFFFF"/>
                </a:solidFill>
                <a:latin typeface="Simplified Arabic"/>
                <a:ea typeface="Calibri"/>
                <a:cs typeface="Arial"/>
                <a:hlinkClick r:id="rId6"/>
              </a:rPr>
              <a:t>https://</a:t>
            </a:r>
            <a:r>
              <a:rPr lang="en-US" sz="3200" b="1" dirty="0" smtClean="0">
                <a:solidFill>
                  <a:srgbClr val="FFFFFF"/>
                </a:solidFill>
                <a:latin typeface="Simplified Arabic"/>
                <a:ea typeface="Calibri"/>
                <a:cs typeface="Arial"/>
                <a:hlinkClick r:id="rId6"/>
              </a:rPr>
              <a:t>www.youtube.com/watch?v=QSI2kK8Kc7Y</a:t>
            </a:r>
            <a:endParaRPr lang="ar-EG" sz="3200" b="1" dirty="0" smtClean="0">
              <a:solidFill>
                <a:srgbClr val="FFFFFF"/>
              </a:solidFill>
              <a:latin typeface="Simplified Arabic"/>
              <a:ea typeface="Calibri"/>
              <a:cs typeface="Arial"/>
            </a:endParaRPr>
          </a:p>
        </p:txBody>
      </p:sp>
    </p:spTree>
    <p:extLst>
      <p:ext uri="{BB962C8B-B14F-4D97-AF65-F5344CB8AC3E}">
        <p14:creationId xmlns:p14="http://schemas.microsoft.com/office/powerpoint/2010/main" val="349597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77443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3136612"/>
            <a:ext cx="9144000" cy="707886"/>
          </a:xfrm>
          <a:prstGeom prst="rect">
            <a:avLst/>
          </a:prstGeom>
        </p:spPr>
        <p:txBody>
          <a:bodyPr wrap="square">
            <a:spAutoFit/>
          </a:bodyPr>
          <a:lstStyle/>
          <a:p>
            <a:pPr algn="ctr">
              <a:spcAft>
                <a:spcPts val="1000"/>
              </a:spcAft>
            </a:pPr>
            <a:r>
              <a:rPr lang="ar-EG" sz="4000" b="1" dirty="0">
                <a:solidFill>
                  <a:srgbClr val="FFFFFF"/>
                </a:solidFill>
                <a:latin typeface="Simplified Arabic"/>
                <a:ea typeface="Times New Roman"/>
                <a:cs typeface="Arial"/>
              </a:rPr>
              <a:t>تعقيد الدي ان ايه يؤكد وجود خالق له</a:t>
            </a:r>
          </a:p>
        </p:txBody>
      </p:sp>
    </p:spTree>
    <p:extLst>
      <p:ext uri="{BB962C8B-B14F-4D97-AF65-F5344CB8AC3E}">
        <p14:creationId xmlns:p14="http://schemas.microsoft.com/office/powerpoint/2010/main" val="386853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1066800"/>
            <a:ext cx="9144000" cy="3913892"/>
          </a:xfrm>
          <a:prstGeom prst="rect">
            <a:avLst/>
          </a:prstGeom>
        </p:spPr>
        <p:txBody>
          <a:bodyPr wrap="square">
            <a:spAutoFit/>
          </a:bodyPr>
          <a:lstStyle/>
          <a:p>
            <a:pPr algn="r" rtl="1">
              <a:spcAft>
                <a:spcPts val="1000"/>
              </a:spcAft>
            </a:pPr>
            <a:r>
              <a:rPr lang="ar-EG" sz="4000" b="1" dirty="0">
                <a:solidFill>
                  <a:srgbClr val="FFFFFF"/>
                </a:solidFill>
                <a:latin typeface="Simplified Arabic"/>
                <a:ea typeface="Times New Roman"/>
                <a:cs typeface="Arial"/>
              </a:rPr>
              <a:t>لو تكلمنا عن الجينات التي هي في مناطق مختلفة على الدي ان ايه وتحتاج كلها معا لكي تنتج صفة معينة مهم هي ان تعرف موقع المعلومات المكملة لبعضها في الأماكن المختلفة</a:t>
            </a:r>
          </a:p>
          <a:p>
            <a:pPr algn="r" rtl="1">
              <a:spcAft>
                <a:spcPts val="1000"/>
              </a:spcAft>
            </a:pPr>
            <a:r>
              <a:rPr lang="ar-EG" sz="4000" b="1" dirty="0">
                <a:solidFill>
                  <a:srgbClr val="FFFFFF"/>
                </a:solidFill>
                <a:latin typeface="Simplified Arabic"/>
                <a:ea typeface="Times New Roman"/>
                <a:cs typeface="Arial"/>
              </a:rPr>
              <a:t>وأيضا الجينات التي تنظم أكثر من وظيفة كل هذا يجعل تخيل انهم تطوروا غير مقبول.</a:t>
            </a:r>
          </a:p>
        </p:txBody>
      </p:sp>
    </p:spTree>
    <p:extLst>
      <p:ext uri="{BB962C8B-B14F-4D97-AF65-F5344CB8AC3E}">
        <p14:creationId xmlns:p14="http://schemas.microsoft.com/office/powerpoint/2010/main" val="394953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ow Splashing Water - HD Background Loop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Rectangle 1"/>
          <p:cNvSpPr/>
          <p:nvPr/>
        </p:nvSpPr>
        <p:spPr>
          <a:xfrm>
            <a:off x="0" y="0"/>
            <a:ext cx="9144000" cy="6683881"/>
          </a:xfrm>
          <a:prstGeom prst="rect">
            <a:avLst/>
          </a:prstGeom>
        </p:spPr>
        <p:txBody>
          <a:bodyPr wrap="square">
            <a:spAutoFit/>
          </a:bodyPr>
          <a:lstStyle/>
          <a:p>
            <a:pPr algn="l">
              <a:spcAft>
                <a:spcPts val="1000"/>
              </a:spcAft>
            </a:pPr>
            <a:r>
              <a:rPr lang="en-US" sz="2800" b="1" dirty="0">
                <a:solidFill>
                  <a:srgbClr val="FFFFFF"/>
                </a:solidFill>
                <a:latin typeface="Simplified Arabic"/>
                <a:ea typeface="Times New Roman"/>
                <a:cs typeface="Arial"/>
              </a:rPr>
              <a:t>“However it gradually emerged that most characters, even simple ones, are regulated by many genes: for instance, fourteen genes affect eye color in Drosophila. (Not only that. The mutation, which suppresses ‘purple eye’, enhances ‘hairy wing,’ for instance. The mechanism is not understood.) Worse still, a single gene may influence several different characters. This was particularly bad news for the </a:t>
            </a:r>
            <a:r>
              <a:rPr lang="en-US" sz="2800" b="1" dirty="0" err="1">
                <a:solidFill>
                  <a:srgbClr val="FFFFFF"/>
                </a:solidFill>
                <a:latin typeface="Simplified Arabic"/>
                <a:ea typeface="Times New Roman"/>
                <a:cs typeface="Arial"/>
              </a:rPr>
              <a:t>selectionists</a:t>
            </a:r>
            <a:r>
              <a:rPr lang="en-US" sz="2800" b="1" dirty="0">
                <a:solidFill>
                  <a:srgbClr val="FFFFFF"/>
                </a:solidFill>
                <a:latin typeface="Simplified Arabic"/>
                <a:ea typeface="Times New Roman"/>
                <a:cs typeface="Arial"/>
              </a:rPr>
              <a:t>, of course. . In 1966 Henry Harris of London University demonstrated, to everyone’s surprise, that as much as 30 per cent of all characters are polymorphic [that is, each character controlled several different factors instead of merely one]. It seemed unbelievable, but his work was soon confirmed by </a:t>
            </a:r>
            <a:r>
              <a:rPr lang="en-US" sz="2800" b="1" dirty="0" err="1" smtClean="0">
                <a:solidFill>
                  <a:srgbClr val="FFFFFF"/>
                </a:solidFill>
                <a:latin typeface="Simplified Arabic"/>
                <a:ea typeface="Times New Roman"/>
                <a:cs typeface="Arial"/>
              </a:rPr>
              <a:t>RichardLewontin</a:t>
            </a:r>
            <a:r>
              <a:rPr lang="en-US" sz="2800" b="1" dirty="0" smtClean="0">
                <a:solidFill>
                  <a:srgbClr val="FFFFFF"/>
                </a:solidFill>
                <a:latin typeface="Simplified Arabic"/>
                <a:ea typeface="Times New Roman"/>
                <a:cs typeface="Arial"/>
              </a:rPr>
              <a:t> </a:t>
            </a:r>
            <a:r>
              <a:rPr lang="en-US" sz="2800" b="1" dirty="0">
                <a:solidFill>
                  <a:srgbClr val="FFFFFF"/>
                </a:solidFill>
                <a:latin typeface="Simplified Arabic"/>
                <a:ea typeface="Times New Roman"/>
                <a:cs typeface="Arial"/>
              </a:rPr>
              <a:t>and others.”</a:t>
            </a:r>
          </a:p>
          <a:p>
            <a:pPr algn="l">
              <a:spcAft>
                <a:spcPts val="1000"/>
              </a:spcAft>
            </a:pPr>
            <a:r>
              <a:rPr lang="en-US" sz="2800" b="1" dirty="0">
                <a:solidFill>
                  <a:srgbClr val="FFFFFF"/>
                </a:solidFill>
                <a:latin typeface="Simplified Arabic"/>
                <a:ea typeface="Times New Roman"/>
                <a:cs typeface="Arial"/>
              </a:rPr>
              <a:t>G.R. Taylor, Great Evolution Mystery pp. 165-166.</a:t>
            </a:r>
          </a:p>
        </p:txBody>
      </p:sp>
    </p:spTree>
    <p:extLst>
      <p:ext uri="{BB962C8B-B14F-4D97-AF65-F5344CB8AC3E}">
        <p14:creationId xmlns:p14="http://schemas.microsoft.com/office/powerpoint/2010/main" val="82050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repeatCount="indefinite" fill="hold" display="0">
                  <p:stCondLst>
                    <p:cond delay="indefinite"/>
                  </p:stCondLst>
                </p:cTn>
                <p:tgtEl>
                  <p:spTgt spid="3"/>
                </p:tgtEl>
              </p:cMediaNode>
            </p:vide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2">
      <a:dk1>
        <a:srgbClr val="000078"/>
      </a:dk1>
      <a:lt1>
        <a:srgbClr val="000078"/>
      </a:lt1>
      <a:dk2>
        <a:srgbClr val="000078"/>
      </a:dk2>
      <a:lt2>
        <a:srgbClr val="000078"/>
      </a:lt2>
      <a:accent1>
        <a:srgbClr val="000099"/>
      </a:accent1>
      <a:accent2>
        <a:srgbClr val="00009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Times New Roman"/>
        <a:ea typeface=""/>
        <a:cs typeface="Times New Roman"/>
      </a:majorFont>
      <a:minorFont>
        <a:latin typeface="Times New Roman"/>
        <a:ea typeface=""/>
        <a:cs typeface="Times New Roma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2845</TotalTime>
  <Words>4771</Words>
  <Application>Microsoft Office PowerPoint</Application>
  <PresentationFormat>On-screen Show (4:3)</PresentationFormat>
  <Paragraphs>471</Paragraphs>
  <Slides>178</Slides>
  <Notes>1</Notes>
  <HiddenSlides>0</HiddenSlides>
  <MMClips>171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178</vt:i4>
      </vt:variant>
    </vt:vector>
  </HeadingPairs>
  <TitlesOfParts>
    <vt:vector size="187" baseType="lpstr">
      <vt:lpstr>Arial</vt:lpstr>
      <vt:lpstr>Calibri</vt:lpstr>
      <vt:lpstr>Cambria Math</vt:lpstr>
      <vt:lpstr>Droid Serif</vt:lpstr>
      <vt:lpstr>Georgia</vt:lpstr>
      <vt:lpstr>Simplified Arabic</vt:lpstr>
      <vt:lpstr>Times New Roman</vt:lpstr>
      <vt:lpstr>Wingdings 2</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Owner</cp:lastModifiedBy>
  <cp:revision>216</cp:revision>
  <dcterms:created xsi:type="dcterms:W3CDTF">2014-07-23T23:16:15Z</dcterms:created>
  <dcterms:modified xsi:type="dcterms:W3CDTF">2014-10-14T15:08:28Z</dcterms:modified>
</cp:coreProperties>
</file>