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36"/>
  </p:notesMasterIdLst>
  <p:sldIdLst>
    <p:sldId id="480" r:id="rId2"/>
    <p:sldId id="485" r:id="rId3"/>
    <p:sldId id="473" r:id="rId4"/>
    <p:sldId id="486" r:id="rId5"/>
    <p:sldId id="483"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74" r:id="rId19"/>
    <p:sldId id="499" r:id="rId20"/>
    <p:sldId id="500" r:id="rId21"/>
    <p:sldId id="501" r:id="rId22"/>
    <p:sldId id="502" r:id="rId23"/>
    <p:sldId id="484" r:id="rId24"/>
    <p:sldId id="503" r:id="rId25"/>
    <p:sldId id="504" r:id="rId26"/>
    <p:sldId id="505" r:id="rId27"/>
    <p:sldId id="506" r:id="rId28"/>
    <p:sldId id="510" r:id="rId29"/>
    <p:sldId id="507" r:id="rId30"/>
    <p:sldId id="508" r:id="rId31"/>
    <p:sldId id="509" r:id="rId32"/>
    <p:sldId id="511" r:id="rId33"/>
    <p:sldId id="512" r:id="rId34"/>
    <p:sldId id="479" r:id="rId35"/>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32" autoAdjust="0"/>
  </p:normalViewPr>
  <p:slideViewPr>
    <p:cSldViewPr snapToGrid="0" showGuides="1">
      <p:cViewPr varScale="1">
        <p:scale>
          <a:sx n="29" d="100"/>
          <a:sy n="29" d="100"/>
        </p:scale>
        <p:origin x="115" y="629"/>
      </p:cViewPr>
      <p:guideLst>
        <p:guide orient="horz" pos="3240"/>
        <p:guide pos="5760"/>
      </p:guideLst>
    </p:cSldViewPr>
  </p:slideViewPr>
  <p:outlineViewPr>
    <p:cViewPr>
      <p:scale>
        <a:sx n="33" d="100"/>
        <a:sy n="33" d="100"/>
      </p:scale>
      <p:origin x="0" y="-57221"/>
    </p:cViewPr>
  </p:outlineViewPr>
  <p:notesTextViewPr>
    <p:cViewPr>
      <p:scale>
        <a:sx n="1" d="1"/>
        <a:sy n="1" d="1"/>
      </p:scale>
      <p:origin x="0" y="0"/>
    </p:cViewPr>
  </p:notesTextViewPr>
  <p:notesViewPr>
    <p:cSldViewPr snapToGrid="0">
      <p:cViewPr varScale="1">
        <p:scale>
          <a:sx n="65" d="100"/>
          <a:sy n="65" d="100"/>
        </p:scale>
        <p:origin x="2299"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CA"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4449E27-9DAC-4780-AD83-2BCC944E1213}" type="slidenum">
              <a:rPr lang="en-CA" smtClean="0"/>
              <a:t>4</a:t>
            </a:fld>
            <a:endParaRPr lang="en-CA"/>
          </a:p>
        </p:txBody>
      </p:sp>
    </p:spTree>
    <p:extLst>
      <p:ext uri="{BB962C8B-B14F-4D97-AF65-F5344CB8AC3E}">
        <p14:creationId xmlns:p14="http://schemas.microsoft.com/office/powerpoint/2010/main" val="152387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left image and tex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12876" y="1398589"/>
            <a:ext cx="9756776" cy="7478781"/>
          </a:xfrm>
          <a:solidFill>
            <a:schemeClr val="accent5">
              <a:lumMod val="40000"/>
              <a:lumOff val="60000"/>
            </a:schemeClr>
          </a:solidFill>
        </p:spPr>
        <p:txBody>
          <a:bodyPr/>
          <a:lstStyle>
            <a:lvl1pPr marL="0" marR="0" indent="0" algn="l" defTabSz="1371303"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303"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itle 1"/>
          <p:cNvSpPr>
            <a:spLocks noGrp="1"/>
          </p:cNvSpPr>
          <p:nvPr>
            <p:ph type="title" hasCustomPrompt="1"/>
          </p:nvPr>
        </p:nvSpPr>
        <p:spPr>
          <a:xfrm>
            <a:off x="12366172" y="2116812"/>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4"/>
          </a:xfrm>
        </p:spPr>
        <p:txBody>
          <a:bodyPr anchor="t"/>
          <a:lstStyle>
            <a:lvl1pPr marL="0" indent="0" algn="just">
              <a:spcBef>
                <a:spcPts val="0"/>
              </a:spcBef>
              <a:buFontTx/>
              <a:buNone/>
              <a:defRPr>
                <a:solidFill>
                  <a:schemeClr val="tx2"/>
                </a:solidFill>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869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1160127" y="2235201"/>
            <a:ext cx="5165726" cy="2811808"/>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2" name="Straight Connector 11"/>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a:spLocks noGrp="1"/>
          </p:cNvSpPr>
          <p:nvPr>
            <p:ph type="body" sz="quarter" idx="12" hasCustomPrompt="1"/>
          </p:nvPr>
        </p:nvSpPr>
        <p:spPr>
          <a:xfrm>
            <a:off x="11179177" y="5360987"/>
            <a:ext cx="5165726" cy="3022601"/>
          </a:xfrm>
        </p:spPr>
        <p:txBody>
          <a:bodyPr anchor="t"/>
          <a:lstStyle>
            <a:lvl1pPr marL="0" indent="0" algn="just">
              <a:spcBef>
                <a:spcPts val="0"/>
              </a:spcBef>
              <a:buFontTx/>
              <a:buNone/>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5"/>
          </p:nvPr>
        </p:nvSpPr>
        <p:spPr>
          <a:xfrm>
            <a:off x="2561992" y="2939672"/>
            <a:ext cx="6775136" cy="4209275"/>
          </a:xfrm>
          <a:solidFill>
            <a:schemeClr val="accent5">
              <a:lumMod val="40000"/>
              <a:lumOff val="60000"/>
            </a:schemeClr>
          </a:solidFill>
        </p:spPr>
        <p:txBody>
          <a:bodyPr/>
          <a:lstStyle>
            <a:lvl1pPr marL="0" marR="0" indent="0" algn="l" defTabSz="1371303"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303"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1361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5" name="Rectangle 4"/>
          <p:cNvSpPr/>
          <p:nvPr userDrawn="1"/>
        </p:nvSpPr>
        <p:spPr>
          <a:xfrm>
            <a:off x="7127876" y="1905025"/>
            <a:ext cx="3718316" cy="906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1800"/>
          </a:p>
        </p:txBody>
      </p:sp>
      <p:sp>
        <p:nvSpPr>
          <p:cNvPr id="6" name="Text Placeholder 5"/>
          <p:cNvSpPr>
            <a:spLocks noGrp="1"/>
          </p:cNvSpPr>
          <p:nvPr>
            <p:ph type="body" sz="quarter" idx="15" hasCustomPrompt="1"/>
          </p:nvPr>
        </p:nvSpPr>
        <p:spPr>
          <a:xfrm>
            <a:off x="7266013" y="2032417"/>
            <a:ext cx="3432518" cy="611525"/>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Word</a:t>
            </a:r>
            <a:endParaRPr kumimoji="1" lang="ja-JP" altLang="en-US" dirty="0"/>
          </a:p>
        </p:txBody>
      </p:sp>
      <p:sp>
        <p:nvSpPr>
          <p:cNvPr id="7" name="Rectangle 6"/>
          <p:cNvSpPr/>
          <p:nvPr userDrawn="1"/>
        </p:nvSpPr>
        <p:spPr>
          <a:xfrm>
            <a:off x="7127876" y="3776688"/>
            <a:ext cx="3718316" cy="90614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1800"/>
          </a:p>
        </p:txBody>
      </p:sp>
      <p:sp>
        <p:nvSpPr>
          <p:cNvPr id="8" name="Text Placeholder 5"/>
          <p:cNvSpPr>
            <a:spLocks noGrp="1"/>
          </p:cNvSpPr>
          <p:nvPr>
            <p:ph type="body" sz="quarter" idx="16" hasCustomPrompt="1"/>
          </p:nvPr>
        </p:nvSpPr>
        <p:spPr>
          <a:xfrm>
            <a:off x="7266013" y="3904079"/>
            <a:ext cx="3432518" cy="611525"/>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Word</a:t>
            </a:r>
            <a:endParaRPr kumimoji="1" lang="ja-JP" altLang="en-US" dirty="0"/>
          </a:p>
        </p:txBody>
      </p:sp>
      <p:sp>
        <p:nvSpPr>
          <p:cNvPr id="9" name="Rectangle 8"/>
          <p:cNvSpPr/>
          <p:nvPr userDrawn="1"/>
        </p:nvSpPr>
        <p:spPr>
          <a:xfrm>
            <a:off x="7127876" y="5648350"/>
            <a:ext cx="3718316" cy="906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1800"/>
          </a:p>
        </p:txBody>
      </p:sp>
      <p:sp>
        <p:nvSpPr>
          <p:cNvPr id="10" name="Text Placeholder 5"/>
          <p:cNvSpPr>
            <a:spLocks noGrp="1"/>
          </p:cNvSpPr>
          <p:nvPr>
            <p:ph type="body" sz="quarter" idx="17" hasCustomPrompt="1"/>
          </p:nvPr>
        </p:nvSpPr>
        <p:spPr>
          <a:xfrm>
            <a:off x="7266013" y="5775741"/>
            <a:ext cx="3432518" cy="611525"/>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Word</a:t>
            </a:r>
            <a:endParaRPr kumimoji="1" lang="ja-JP" altLang="en-US" dirty="0"/>
          </a:p>
        </p:txBody>
      </p:sp>
      <p:sp>
        <p:nvSpPr>
          <p:cNvPr id="11" name="Rectangle 10"/>
          <p:cNvSpPr/>
          <p:nvPr userDrawn="1"/>
        </p:nvSpPr>
        <p:spPr>
          <a:xfrm>
            <a:off x="7127876" y="7521600"/>
            <a:ext cx="3718316" cy="90614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1800"/>
          </a:p>
        </p:txBody>
      </p:sp>
      <p:sp>
        <p:nvSpPr>
          <p:cNvPr id="12" name="Text Placeholder 5"/>
          <p:cNvSpPr>
            <a:spLocks noGrp="1"/>
          </p:cNvSpPr>
          <p:nvPr>
            <p:ph type="body" sz="quarter" idx="18" hasCustomPrompt="1"/>
          </p:nvPr>
        </p:nvSpPr>
        <p:spPr>
          <a:xfrm>
            <a:off x="7266013" y="7648992"/>
            <a:ext cx="3432518" cy="611525"/>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553624"/>
            <a:ext cx="4867325" cy="1512838"/>
          </a:xfrm>
        </p:spPr>
        <p:txBody>
          <a:bodyPr anchor="ctr"/>
          <a:lstStyle>
            <a:lvl1pPr marL="0" indent="0" algn="l">
              <a:spcBef>
                <a:spcPts val="0"/>
              </a:spcBef>
              <a:buFontTx/>
              <a:buNone/>
              <a:defRPr>
                <a:solidFill>
                  <a:schemeClr val="tx2"/>
                </a:solidFill>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11477576" y="3425285"/>
            <a:ext cx="4867325" cy="1512838"/>
          </a:xfrm>
        </p:spPr>
        <p:txBody>
          <a:bodyPr anchor="ctr"/>
          <a:lstStyle>
            <a:lvl1pPr marL="0" indent="0" algn="l">
              <a:spcBef>
                <a:spcPts val="0"/>
              </a:spcBef>
              <a:buFontTx/>
              <a:buNone/>
              <a:defRPr>
                <a:solidFill>
                  <a:schemeClr val="tx2"/>
                </a:solidFill>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0" hasCustomPrompt="1"/>
          </p:nvPr>
        </p:nvSpPr>
        <p:spPr>
          <a:xfrm>
            <a:off x="11477576" y="5297313"/>
            <a:ext cx="4867325" cy="1512838"/>
          </a:xfrm>
        </p:spPr>
        <p:txBody>
          <a:bodyPr anchor="ctr"/>
          <a:lstStyle>
            <a:lvl1pPr marL="0" indent="0" algn="l">
              <a:spcBef>
                <a:spcPts val="0"/>
              </a:spcBef>
              <a:buFontTx/>
              <a:buNone/>
              <a:defRPr>
                <a:solidFill>
                  <a:schemeClr val="tx2"/>
                </a:solidFill>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1477576" y="7169341"/>
            <a:ext cx="4867325" cy="1512838"/>
          </a:xfrm>
        </p:spPr>
        <p:txBody>
          <a:bodyPr anchor="ctr"/>
          <a:lstStyle>
            <a:lvl1pPr marL="0" indent="0" algn="l">
              <a:spcBef>
                <a:spcPts val="0"/>
              </a:spcBef>
              <a:buFontTx/>
              <a:buNone/>
              <a:defRPr>
                <a:solidFill>
                  <a:schemeClr val="tx2"/>
                </a:solidFill>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403353" y="3633536"/>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6555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only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3" y="1398590"/>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1" y="5360987"/>
            <a:ext cx="5092700" cy="3022601"/>
          </a:xfrm>
        </p:spPr>
        <p:txBody>
          <a:bodyPr anchor="t"/>
          <a:lstStyle>
            <a:lvl1pPr marL="0" indent="0" algn="just">
              <a:spcBef>
                <a:spcPts val="0"/>
              </a:spcBef>
              <a:buFontTx/>
              <a:buNone/>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7001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2209800" y="4038600"/>
            <a:ext cx="9630296" cy="2060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1800" dirty="0"/>
          </a:p>
        </p:txBody>
      </p:sp>
      <p:grpSp>
        <p:nvGrpSpPr>
          <p:cNvPr id="7" name="Group 6"/>
          <p:cNvGrpSpPr/>
          <p:nvPr userDrawn="1"/>
        </p:nvGrpSpPr>
        <p:grpSpPr>
          <a:xfrm rot="2700000">
            <a:off x="2454905" y="4527373"/>
            <a:ext cx="1595976" cy="1052599"/>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grpSp>
      <p:sp>
        <p:nvSpPr>
          <p:cNvPr id="12" name="Text Placeholder 5"/>
          <p:cNvSpPr>
            <a:spLocks noGrp="1"/>
          </p:cNvSpPr>
          <p:nvPr>
            <p:ph type="body" sz="quarter" idx="12" hasCustomPrompt="1"/>
          </p:nvPr>
        </p:nvSpPr>
        <p:spPr>
          <a:xfrm>
            <a:off x="3931920" y="4389120"/>
            <a:ext cx="7543800" cy="1325879"/>
          </a:xfrm>
        </p:spPr>
        <p:txBody>
          <a:bodyPr anchor="ctr">
            <a:normAutofit/>
          </a:bodyPr>
          <a:lstStyle>
            <a:lvl1pPr marL="0" indent="0" algn="just">
              <a:lnSpc>
                <a:spcPct val="100000"/>
              </a:lnSpc>
              <a:spcBef>
                <a:spcPts val="0"/>
              </a:spcBef>
              <a:buFontTx/>
              <a:buNone/>
              <a:defRPr sz="2400">
                <a:solidFill>
                  <a:schemeClr val="bg1"/>
                </a:solidFill>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Text goes here</a:t>
            </a:r>
            <a:endParaRPr kumimoji="1" lang="ja-JP" altLang="en-US" dirty="0"/>
          </a:p>
        </p:txBody>
      </p:sp>
      <p:sp>
        <p:nvSpPr>
          <p:cNvPr id="13" name="Rectangle 12"/>
          <p:cNvSpPr/>
          <p:nvPr userDrawn="1"/>
        </p:nvSpPr>
        <p:spPr>
          <a:xfrm>
            <a:off x="12144832" y="4069080"/>
            <a:ext cx="4344848" cy="19659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endParaRPr kumimoji="1" lang="ja-JP" altLang="en-US" sz="1800" dirty="0"/>
          </a:p>
        </p:txBody>
      </p:sp>
      <p:sp>
        <p:nvSpPr>
          <p:cNvPr id="14" name="Text Placeholder 5"/>
          <p:cNvSpPr>
            <a:spLocks noGrp="1"/>
          </p:cNvSpPr>
          <p:nvPr>
            <p:ph type="body" sz="quarter" idx="22" hasCustomPrompt="1"/>
          </p:nvPr>
        </p:nvSpPr>
        <p:spPr>
          <a:xfrm>
            <a:off x="12390120" y="4434840"/>
            <a:ext cx="3840480" cy="1219199"/>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652" indent="0">
              <a:buNone/>
              <a:defRPr sz="1800"/>
            </a:lvl2pPr>
            <a:lvl3pPr marL="1371303" indent="0">
              <a:buNone/>
              <a:defRPr sz="1800"/>
            </a:lvl3pPr>
            <a:lvl4pPr marL="2056955" indent="0">
              <a:buNone/>
              <a:defRPr sz="1800"/>
            </a:lvl4pPr>
            <a:lvl5pPr marL="2742606" indent="0">
              <a:buNone/>
              <a:defRPr sz="1800"/>
            </a:lvl5pPr>
          </a:lstStyle>
          <a:p>
            <a:pPr lvl="0"/>
            <a:r>
              <a:rPr kumimoji="1" lang="en-US" altLang="ja-JP" dirty="0"/>
              <a:t>Word</a:t>
            </a:r>
            <a:endParaRPr kumimoji="1" lang="ja-JP" altLang="en-US" dirty="0"/>
          </a:p>
        </p:txBody>
      </p:sp>
      <p:grpSp>
        <p:nvGrpSpPr>
          <p:cNvPr id="17" name="Group 16"/>
          <p:cNvGrpSpPr/>
          <p:nvPr userDrawn="1"/>
        </p:nvGrpSpPr>
        <p:grpSpPr>
          <a:xfrm rot="20515710">
            <a:off x="15428814" y="10820955"/>
            <a:ext cx="478971" cy="1006930"/>
            <a:chOff x="3991428" y="1654628"/>
            <a:chExt cx="478971" cy="1006929"/>
          </a:xfrm>
          <a:solidFill>
            <a:schemeClr val="bg1"/>
          </a:solidFill>
        </p:grpSpPr>
        <p:sp>
          <p:nvSpPr>
            <p:cNvPr id="15"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sp>
          <p:nvSpPr>
            <p:cNvPr id="16" name="Rectangle 15"/>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grpSp>
    </p:spTree>
    <p:extLst>
      <p:ext uri="{BB962C8B-B14F-4D97-AF65-F5344CB8AC3E}">
        <p14:creationId xmlns:p14="http://schemas.microsoft.com/office/powerpoint/2010/main" val="343207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par>
                          <p:cTn id="20" fill="hold">
                            <p:stCondLst>
                              <p:cond delay="2601"/>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7"/>
                                        </p:tgtEl>
                                        <p:attrNameLst>
                                          <p:attrName>ppt_x</p:attrName>
                                          <p:attrName>ppt_y</p:attrName>
                                        </p:attrNameLst>
                                      </p:cBhvr>
                                      <p:rCtr x="-7231" y="-26671"/>
                                    </p:animMotion>
                                  </p:childTnLst>
                                </p:cTn>
                              </p:par>
                            </p:childTnLst>
                          </p:cTn>
                        </p:par>
                        <p:par>
                          <p:cTn id="23" fill="hold">
                            <p:stCondLst>
                              <p:cond delay="4101"/>
                            </p:stCondLst>
                            <p:childTnLst>
                              <p:par>
                                <p:cTn id="24" presetID="1" presetClass="emph" presetSubtype="2" fill="hold" nodeType="afterEffect">
                                  <p:stCondLst>
                                    <p:cond delay="0"/>
                                  </p:stCondLst>
                                  <p:childTnLst>
                                    <p:animClr clrSpc="rgb" dir="cw">
                                      <p:cBhvr>
                                        <p:cTn id="25" dur="250" fill="hold"/>
                                        <p:tgtEl>
                                          <p:spTgt spid="13"/>
                                        </p:tgtEl>
                                        <p:attrNameLst>
                                          <p:attrName>fillcolor</p:attrName>
                                        </p:attrNameLst>
                                      </p:cBhvr>
                                      <p:to>
                                        <a:schemeClr val="bg2"/>
                                      </p:to>
                                    </p:animClr>
                                    <p:set>
                                      <p:cBhvr>
                                        <p:cTn id="26" dur="250" fill="hold"/>
                                        <p:tgtEl>
                                          <p:spTgt spid="13"/>
                                        </p:tgtEl>
                                        <p:attrNameLst>
                                          <p:attrName>fill.type</p:attrName>
                                        </p:attrNameLst>
                                      </p:cBhvr>
                                      <p:to>
                                        <p:strVal val="solid"/>
                                      </p:to>
                                    </p:set>
                                    <p:set>
                                      <p:cBhvr>
                                        <p:cTn id="27" dur="250" fill="hold"/>
                                        <p:tgtEl>
                                          <p:spTgt spid="13"/>
                                        </p:tgtEl>
                                        <p:attrNameLst>
                                          <p:attrName>fill.on</p:attrName>
                                        </p:attrNameLst>
                                      </p:cBhvr>
                                      <p:to>
                                        <p:strVal val="true"/>
                                      </p:to>
                                    </p:set>
                                  </p:childTnLst>
                                </p:cTn>
                              </p:par>
                            </p:childTnLst>
                          </p:cTn>
                        </p:par>
                        <p:par>
                          <p:cTn id="28" fill="hold">
                            <p:stCondLst>
                              <p:cond delay="4351"/>
                            </p:stCondLst>
                            <p:childTnLst>
                              <p:par>
                                <p:cTn id="29" presetID="1" presetClass="emph" presetSubtype="2" fill="hold" nodeType="afterEffect">
                                  <p:stCondLst>
                                    <p:cond delay="0"/>
                                  </p:stCondLst>
                                  <p:childTnLst>
                                    <p:animClr clrSpc="rgb" dir="cw">
                                      <p:cBhvr>
                                        <p:cTn id="30" dur="250" fill="hold"/>
                                        <p:tgtEl>
                                          <p:spTgt spid="13"/>
                                        </p:tgtEl>
                                        <p:attrNameLst>
                                          <p:attrName>fillcolor</p:attrName>
                                        </p:attrNameLst>
                                      </p:cBhvr>
                                      <p:to>
                                        <a:schemeClr val="accent2"/>
                                      </p:to>
                                    </p:animClr>
                                    <p:set>
                                      <p:cBhvr>
                                        <p:cTn id="31" dur="250" fill="hold"/>
                                        <p:tgtEl>
                                          <p:spTgt spid="13"/>
                                        </p:tgtEl>
                                        <p:attrNameLst>
                                          <p:attrName>fill.type</p:attrName>
                                        </p:attrNameLst>
                                      </p:cBhvr>
                                      <p:to>
                                        <p:strVal val="solid"/>
                                      </p:to>
                                    </p:set>
                                    <p:set>
                                      <p:cBhvr>
                                        <p:cTn id="32" dur="25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タイトル 1"/>
          <p:cNvSpPr>
            <a:spLocks noGrp="1"/>
          </p:cNvSpPr>
          <p:nvPr>
            <p:ph type="title" hasCustomPrompt="1"/>
          </p:nvPr>
        </p:nvSpPr>
        <p:spPr>
          <a:xfrm>
            <a:off x="1079790" y="2642334"/>
            <a:ext cx="16128423" cy="5000749"/>
          </a:xfrm>
        </p:spPr>
        <p:txBody>
          <a:bodyPr anchor="ctr">
            <a:normAutofit/>
          </a:bodyPr>
          <a:lstStyle>
            <a:lvl1pPr algn="ctr">
              <a:lnSpc>
                <a:spcPct val="80000"/>
              </a:lnSpc>
              <a:defRPr sz="8000" baseline="0">
                <a:latin typeface="Roboto Bold" pitchFamily="2" charset="0"/>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366789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ight big image">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7576452" y="490879"/>
            <a:ext cx="10218618" cy="930365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5" name="タイトル 1"/>
          <p:cNvSpPr>
            <a:spLocks noGrp="1"/>
          </p:cNvSpPr>
          <p:nvPr>
            <p:ph type="title" hasCustomPrompt="1"/>
          </p:nvPr>
        </p:nvSpPr>
        <p:spPr>
          <a:xfrm>
            <a:off x="591457" y="833994"/>
            <a:ext cx="10308772" cy="3099378"/>
          </a:xfrm>
        </p:spPr>
        <p:txBody>
          <a:bodyPr anchor="ctr">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6" name="テキスト プレースホルダー 5"/>
          <p:cNvSpPr>
            <a:spLocks noGrp="1"/>
          </p:cNvSpPr>
          <p:nvPr>
            <p:ph type="body" sz="quarter" idx="14" hasCustomPrompt="1"/>
          </p:nvPr>
        </p:nvSpPr>
        <p:spPr>
          <a:xfrm>
            <a:off x="591457" y="3916250"/>
            <a:ext cx="6767286" cy="1933008"/>
          </a:xfrm>
        </p:spPr>
        <p:txBody>
          <a:bodyPr numCol="1" spcCol="360000" anchor="b">
            <a:normAutofit/>
          </a:bodyPr>
          <a:lstStyle>
            <a:lvl1pPr marL="0" indent="0" algn="l">
              <a:lnSpc>
                <a:spcPct val="120000"/>
              </a:lnSpc>
              <a:spcBef>
                <a:spcPts val="0"/>
              </a:spcBef>
              <a:buClr>
                <a:schemeClr val="accent1"/>
              </a:buClr>
              <a:buFontTx/>
              <a:buNone/>
              <a:defRPr sz="3200">
                <a:solidFill>
                  <a:schemeClr val="tx2">
                    <a:lumMod val="60000"/>
                    <a:lumOff val="40000"/>
                  </a:schemeClr>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20" hasCustomPrompt="1"/>
          </p:nvPr>
        </p:nvSpPr>
        <p:spPr>
          <a:xfrm>
            <a:off x="591457" y="6020820"/>
            <a:ext cx="6767286" cy="3494314"/>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24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145"/>
            <a:ext cx="15544800" cy="2204697"/>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8401"/>
            <a:ext cx="12801600" cy="2628494"/>
          </a:xfrm>
        </p:spPr>
        <p:txBody>
          <a:bodyPr/>
          <a:lstStyle>
            <a:lvl1pPr marL="0" indent="0" algn="ctr">
              <a:buNone/>
              <a:defRPr>
                <a:solidFill>
                  <a:schemeClr val="tx1">
                    <a:tint val="75000"/>
                  </a:schemeClr>
                </a:solidFill>
              </a:defRPr>
            </a:lvl1pPr>
            <a:lvl2pPr marL="685709" indent="0" algn="ctr">
              <a:buNone/>
              <a:defRPr>
                <a:solidFill>
                  <a:schemeClr val="tx1">
                    <a:tint val="75000"/>
                  </a:schemeClr>
                </a:solidFill>
              </a:defRPr>
            </a:lvl2pPr>
            <a:lvl3pPr marL="1371417" indent="0" algn="ctr">
              <a:buNone/>
              <a:defRPr>
                <a:solidFill>
                  <a:schemeClr val="tx1">
                    <a:tint val="75000"/>
                  </a:schemeClr>
                </a:solidFill>
              </a:defRPr>
            </a:lvl3pPr>
            <a:lvl4pPr marL="2057126" indent="0" algn="ctr">
              <a:buNone/>
              <a:defRPr>
                <a:solidFill>
                  <a:schemeClr val="tx1">
                    <a:tint val="75000"/>
                  </a:schemeClr>
                </a:solidFill>
              </a:defRPr>
            </a:lvl4pPr>
            <a:lvl5pPr marL="2742834" indent="0" algn="ctr">
              <a:buNone/>
              <a:defRPr>
                <a:solidFill>
                  <a:schemeClr val="tx1">
                    <a:tint val="75000"/>
                  </a:schemeClr>
                </a:solidFill>
              </a:defRPr>
            </a:lvl5pPr>
            <a:lvl6pPr marL="3428543" indent="0" algn="ctr">
              <a:buNone/>
              <a:defRPr>
                <a:solidFill>
                  <a:schemeClr val="tx1">
                    <a:tint val="75000"/>
                  </a:schemeClr>
                </a:solidFill>
              </a:defRPr>
            </a:lvl6pPr>
            <a:lvl7pPr marL="4114251" indent="0" algn="ctr">
              <a:buNone/>
              <a:defRPr>
                <a:solidFill>
                  <a:schemeClr val="tx1">
                    <a:tint val="75000"/>
                  </a:schemeClr>
                </a:solidFill>
              </a:defRPr>
            </a:lvl7pPr>
            <a:lvl8pPr marL="4799960" indent="0" algn="ctr">
              <a:buNone/>
              <a:defRPr>
                <a:solidFill>
                  <a:schemeClr val="tx1">
                    <a:tint val="75000"/>
                  </a:schemeClr>
                </a:solidFill>
              </a:defRPr>
            </a:lvl8pPr>
            <a:lvl9pPr marL="54856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14400" y="9533055"/>
            <a:ext cx="4267200" cy="547603"/>
          </a:xfrm>
          <a:prstGeom prst="rect">
            <a:avLst/>
          </a:prstGeom>
        </p:spPr>
        <p:txBody>
          <a:bodyPr/>
          <a:lstStyle/>
          <a:p>
            <a:fld id="{95693990-1062-4A63-9EC4-5EB38FB68B29}" type="datetimeFigureOut">
              <a:rPr lang="en-US" smtClean="0"/>
              <a:t>1/24/2021</a:t>
            </a:fld>
            <a:endParaRPr lang="en-US"/>
          </a:p>
        </p:txBody>
      </p:sp>
      <p:sp>
        <p:nvSpPr>
          <p:cNvPr id="5" name="Footer Placeholder 4"/>
          <p:cNvSpPr>
            <a:spLocks noGrp="1"/>
          </p:cNvSpPr>
          <p:nvPr>
            <p:ph type="ftr" sz="quarter" idx="11"/>
          </p:nvPr>
        </p:nvSpPr>
        <p:spPr>
          <a:xfrm>
            <a:off x="6248400" y="9533055"/>
            <a:ext cx="5791200" cy="547603"/>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3055"/>
            <a:ext cx="4267200" cy="547603"/>
          </a:xfrm>
          <a:prstGeom prst="rect">
            <a:avLst/>
          </a:prstGeom>
        </p:spPr>
        <p:txBody>
          <a:bodyPr/>
          <a:lstStyle/>
          <a:p>
            <a:fld id="{87DEA25D-FD05-44FA-9DBA-C331C8B2AFF6}" type="slidenum">
              <a:rPr lang="en-US" smtClean="0"/>
              <a:t>‹#›</a:t>
            </a:fld>
            <a:endParaRPr lang="en-US"/>
          </a:p>
        </p:txBody>
      </p:sp>
    </p:spTree>
    <p:extLst>
      <p:ext uri="{BB962C8B-B14F-4D97-AF65-F5344CB8AC3E}">
        <p14:creationId xmlns:p14="http://schemas.microsoft.com/office/powerpoint/2010/main" val="157002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1" y="547604"/>
            <a:ext cx="15481301"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1" y="2120903"/>
            <a:ext cx="15481301"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961283241"/>
      </p:ext>
    </p:extLst>
  </p:cSld>
  <p:clrMap bg1="lt1" tx1="dk1" bg2="lt2" tx2="dk2" accent1="accent1" accent2="accent2" accent3="accent3" accent4="accent4" accent5="accent5" accent6="accent6" hlink="hlink" folHlink="folHlink"/>
  <p:sldLayoutIdLst>
    <p:sldLayoutId id="2147483813" r:id="rId1"/>
    <p:sldLayoutId id="2147483837" r:id="rId2"/>
    <p:sldLayoutId id="2147483844" r:id="rId3"/>
    <p:sldLayoutId id="2147483868" r:id="rId4"/>
    <p:sldLayoutId id="2147483872" r:id="rId5"/>
    <p:sldLayoutId id="2147483873" r:id="rId6"/>
    <p:sldLayoutId id="2147483874" r:id="rId7"/>
    <p:sldLayoutId id="2147483875" r:id="rId8"/>
  </p:sldLayoutIdLst>
  <p:hf hdr="0" dt="0"/>
  <p:txStyles>
    <p:titleStyle>
      <a:lvl1pPr algn="l" defTabSz="1371303" rtl="0" eaLnBrk="1" latinLnBrk="0" hangingPunct="1">
        <a:lnSpc>
          <a:spcPct val="90000"/>
        </a:lnSpc>
        <a:spcBef>
          <a:spcPct val="0"/>
        </a:spcBef>
        <a:buNone/>
        <a:defRPr kumimoji="1" sz="5399" kern="1200" baseline="0">
          <a:solidFill>
            <a:schemeClr val="tx1"/>
          </a:solidFill>
          <a:latin typeface="+mj-lt"/>
          <a:ea typeface="+mj-ea"/>
          <a:cs typeface="+mj-cs"/>
        </a:defRPr>
      </a:lvl1pPr>
    </p:titleStyle>
    <p:bodyStyle>
      <a:lvl1pPr marL="0" indent="0" algn="l" defTabSz="1371303"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477" indent="-342826" algn="l" defTabSz="1371303"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127" indent="-342826" algn="l" defTabSz="1371303"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780" indent="-342826" algn="l" defTabSz="1371303"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432" indent="-342826" algn="l" defTabSz="1371303"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082" indent="-342826" algn="l" defTabSz="1371303"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6735" indent="-342826" algn="l" defTabSz="1371303"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385" indent="-342826" algn="l" defTabSz="1371303"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037" indent="-342826" algn="l" defTabSz="1371303"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303" rtl="0" eaLnBrk="1" latinLnBrk="0" hangingPunct="1">
        <a:defRPr kumimoji="1" sz="2700" kern="1200">
          <a:solidFill>
            <a:schemeClr val="tx1"/>
          </a:solidFill>
          <a:latin typeface="+mn-lt"/>
          <a:ea typeface="+mn-ea"/>
          <a:cs typeface="+mn-cs"/>
        </a:defRPr>
      </a:lvl1pPr>
      <a:lvl2pPr marL="685652" algn="l" defTabSz="1371303" rtl="0" eaLnBrk="1" latinLnBrk="0" hangingPunct="1">
        <a:defRPr kumimoji="1" sz="2700" kern="1200">
          <a:solidFill>
            <a:schemeClr val="tx1"/>
          </a:solidFill>
          <a:latin typeface="+mn-lt"/>
          <a:ea typeface="+mn-ea"/>
          <a:cs typeface="+mn-cs"/>
        </a:defRPr>
      </a:lvl2pPr>
      <a:lvl3pPr marL="1371303" algn="l" defTabSz="1371303" rtl="0" eaLnBrk="1" latinLnBrk="0" hangingPunct="1">
        <a:defRPr kumimoji="1" sz="2700" kern="1200">
          <a:solidFill>
            <a:schemeClr val="tx1"/>
          </a:solidFill>
          <a:latin typeface="+mn-lt"/>
          <a:ea typeface="+mn-ea"/>
          <a:cs typeface="+mn-cs"/>
        </a:defRPr>
      </a:lvl3pPr>
      <a:lvl4pPr marL="2056955" algn="l" defTabSz="1371303" rtl="0" eaLnBrk="1" latinLnBrk="0" hangingPunct="1">
        <a:defRPr kumimoji="1" sz="2700" kern="1200">
          <a:solidFill>
            <a:schemeClr val="tx1"/>
          </a:solidFill>
          <a:latin typeface="+mn-lt"/>
          <a:ea typeface="+mn-ea"/>
          <a:cs typeface="+mn-cs"/>
        </a:defRPr>
      </a:lvl4pPr>
      <a:lvl5pPr marL="2742605" algn="l" defTabSz="1371303" rtl="0" eaLnBrk="1" latinLnBrk="0" hangingPunct="1">
        <a:defRPr kumimoji="1" sz="2700" kern="1200">
          <a:solidFill>
            <a:schemeClr val="tx1"/>
          </a:solidFill>
          <a:latin typeface="+mn-lt"/>
          <a:ea typeface="+mn-ea"/>
          <a:cs typeface="+mn-cs"/>
        </a:defRPr>
      </a:lvl5pPr>
      <a:lvl6pPr marL="3428258" algn="l" defTabSz="1371303" rtl="0" eaLnBrk="1" latinLnBrk="0" hangingPunct="1">
        <a:defRPr kumimoji="1" sz="2700" kern="1200">
          <a:solidFill>
            <a:schemeClr val="tx1"/>
          </a:solidFill>
          <a:latin typeface="+mn-lt"/>
          <a:ea typeface="+mn-ea"/>
          <a:cs typeface="+mn-cs"/>
        </a:defRPr>
      </a:lvl6pPr>
      <a:lvl7pPr marL="4113908" algn="l" defTabSz="1371303" rtl="0" eaLnBrk="1" latinLnBrk="0" hangingPunct="1">
        <a:defRPr kumimoji="1" sz="2700" kern="1200">
          <a:solidFill>
            <a:schemeClr val="tx1"/>
          </a:solidFill>
          <a:latin typeface="+mn-lt"/>
          <a:ea typeface="+mn-ea"/>
          <a:cs typeface="+mn-cs"/>
        </a:defRPr>
      </a:lvl7pPr>
      <a:lvl8pPr marL="4799559" algn="l" defTabSz="1371303" rtl="0" eaLnBrk="1" latinLnBrk="0" hangingPunct="1">
        <a:defRPr kumimoji="1" sz="2700" kern="1200">
          <a:solidFill>
            <a:schemeClr val="tx1"/>
          </a:solidFill>
          <a:latin typeface="+mn-lt"/>
          <a:ea typeface="+mn-ea"/>
          <a:cs typeface="+mn-cs"/>
        </a:defRPr>
      </a:lvl8pPr>
      <a:lvl9pPr marL="5485211" algn="l" defTabSz="1371303"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orient="horz" pos="881">
          <p15:clr>
            <a:srgbClr val="F26B43"/>
          </p15:clr>
        </p15:guide>
        <p15:guide id="4" orient="horz" pos="5598">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guide id="11" orient="horz" pos="2060">
          <p15:clr>
            <a:srgbClr val="F26B43"/>
          </p15:clr>
        </p15:guide>
        <p15:guide id="12" orient="horz" pos="4419">
          <p15:clr>
            <a:srgbClr val="F26B43"/>
          </p15:clr>
        </p15:guide>
        <p15:guide id="13" pos="7030">
          <p15:clr>
            <a:srgbClr val="F26B43"/>
          </p15:clr>
        </p15:guide>
        <p15:guide id="14" pos="4490">
          <p15:clr>
            <a:srgbClr val="F26B43"/>
          </p15:clr>
        </p15:guide>
        <p15:guide id="15"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tm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E626E-7D14-4F8F-81D1-5BCC65A50CD1}"/>
              </a:ext>
            </a:extLst>
          </p:cNvPr>
          <p:cNvSpPr>
            <a:spLocks noGrp="1"/>
          </p:cNvSpPr>
          <p:nvPr>
            <p:ph type="title"/>
          </p:nvPr>
        </p:nvSpPr>
        <p:spPr>
          <a:xfrm>
            <a:off x="10757647" y="4087906"/>
            <a:ext cx="7530353" cy="4464423"/>
          </a:xfrm>
        </p:spPr>
        <p:txBody>
          <a:bodyPr>
            <a:noAutofit/>
          </a:bodyPr>
          <a:lstStyle/>
          <a:p>
            <a:pPr algn="ctr">
              <a:lnSpc>
                <a:spcPct val="150000"/>
              </a:lnSpc>
            </a:pPr>
            <a:r>
              <a:rPr lang="ar-EG" sz="8000" b="1" dirty="0" smtClean="0">
                <a:solidFill>
                  <a:srgbClr val="002060"/>
                </a:solidFill>
                <a:latin typeface="Simplified Arabic" panose="02020603050405020304" pitchFamily="18" charset="-78"/>
                <a:cs typeface="Simplified Arabic" panose="02020603050405020304" pitchFamily="18" charset="-78"/>
              </a:rPr>
              <a:t>جمجمة مزورة جعلت التطور حقيقة </a:t>
            </a:r>
            <a:endParaRPr lang="en-US" sz="8000" b="1" dirty="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3"/>
          <a:stretch>
            <a:fillRect/>
          </a:stretch>
        </p:blipFill>
        <p:spPr>
          <a:xfrm>
            <a:off x="2067794" y="344202"/>
            <a:ext cx="7560300" cy="9596598"/>
          </a:xfrm>
          <a:prstGeom prst="rect">
            <a:avLst/>
          </a:prstGeom>
        </p:spPr>
      </p:pic>
    </p:spTree>
    <p:extLst>
      <p:ext uri="{BB962C8B-B14F-4D97-AF65-F5344CB8AC3E}">
        <p14:creationId xmlns:p14="http://schemas.microsoft.com/office/powerpoint/2010/main" val="88490784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fontScale="90000"/>
          </a:bodyPr>
          <a:lstStyle/>
          <a:p>
            <a:pPr lvl="0" algn="r" rtl="1">
              <a:lnSpc>
                <a:spcPct val="120000"/>
              </a:lnSpc>
              <a:spcBef>
                <a:spcPts val="0"/>
              </a:spcBef>
              <a:buClr>
                <a:srgbClr val="33CFCE"/>
              </a:buClr>
            </a:pPr>
            <a:r>
              <a:rPr lang="ar-EG" sz="5400" b="1" dirty="0"/>
              <a:t>فلهذا تكلمت عنها لان هي جعلت الكثيرين يقتنعون بوجود ادلة بتطور الانسان رغم انه لم ولا يوجد ادلة لتطور الانسان ولفتت نظر الكثيرين انه يوجد شيء اسمه تطور الانسان وان كلام دارون صحيح وايضا دفعت الكثير من الجامعات ان تبدأ في تخصيص ميزانيات وارسال بعثات لبحث حفريات تثبت تطور الانسان ويتسابقوا في هذا ويخترعون فرضيات. ايضا كشفت اعين الكثير من الباحثين ليس عن العلم فقط بل يطمعوا في الشهادات العلمية والشهرة والمال وغيره انهم لو اكتشفوا حفرية مثلها </a:t>
            </a:r>
            <a:r>
              <a:rPr lang="ar-EG" sz="5400" b="1" dirty="0" err="1"/>
              <a:t>سيحصلوا</a:t>
            </a:r>
            <a:r>
              <a:rPr lang="ar-EG" sz="5400" b="1" dirty="0"/>
              <a:t> على درجات علمية ومال كثير وشهرة مثل </a:t>
            </a:r>
            <a:r>
              <a:rPr lang="ar-EG" sz="5400" b="1" dirty="0" err="1"/>
              <a:t>داوسون</a:t>
            </a:r>
            <a:r>
              <a:rPr lang="ar-EG" sz="5400" b="1" dirty="0"/>
              <a:t> الذي وصل الي درجة انه </a:t>
            </a:r>
            <a:r>
              <a:rPr lang="ar-EG" sz="5400" b="1" dirty="0" err="1"/>
              <a:t>وودوارد</a:t>
            </a:r>
            <a:r>
              <a:rPr lang="ar-EG" sz="5400" b="1" dirty="0"/>
              <a:t> حصل على لقب سير بسببها. أي ان هذا التزوير غير التاريخ تقريبا. قبلها التطور غير مثبت ومرفوض من الكثيرين وبعد اكتشافها التطور عند كثيرين اصبح حقيقة. </a:t>
            </a:r>
          </a:p>
        </p:txBody>
      </p:sp>
    </p:spTree>
    <p:extLst>
      <p:ext uri="{BB962C8B-B14F-4D97-AF65-F5344CB8AC3E}">
        <p14:creationId xmlns:p14="http://schemas.microsoft.com/office/powerpoint/2010/main" val="2567600081"/>
      </p:ext>
    </p:extLst>
  </p:cSld>
  <p:clrMapOvr>
    <a:masterClrMapping/>
  </p:clrMapOvr>
  <p:transition advTm="3062">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rtl="1">
              <a:lnSpc>
                <a:spcPct val="120000"/>
              </a:lnSpc>
              <a:spcBef>
                <a:spcPts val="0"/>
              </a:spcBef>
              <a:buClr>
                <a:srgbClr val="33CFCE"/>
              </a:buClr>
            </a:pPr>
            <a:r>
              <a:rPr lang="ar-EG" sz="5400" b="1" dirty="0"/>
              <a:t>ومن موقع متحف التاريخ الطبيعي يقول </a:t>
            </a:r>
            <a:br>
              <a:rPr lang="ar-EG" sz="5400" b="1" dirty="0"/>
            </a:br>
            <a:r>
              <a:rPr lang="en-CA" sz="5400" b="1" dirty="0"/>
              <a:t>In 1912, the scene was set for Piltdown. </a:t>
            </a:r>
            <a:r>
              <a:rPr lang="en-CA" sz="5400" b="1" u="sng" dirty="0">
                <a:solidFill>
                  <a:srgbClr val="C00000"/>
                </a:solidFill>
              </a:rPr>
              <a:t>The theory of evolution was still relatively new </a:t>
            </a:r>
            <a:r>
              <a:rPr lang="en-CA" sz="5400" b="1" dirty="0"/>
              <a:t>and not everyone wanted to believe that humans were descended from apes. </a:t>
            </a:r>
            <a:br>
              <a:rPr lang="en-CA" sz="5400" b="1" dirty="0"/>
            </a:br>
            <a:r>
              <a:rPr lang="ar-EG" sz="5400" b="1" dirty="0"/>
              <a:t>في 1912 المشهد كان معد </a:t>
            </a:r>
            <a:r>
              <a:rPr lang="ar-EG" sz="5400" b="1" dirty="0" err="1"/>
              <a:t>لبلتدون</a:t>
            </a:r>
            <a:r>
              <a:rPr lang="ar-EG" sz="5400" b="1" dirty="0"/>
              <a:t>. </a:t>
            </a:r>
            <a:r>
              <a:rPr lang="ar-EG" sz="5400" b="1" u="sng" dirty="0">
                <a:solidFill>
                  <a:srgbClr val="C00000"/>
                </a:solidFill>
              </a:rPr>
              <a:t>كانت نظرية التطور لاتزال جديدة </a:t>
            </a:r>
            <a:r>
              <a:rPr lang="ar-EG" sz="5400" b="1" dirty="0"/>
              <a:t>ولم يكن كل واحد يريد ان يصدق ان البشر هم احفاد من القردة.</a:t>
            </a:r>
          </a:p>
        </p:txBody>
      </p:sp>
    </p:spTree>
    <p:extLst>
      <p:ext uri="{BB962C8B-B14F-4D97-AF65-F5344CB8AC3E}">
        <p14:creationId xmlns:p14="http://schemas.microsoft.com/office/powerpoint/2010/main" val="2404176876"/>
      </p:ext>
    </p:extLst>
  </p:cSld>
  <p:clrMapOvr>
    <a:masterClrMapping/>
  </p:clrMapOvr>
  <p:transition advTm="3062">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أي بعد نظرية دارون بأكثر من خمسية سنة ولكن لا يوجد دليل يثبتها والغالبية غير </a:t>
            </a:r>
            <a:r>
              <a:rPr lang="ar-EG" sz="5400" b="1" dirty="0" err="1"/>
              <a:t>مصدقينها</a:t>
            </a:r>
            <a:r>
              <a:rPr lang="ar-EG" sz="5400" b="1" dirty="0"/>
              <a:t> فكان الملحدين مؤيدين دارون محتاجين </a:t>
            </a:r>
            <a:r>
              <a:rPr lang="ar-EG" sz="5400" b="1" dirty="0" err="1"/>
              <a:t>لاي</a:t>
            </a:r>
            <a:r>
              <a:rPr lang="ar-EG" sz="5400" b="1" dirty="0"/>
              <a:t> شيء يثبتها لتتحول من ايمان لعلم. ان هم كانوا يتشوقون لاكتشاف مرحلة وسيطة للإنسان فجاء اول حفرية (بعد </a:t>
            </a:r>
            <a:r>
              <a:rPr lang="ar-EG" sz="5400" b="1" dirty="0" err="1"/>
              <a:t>جاوا</a:t>
            </a:r>
            <a:r>
              <a:rPr lang="ar-EG" sz="5400" b="1" dirty="0"/>
              <a:t> التي عليها شكوك) لهذا وهي جمجمة </a:t>
            </a:r>
            <a:r>
              <a:rPr lang="ar-EG" sz="5400" b="1" dirty="0" err="1"/>
              <a:t>بلتدون</a:t>
            </a:r>
            <a:r>
              <a:rPr lang="ar-EG" sz="5400" b="1" dirty="0"/>
              <a:t> رغم انها مزورة وكان هم يحتاجونها بشدة. وبها جعلوا التطور من مرفوض لحقيقة رغم انها مزورة</a:t>
            </a:r>
          </a:p>
        </p:txBody>
      </p:sp>
    </p:spTree>
    <p:extLst>
      <p:ext uri="{BB962C8B-B14F-4D97-AF65-F5344CB8AC3E}">
        <p14:creationId xmlns:p14="http://schemas.microsoft.com/office/powerpoint/2010/main" val="1172901401"/>
      </p:ext>
    </p:extLst>
  </p:cSld>
  <p:clrMapOvr>
    <a:masterClrMapping/>
  </p:clrMapOvr>
  <p:transition advTm="3062">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rtl="1">
              <a:lnSpc>
                <a:spcPct val="120000"/>
              </a:lnSpc>
              <a:spcBef>
                <a:spcPts val="0"/>
              </a:spcBef>
              <a:buClr>
                <a:srgbClr val="33CFCE"/>
              </a:buClr>
            </a:pPr>
            <a:r>
              <a:rPr lang="ar-EG" sz="5400" b="1" dirty="0"/>
              <a:t>بل يكمل الموقع ايضا ويقول الاحداث المهمة مثله مثل </a:t>
            </a:r>
            <a:r>
              <a:rPr lang="ar-EG" sz="5400" b="1" dirty="0" err="1"/>
              <a:t>الوكيبيديا</a:t>
            </a:r>
            <a:r>
              <a:rPr lang="ar-EG" sz="5400" b="1" dirty="0"/>
              <a:t/>
            </a:r>
            <a:br>
              <a:rPr lang="ar-EG" sz="5400" b="1" dirty="0"/>
            </a:br>
            <a:r>
              <a:rPr lang="en-CA" sz="5400" b="1" dirty="0"/>
              <a:t>Before Piltdown</a:t>
            </a:r>
            <a:br>
              <a:rPr lang="en-CA" sz="5400" b="1" dirty="0"/>
            </a:br>
            <a:r>
              <a:rPr lang="en-CA" sz="5400" b="1" dirty="0"/>
              <a:t>1856The first fossils recognised as Neanderthal are discovered in Germany. </a:t>
            </a:r>
            <a:br>
              <a:rPr lang="en-CA" sz="5400" b="1" dirty="0"/>
            </a:br>
            <a:r>
              <a:rPr lang="en-CA" sz="5400" b="1" dirty="0"/>
              <a:t>1856 </a:t>
            </a:r>
            <a:r>
              <a:rPr lang="ar-EG" sz="5400" b="1" dirty="0"/>
              <a:t>اكشاف اول حفريات </a:t>
            </a:r>
            <a:r>
              <a:rPr lang="ar-EG" sz="5400" b="1" dirty="0" err="1"/>
              <a:t>للنياندرثال</a:t>
            </a:r>
            <a:r>
              <a:rPr lang="ar-EG" sz="5400" b="1" dirty="0"/>
              <a:t> في المانيا (</a:t>
            </a:r>
            <a:r>
              <a:rPr lang="ar-EG" sz="5400" b="1" dirty="0" err="1"/>
              <a:t>نياندرثال</a:t>
            </a:r>
            <a:r>
              <a:rPr lang="ar-EG" sz="5400" b="1" dirty="0"/>
              <a:t> لم يكونوا يختلفوا عليه في البداية انه تنوع للبشر فقط قبل ظهور خدعة التطور لدارون وخدعة </a:t>
            </a:r>
            <a:r>
              <a:rPr lang="ar-EG" sz="5400" b="1" dirty="0" err="1"/>
              <a:t>بيلتدون</a:t>
            </a:r>
            <a:r>
              <a:rPr lang="ar-EG" sz="5400" b="1" dirty="0"/>
              <a:t>)</a:t>
            </a:r>
          </a:p>
        </p:txBody>
      </p:sp>
    </p:spTree>
    <p:extLst>
      <p:ext uri="{BB962C8B-B14F-4D97-AF65-F5344CB8AC3E}">
        <p14:creationId xmlns:p14="http://schemas.microsoft.com/office/powerpoint/2010/main" val="531540010"/>
      </p:ext>
    </p:extLst>
  </p:cSld>
  <p:clrMapOvr>
    <a:masterClrMapping/>
  </p:clrMapOvr>
  <p:transition advTm="3062">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l">
              <a:lnSpc>
                <a:spcPct val="120000"/>
              </a:lnSpc>
              <a:spcBef>
                <a:spcPts val="0"/>
              </a:spcBef>
              <a:buClr>
                <a:srgbClr val="33CFCE"/>
              </a:buClr>
            </a:pPr>
            <a:r>
              <a:rPr lang="en-CA" sz="5400" b="1" dirty="0"/>
              <a:t>1858 Darwin and Wallace's paper on natural selection is presented to the </a:t>
            </a:r>
            <a:r>
              <a:rPr lang="en-CA" sz="5400" b="1" dirty="0" err="1"/>
              <a:t>Linnean</a:t>
            </a:r>
            <a:r>
              <a:rPr lang="en-CA" sz="5400" b="1" dirty="0"/>
              <a:t> Society. </a:t>
            </a:r>
            <a:br>
              <a:rPr lang="en-CA" sz="5400" b="1" dirty="0"/>
            </a:br>
            <a:r>
              <a:rPr lang="en-CA" sz="5400" b="1" dirty="0"/>
              <a:t>1859 Darwin publishes On the Origin of Species. </a:t>
            </a:r>
            <a:br>
              <a:rPr lang="en-CA" sz="5400" b="1" dirty="0"/>
            </a:br>
            <a:r>
              <a:rPr lang="en-CA" sz="5400" b="1" dirty="0"/>
              <a:t>1864 Smith Woodward and Dawson are born within 8 months of each other. </a:t>
            </a:r>
            <a:br>
              <a:rPr lang="en-CA" sz="5400" b="1" dirty="0"/>
            </a:br>
            <a:r>
              <a:rPr lang="en-CA" sz="5400" b="1" dirty="0"/>
              <a:t>1871 Darwin publishes The Descent of Man, his book on human evolution. </a:t>
            </a:r>
            <a:br>
              <a:rPr lang="en-CA" sz="5400" b="1" dirty="0"/>
            </a:br>
            <a:r>
              <a:rPr lang="en-CA" sz="5400" b="1" dirty="0"/>
              <a:t>1891 The first Homo erectus fossil, known as Java Man, is found in Java, Indonesia. </a:t>
            </a:r>
          </a:p>
        </p:txBody>
      </p:sp>
    </p:spTree>
    <p:extLst>
      <p:ext uri="{BB962C8B-B14F-4D97-AF65-F5344CB8AC3E}">
        <p14:creationId xmlns:p14="http://schemas.microsoft.com/office/powerpoint/2010/main" val="1118111160"/>
      </p:ext>
    </p:extLst>
  </p:cSld>
  <p:clrMapOvr>
    <a:masterClrMapping/>
  </p:clrMapOvr>
  <p:transition advTm="3062">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1858 دارون </a:t>
            </a:r>
            <a:r>
              <a:rPr lang="ar-EG" sz="5400" b="1" dirty="0" err="1"/>
              <a:t>ووالاس</a:t>
            </a:r>
            <a:r>
              <a:rPr lang="ar-EG" sz="5400" b="1" dirty="0"/>
              <a:t> قدموا اوراقهم عن الانتخاب الطبيعي الى مؤسسة </a:t>
            </a:r>
            <a:r>
              <a:rPr lang="ar-EG" sz="5400" b="1" dirty="0" err="1"/>
              <a:t>لنيان</a:t>
            </a:r>
            <a:r>
              <a:rPr lang="ar-EG" sz="5400" b="1" dirty="0"/>
              <a:t/>
            </a:r>
            <a:br>
              <a:rPr lang="ar-EG" sz="5400" b="1" dirty="0"/>
            </a:br>
            <a:r>
              <a:rPr lang="ar-EG" sz="5400" b="1" dirty="0"/>
              <a:t>1859 دارون نشر نظريته عن أصل الأنواع</a:t>
            </a:r>
            <a:br>
              <a:rPr lang="ar-EG" sz="5400" b="1" dirty="0"/>
            </a:br>
            <a:r>
              <a:rPr lang="ar-EG" sz="5400" b="1" dirty="0"/>
              <a:t>1864 سميث </a:t>
            </a:r>
            <a:r>
              <a:rPr lang="ar-EG" sz="5400" b="1" dirty="0" err="1"/>
              <a:t>وودوارد</a:t>
            </a:r>
            <a:r>
              <a:rPr lang="ar-EG" sz="5400" b="1" dirty="0"/>
              <a:t> </a:t>
            </a:r>
            <a:r>
              <a:rPr lang="ar-EG" sz="5400" b="1" dirty="0" err="1"/>
              <a:t>وداوسون</a:t>
            </a:r>
            <a:r>
              <a:rPr lang="ar-EG" sz="5400" b="1" dirty="0"/>
              <a:t> ولدوا بفرق 8 شهور عن بعضهما</a:t>
            </a:r>
            <a:br>
              <a:rPr lang="ar-EG" sz="5400" b="1" dirty="0"/>
            </a:br>
            <a:r>
              <a:rPr lang="ar-EG" sz="5400" b="1" dirty="0"/>
              <a:t>1871 دارون نشر أصل الانسان كتابه عن تطور الانسان</a:t>
            </a:r>
            <a:br>
              <a:rPr lang="ar-EG" sz="5400" b="1" dirty="0"/>
            </a:br>
            <a:r>
              <a:rPr lang="ar-EG" sz="5400" b="1" dirty="0"/>
              <a:t>1891 اول حفرية لهومو </a:t>
            </a:r>
            <a:r>
              <a:rPr lang="ar-EG" sz="5400" b="1" dirty="0" err="1"/>
              <a:t>اريكتس</a:t>
            </a:r>
            <a:r>
              <a:rPr lang="ar-EG" sz="5400" b="1" dirty="0"/>
              <a:t> معروفة باسم انسان </a:t>
            </a:r>
            <a:r>
              <a:rPr lang="ar-EG" sz="5400" b="1" dirty="0" err="1"/>
              <a:t>جاوا</a:t>
            </a:r>
            <a:r>
              <a:rPr lang="ar-EG" sz="5400" b="1" dirty="0"/>
              <a:t> وجدت في </a:t>
            </a:r>
            <a:r>
              <a:rPr lang="ar-EG" sz="5400" b="1" dirty="0" err="1"/>
              <a:t>جاوا</a:t>
            </a:r>
            <a:r>
              <a:rPr lang="ar-EG" sz="5400" b="1" dirty="0"/>
              <a:t> اندونيسيا (وسنعرف أيضا خدعتها فهي خدعة مشهورة ومن بدايتها مشكوك فيها وغير مصدقة </a:t>
            </a:r>
            <a:r>
              <a:rPr lang="ar-EG" sz="5400" b="1" dirty="0" err="1"/>
              <a:t>وساشرحها</a:t>
            </a:r>
            <a:r>
              <a:rPr lang="ar-EG" sz="5400" b="1" dirty="0"/>
              <a:t> ايضا بتفصيل وادلة لاحقا)</a:t>
            </a:r>
          </a:p>
        </p:txBody>
      </p:sp>
    </p:spTree>
    <p:extLst>
      <p:ext uri="{BB962C8B-B14F-4D97-AF65-F5344CB8AC3E}">
        <p14:creationId xmlns:p14="http://schemas.microsoft.com/office/powerpoint/2010/main" val="716177813"/>
      </p:ext>
    </p:extLst>
  </p:cSld>
  <p:clrMapOvr>
    <a:masterClrMapping/>
  </p:clrMapOvr>
  <p:transition advTm="3062">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rtl="1">
              <a:lnSpc>
                <a:spcPct val="120000"/>
              </a:lnSpc>
              <a:spcBef>
                <a:spcPts val="0"/>
              </a:spcBef>
              <a:buClr>
                <a:srgbClr val="33CFCE"/>
              </a:buClr>
            </a:pPr>
            <a:r>
              <a:rPr lang="en-CA" sz="5400" b="1" dirty="0"/>
              <a:t>1907 The first Homo </a:t>
            </a:r>
            <a:r>
              <a:rPr lang="en-CA" sz="5400" b="1" dirty="0" err="1"/>
              <a:t>heidelbergensis</a:t>
            </a:r>
            <a:r>
              <a:rPr lang="en-CA" sz="5400" b="1" dirty="0"/>
              <a:t> fossil is discovered near Heidelberg, Germany.</a:t>
            </a:r>
            <a:br>
              <a:rPr lang="en-CA" sz="5400" b="1" dirty="0"/>
            </a:br>
            <a:r>
              <a:rPr lang="en-CA" sz="5400" b="1" dirty="0"/>
              <a:t>1907 </a:t>
            </a:r>
            <a:r>
              <a:rPr lang="ar-EG" sz="5400" b="1" dirty="0"/>
              <a:t>اكتشف اول حفرية لهومو </a:t>
            </a:r>
            <a:r>
              <a:rPr lang="ar-EG" sz="5400" b="1" dirty="0" err="1"/>
              <a:t>هيدالبرجينسيس</a:t>
            </a:r>
            <a:r>
              <a:rPr lang="ar-EG" sz="5400" b="1" dirty="0"/>
              <a:t> اكتشفت في المانيا</a:t>
            </a:r>
            <a:br>
              <a:rPr lang="ar-EG" sz="5400" b="1" dirty="0"/>
            </a:br>
            <a:r>
              <a:rPr lang="ar-EG" sz="5400" b="1" dirty="0"/>
              <a:t>هذه الحفريات سواء انسان </a:t>
            </a:r>
            <a:r>
              <a:rPr lang="ar-EG" sz="5400" b="1" dirty="0" err="1"/>
              <a:t>جاوا</a:t>
            </a:r>
            <a:r>
              <a:rPr lang="ar-EG" sz="5400" b="1" dirty="0"/>
              <a:t> او انسان </a:t>
            </a:r>
            <a:r>
              <a:rPr lang="ar-EG" sz="5400" b="1" dirty="0" err="1"/>
              <a:t>هايدل</a:t>
            </a:r>
            <a:r>
              <a:rPr lang="ar-EG" sz="5400" b="1" dirty="0"/>
              <a:t> لم يكونوا كافيين </a:t>
            </a:r>
            <a:r>
              <a:rPr lang="ar-EG" sz="5400" b="1" dirty="0" err="1"/>
              <a:t>لاثبات</a:t>
            </a:r>
            <a:r>
              <a:rPr lang="ar-EG" sz="5400" b="1" dirty="0"/>
              <a:t> نظرية دارون عن تطور الانسان. فكان يستطيع البعض ان يقول انها لإنسان طبيعي بكل صفاته فلم تكن دليل قوي في هذا الوقت. ولكن بعد هذا مباشرة ظهور </a:t>
            </a:r>
            <a:r>
              <a:rPr lang="ar-EG" sz="5400" b="1" dirty="0" err="1"/>
              <a:t>بيلتدون</a:t>
            </a:r>
            <a:r>
              <a:rPr lang="ar-EG" sz="5400" b="1" dirty="0"/>
              <a:t> جمجمة وسيطة فهي كانت الدليل القوي على التطور في هذا الوقت الذي كانوا يريدونه. </a:t>
            </a:r>
          </a:p>
        </p:txBody>
      </p:sp>
    </p:spTree>
    <p:extLst>
      <p:ext uri="{BB962C8B-B14F-4D97-AF65-F5344CB8AC3E}">
        <p14:creationId xmlns:p14="http://schemas.microsoft.com/office/powerpoint/2010/main" val="478618874"/>
      </p:ext>
    </p:extLst>
  </p:cSld>
  <p:clrMapOvr>
    <a:masterClrMapping/>
  </p:clrMapOvr>
  <p:transition advTm="3062">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المهم ان امام القارئ المراجع تقول لكم انه لم يوجد اي دليل حقيقي على تطور الانسان حتى ظهرة جمجمة </a:t>
            </a:r>
            <a:r>
              <a:rPr lang="ar-EG" sz="5400" b="1" dirty="0" err="1"/>
              <a:t>بلتدون</a:t>
            </a:r>
            <a:r>
              <a:rPr lang="ar-EG" sz="5400" b="1" dirty="0"/>
              <a:t> التي خدعت الكثيرين أكثر من 40 سنة </a:t>
            </a:r>
            <a:r>
              <a:rPr lang="ar-EG" sz="5400" b="1" dirty="0" err="1"/>
              <a:t>وبدؤا</a:t>
            </a:r>
            <a:r>
              <a:rPr lang="ar-EG" sz="5400" b="1" dirty="0"/>
              <a:t> يصدقوا التطور ودفعت الكثيرين ان يصفوا حفريات بدل من انها حفريات لقردة او عظام مختلطة لقردة وبشر ان يدعوا انها حفريات مراحل وسيطة. هذه هي اهمية </a:t>
            </a:r>
            <a:r>
              <a:rPr lang="ar-EG" sz="5400" b="1" dirty="0" err="1"/>
              <a:t>بلتدون</a:t>
            </a:r>
            <a:r>
              <a:rPr lang="ar-EG" sz="5400" b="1" dirty="0"/>
              <a:t>.</a:t>
            </a:r>
            <a:br>
              <a:rPr lang="ar-EG" sz="5400" b="1" dirty="0"/>
            </a:br>
            <a:r>
              <a:rPr lang="ar-EG" sz="5400" b="1" dirty="0"/>
              <a:t>مقدمة لتاريخ هذه الخديعة </a:t>
            </a:r>
            <a:br>
              <a:rPr lang="ar-EG" sz="5400" b="1" dirty="0"/>
            </a:br>
            <a:r>
              <a:rPr lang="en-CA" sz="5400" b="1" dirty="0"/>
              <a:t>Piltdown skull</a:t>
            </a:r>
            <a:br>
              <a:rPr lang="en-CA" sz="5400" b="1" dirty="0"/>
            </a:br>
            <a:r>
              <a:rPr lang="ar-EG" sz="5400" b="1" dirty="0"/>
              <a:t>هو عبارة عن جزء من فك وسنتين وأجزاء </a:t>
            </a:r>
            <a:r>
              <a:rPr lang="ar-EG" sz="5400" b="1" dirty="0" err="1"/>
              <a:t>متفتتة</a:t>
            </a:r>
            <a:r>
              <a:rPr lang="ar-EG" sz="5400" b="1" dirty="0"/>
              <a:t> من جمجمة</a:t>
            </a:r>
          </a:p>
        </p:txBody>
      </p:sp>
    </p:spTree>
    <p:extLst>
      <p:ext uri="{BB962C8B-B14F-4D97-AF65-F5344CB8AC3E}">
        <p14:creationId xmlns:p14="http://schemas.microsoft.com/office/powerpoint/2010/main" val="371997418"/>
      </p:ext>
    </p:extLst>
  </p:cSld>
  <p:clrMapOvr>
    <a:masterClrMapping/>
  </p:clrMapOvr>
  <p:transition advTm="3062">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9098" y="245696"/>
            <a:ext cx="15546619" cy="9724140"/>
          </a:xfrm>
          <a:prstGeom prst="rect">
            <a:avLst/>
          </a:prstGeom>
        </p:spPr>
      </p:pic>
    </p:spTree>
    <p:extLst>
      <p:ext uri="{BB962C8B-B14F-4D97-AF65-F5344CB8AC3E}">
        <p14:creationId xmlns:p14="http://schemas.microsoft.com/office/powerpoint/2010/main" val="2742953203"/>
      </p:ext>
    </p:extLst>
  </p:cSld>
  <p:clrMapOvr>
    <a:masterClrMapping/>
  </p:clrMapOvr>
  <p:transition advTm="4339">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05181" y="308591"/>
            <a:ext cx="11447948" cy="9700870"/>
          </a:xfrm>
          <a:prstGeom prst="rect">
            <a:avLst/>
          </a:prstGeom>
        </p:spPr>
      </p:pic>
    </p:spTree>
    <p:extLst>
      <p:ext uri="{BB962C8B-B14F-4D97-AF65-F5344CB8AC3E}">
        <p14:creationId xmlns:p14="http://schemas.microsoft.com/office/powerpoint/2010/main" val="2558323812"/>
      </p:ext>
    </p:extLst>
  </p:cSld>
  <p:clrMapOvr>
    <a:masterClrMapping/>
  </p:clrMapOvr>
  <p:transition advTm="4339">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E626E-7D14-4F8F-81D1-5BCC65A50CD1}"/>
              </a:ext>
            </a:extLst>
          </p:cNvPr>
          <p:cNvSpPr>
            <a:spLocks noGrp="1"/>
          </p:cNvSpPr>
          <p:nvPr>
            <p:ph type="title"/>
          </p:nvPr>
        </p:nvSpPr>
        <p:spPr>
          <a:xfrm>
            <a:off x="753035" y="914400"/>
            <a:ext cx="11241741" cy="6723529"/>
          </a:xfrm>
        </p:spPr>
        <p:txBody>
          <a:bodyPr>
            <a:noAutofit/>
          </a:bodyPr>
          <a:lstStyle/>
          <a:p>
            <a:pPr algn="ctr">
              <a:lnSpc>
                <a:spcPct val="150000"/>
              </a:lnSpc>
            </a:pPr>
            <a:r>
              <a:rPr lang="ar-EG" sz="8000" b="1" dirty="0">
                <a:solidFill>
                  <a:srgbClr val="002060"/>
                </a:solidFill>
                <a:latin typeface="Simplified Arabic" panose="02020603050405020304" pitchFamily="18" charset="-78"/>
                <a:cs typeface="Simplified Arabic" panose="02020603050405020304" pitchFamily="18" charset="-78"/>
              </a:rPr>
              <a:t>خديعة جمجمة </a:t>
            </a:r>
            <a:r>
              <a:rPr lang="ar-EG" sz="8000" b="1" dirty="0" err="1">
                <a:solidFill>
                  <a:srgbClr val="002060"/>
                </a:solidFill>
                <a:latin typeface="Simplified Arabic" panose="02020603050405020304" pitchFamily="18" charset="-78"/>
                <a:cs typeface="Simplified Arabic" panose="02020603050405020304" pitchFamily="18" charset="-78"/>
              </a:rPr>
              <a:t>بلتدون</a:t>
            </a:r>
            <a:r>
              <a:rPr lang="ar-EG" sz="8000" b="1" dirty="0">
                <a:solidFill>
                  <a:srgbClr val="002060"/>
                </a:solidFill>
                <a:latin typeface="Simplified Arabic" panose="02020603050405020304" pitchFamily="18" charset="-78"/>
                <a:cs typeface="Simplified Arabic" panose="02020603050405020304" pitchFamily="18" charset="-78"/>
              </a:rPr>
              <a:t> المزورة التي جعلت التطور حقيقة وتطور الانسان الجزء الخامس والستين</a:t>
            </a:r>
            <a:endParaRPr lang="en-US" sz="80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6354328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2962" y="263752"/>
            <a:ext cx="12640474" cy="9592715"/>
          </a:xfrm>
          <a:prstGeom prst="rect">
            <a:avLst/>
          </a:prstGeom>
        </p:spPr>
      </p:pic>
    </p:spTree>
    <p:extLst>
      <p:ext uri="{BB962C8B-B14F-4D97-AF65-F5344CB8AC3E}">
        <p14:creationId xmlns:p14="http://schemas.microsoft.com/office/powerpoint/2010/main" val="3657598903"/>
      </p:ext>
    </p:extLst>
  </p:cSld>
  <p:clrMapOvr>
    <a:masterClrMapping/>
  </p:clrMapOvr>
  <p:transition advTm="4339">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Autofit/>
          </a:bodyPr>
          <a:lstStyle/>
          <a:p>
            <a:pPr lvl="0" algn="r" rtl="1">
              <a:lnSpc>
                <a:spcPct val="120000"/>
              </a:lnSpc>
              <a:spcBef>
                <a:spcPts val="0"/>
              </a:spcBef>
              <a:buClr>
                <a:srgbClr val="33CFCE"/>
              </a:buClr>
            </a:pPr>
            <a:r>
              <a:rPr lang="ar-EG" sz="5400" b="1" dirty="0"/>
              <a:t>هذا مثال علي الخدع الكثيرة التي يستخدمها بعض مؤيدي فرضية التطور </a:t>
            </a:r>
            <a:r>
              <a:rPr lang="ar-EG" sz="5400" b="1" dirty="0" err="1"/>
              <a:t>لاقناعنا</a:t>
            </a:r>
            <a:r>
              <a:rPr lang="ar-EG" sz="5400" b="1" dirty="0"/>
              <a:t> بان الانسان والقرد من أصل واحد. فإنسان </a:t>
            </a:r>
            <a:r>
              <a:rPr lang="ar-EG" sz="5400" b="1" dirty="0" err="1"/>
              <a:t>بلتداون</a:t>
            </a:r>
            <a:r>
              <a:rPr lang="ar-EG" sz="5400" b="1" dirty="0"/>
              <a:t> كان خدعة كبيرة قدمت فيها بقايا عظام متحجرة على أنها تعود للإنسان الأول الذي لا يزال يتطور وبه صفات واضحة متوسطة بين الانسان والقرد. وتعود قصة اكتشافها الي تشارلز </a:t>
            </a:r>
            <a:r>
              <a:rPr lang="ar-EG" sz="5400" b="1" dirty="0" err="1"/>
              <a:t>دوسن</a:t>
            </a:r>
            <a:r>
              <a:rPr lang="ar-EG" sz="5400" b="1" dirty="0"/>
              <a:t> </a:t>
            </a:r>
            <a:r>
              <a:rPr lang="en-CA" sz="5400" b="1" dirty="0"/>
              <a:t>Charles Dawson </a:t>
            </a:r>
            <a:r>
              <a:rPr lang="ar-EG" sz="5400" b="1" dirty="0"/>
              <a:t>الذي كان يؤمن بكلام دارون ولكن لا يوجد دليل يثبت كلام دارون وأيضا يبحث عن الشهرة العلمية والتدعيم المالي وهو في مزرعة بجوار </a:t>
            </a:r>
            <a:r>
              <a:rPr lang="ar-EG" sz="5400" b="1" dirty="0" err="1"/>
              <a:t>بيلتدون</a:t>
            </a:r>
            <a:r>
              <a:rPr lang="ar-EG" sz="5400" b="1" dirty="0"/>
              <a:t> إنجلترا اعلن انه اكتشف جزء من جمجمة في سنة 1910 م  وقال ان هذه العظام عمرها من 500000 الى مليون سنة (في بداية اكتشاف المقياس الاشعاعي ولم يكن بدأ استخدامه في المعامل فتحديد العمر هو فقط فرضية) </a:t>
            </a:r>
          </a:p>
        </p:txBody>
      </p:sp>
    </p:spTree>
    <p:extLst>
      <p:ext uri="{BB962C8B-B14F-4D97-AF65-F5344CB8AC3E}">
        <p14:creationId xmlns:p14="http://schemas.microsoft.com/office/powerpoint/2010/main" val="1667255520"/>
      </p:ext>
    </p:extLst>
  </p:cSld>
  <p:clrMapOvr>
    <a:masterClrMapping/>
  </p:clrMapOvr>
  <p:transition advTm="3062">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وقال لكنها سميكة اكثر من المعتاد اذا هي قد تكون وسيطة </a:t>
            </a:r>
            <a:r>
              <a:rPr lang="ar-EG" sz="5400" b="1" dirty="0" err="1"/>
              <a:t>لانسان</a:t>
            </a:r>
            <a:r>
              <a:rPr lang="ar-EG" sz="5400" b="1" dirty="0"/>
              <a:t> اولي تربطنا بجدودنا القردة (هذا استنتاج غريب من النظرة الاولي وكان يجب ان يلفت النظر) ثم بعدها في خريف سنة 1911 م وجد قطع أخرى لفك ملقاه في هذا المكان (لا يوجد شهود بل فقط كلامه) </a:t>
            </a:r>
            <a:br>
              <a:rPr lang="ar-EG" sz="5400" b="1" dirty="0"/>
            </a:br>
            <a:r>
              <a:rPr lang="ar-EG" sz="5400" b="1" dirty="0"/>
              <a:t>هذه البقايا تتألف من عظام فك وأجزاء من جمجمة اكتمل جمعها باكتشاف أجزاء أخرى في عام 1912 م من منجم حصى في </a:t>
            </a:r>
            <a:r>
              <a:rPr lang="ar-EG" sz="5400" b="1" dirty="0" err="1"/>
              <a:t>بلتداون</a:t>
            </a:r>
            <a:r>
              <a:rPr lang="ar-EG" sz="5400" b="1" dirty="0"/>
              <a:t> شرق </a:t>
            </a:r>
            <a:r>
              <a:rPr lang="ar-EG" sz="5400" b="1" dirty="0" err="1"/>
              <a:t>ساسكس</a:t>
            </a:r>
            <a:r>
              <a:rPr lang="ar-EG" sz="5400" b="1" dirty="0"/>
              <a:t> في إنجلترا. أعطي لهذه العينة اسم الأنسان الفجري أو باللاتينية </a:t>
            </a:r>
            <a:r>
              <a:rPr lang="ar-EG" sz="5400" b="1" dirty="0" err="1"/>
              <a:t>ايوانثروبس</a:t>
            </a:r>
            <a:r>
              <a:rPr lang="ar-EG" sz="5400" b="1" dirty="0"/>
              <a:t> </a:t>
            </a:r>
            <a:r>
              <a:rPr lang="en-CA" sz="5400" b="1" dirty="0" err="1"/>
              <a:t>Eoanthropus</a:t>
            </a:r>
            <a:endParaRPr lang="en-CA" sz="5400" b="1" dirty="0"/>
          </a:p>
        </p:txBody>
      </p:sp>
    </p:spTree>
    <p:extLst>
      <p:ext uri="{BB962C8B-B14F-4D97-AF65-F5344CB8AC3E}">
        <p14:creationId xmlns:p14="http://schemas.microsoft.com/office/powerpoint/2010/main" val="1129166687"/>
      </p:ext>
    </p:extLst>
  </p:cSld>
  <p:clrMapOvr>
    <a:masterClrMapping/>
  </p:clrMapOvr>
  <p:transition advTm="3062">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AE76B137-6D0C-4E13-BB89-6A98D8D18082}"/>
              </a:ext>
            </a:extLst>
          </p:cNvPr>
          <p:cNvSpPr>
            <a:spLocks noGrp="1"/>
          </p:cNvSpPr>
          <p:nvPr>
            <p:ph type="title"/>
          </p:nvPr>
        </p:nvSpPr>
        <p:spPr>
          <a:xfrm>
            <a:off x="13205012" y="1925782"/>
            <a:ext cx="4875169" cy="6787912"/>
          </a:xfrm>
        </p:spPr>
        <p:txBody>
          <a:bodyPr>
            <a:normAutofit/>
          </a:bodyPr>
          <a:lstStyle/>
          <a:p>
            <a:pPr lvl="0" algn="ctr">
              <a:lnSpc>
                <a:spcPct val="120000"/>
              </a:lnSpc>
              <a:spcBef>
                <a:spcPts val="0"/>
              </a:spcBef>
              <a:buClr>
                <a:srgbClr val="33CFCE"/>
              </a:buClr>
            </a:pPr>
            <a:r>
              <a:rPr lang="ar-EG" sz="5400" b="1" dirty="0"/>
              <a:t>وما قلته </a:t>
            </a:r>
            <a:r>
              <a:rPr lang="ar-EG" sz="5400" b="1" dirty="0" smtClean="0"/>
              <a:t>هو نشر </a:t>
            </a:r>
            <a:r>
              <a:rPr lang="ar-EG" sz="5400" b="1" dirty="0"/>
              <a:t>في </a:t>
            </a:r>
            <a:r>
              <a:rPr lang="en-CA" sz="5400" b="1" dirty="0"/>
              <a:t>Illustrated London News </a:t>
            </a:r>
            <a:r>
              <a:rPr lang="ar-EG" sz="5400" b="1" dirty="0" smtClean="0"/>
              <a:t/>
            </a:r>
            <a:br>
              <a:rPr lang="ar-EG" sz="5400" b="1" dirty="0" smtClean="0"/>
            </a:br>
            <a:r>
              <a:rPr lang="ar-EG" sz="5400" b="1" dirty="0" smtClean="0"/>
              <a:t>في </a:t>
            </a:r>
            <a:r>
              <a:rPr lang="ar-EG" sz="5400" b="1" dirty="0"/>
              <a:t>28 ديسمبر </a:t>
            </a:r>
            <a:r>
              <a:rPr lang="ar-EG" sz="5400" b="1" dirty="0" smtClean="0"/>
              <a:t>1912</a:t>
            </a:r>
            <a:br>
              <a:rPr lang="ar-EG" sz="5400" b="1" dirty="0" smtClean="0"/>
            </a:br>
            <a:endParaRPr kumimoji="1" lang="ja-JP" altLang="en-US" sz="5400" dirty="0"/>
          </a:p>
        </p:txBody>
      </p:sp>
      <p:pic>
        <p:nvPicPr>
          <p:cNvPr id="2" name="Picture 1"/>
          <p:cNvPicPr>
            <a:picLocks noChangeAspect="1"/>
          </p:cNvPicPr>
          <p:nvPr/>
        </p:nvPicPr>
        <p:blipFill>
          <a:blip r:embed="rId3"/>
          <a:stretch>
            <a:fillRect/>
          </a:stretch>
        </p:blipFill>
        <p:spPr>
          <a:xfrm>
            <a:off x="376280" y="277180"/>
            <a:ext cx="11166532" cy="9404702"/>
          </a:xfrm>
          <a:prstGeom prst="rect">
            <a:avLst/>
          </a:prstGeom>
        </p:spPr>
      </p:pic>
    </p:spTree>
    <p:extLst>
      <p:ext uri="{BB962C8B-B14F-4D97-AF65-F5344CB8AC3E}">
        <p14:creationId xmlns:p14="http://schemas.microsoft.com/office/powerpoint/2010/main" val="3998629230"/>
      </p:ext>
    </p:extLst>
  </p:cSld>
  <p:clrMapOvr>
    <a:masterClrMapping/>
  </p:clrMapOvr>
  <p:transition advTm="4339">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وبدون دراسة كافية وأول ما ظهرت وقال انها لمرحلة وسيطة </a:t>
            </a:r>
            <a:r>
              <a:rPr lang="ar-EG" sz="5400" b="1" dirty="0" err="1"/>
              <a:t>لاوائل</a:t>
            </a:r>
            <a:r>
              <a:rPr lang="ar-EG" sz="5400" b="1" dirty="0"/>
              <a:t> مراحل تطور الانسان فرحوا جدا بها وكالعادة انتشرت صور وتماثيل انسان </a:t>
            </a:r>
            <a:r>
              <a:rPr lang="ar-EG" sz="5400" b="1" dirty="0" err="1"/>
              <a:t>بيتلدون</a:t>
            </a:r>
            <a:r>
              <a:rPr lang="ar-EG" sz="5400" b="1" dirty="0"/>
              <a:t> في المتاحف والكتب العلمية واعتبر اقوى دليل اكتشف يثبت التطور ومن أقوى دعائم وادلة تطور الانسان من جدود القردة</a:t>
            </a:r>
            <a:br>
              <a:rPr lang="ar-EG" sz="5400" b="1" dirty="0"/>
            </a:br>
            <a:r>
              <a:rPr lang="ar-EG" sz="5400" b="1" dirty="0"/>
              <a:t>وبهذا انتبه الكثيرين انه تم اثبات التطور وهذا جعل الكثيرين من الذين يرفضوا التطور يبدؤا يصدقونه</a:t>
            </a:r>
          </a:p>
        </p:txBody>
      </p:sp>
    </p:spTree>
    <p:extLst>
      <p:ext uri="{BB962C8B-B14F-4D97-AF65-F5344CB8AC3E}">
        <p14:creationId xmlns:p14="http://schemas.microsoft.com/office/powerpoint/2010/main" val="3634209332"/>
      </p:ext>
    </p:extLst>
  </p:cSld>
  <p:clrMapOvr>
    <a:masterClrMapping/>
  </p:clrMapOvr>
  <p:transition advTm="3062">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وكما ترون صوره نصف انسان نصف قرد وقالوا لا يوجد أي شك في انه مرحلة وسيطة بيننا وبين القردة كل هذا من جزء من فك وسنتين </a:t>
            </a:r>
            <a:r>
              <a:rPr lang="ar-EG" sz="5400" b="1" dirty="0" err="1"/>
              <a:t>وفتافيت</a:t>
            </a:r>
            <a:r>
              <a:rPr lang="ar-EG" sz="5400" b="1" dirty="0"/>
              <a:t> جمجمة ولكن لان داوسن ادعى ان الاسنان هي بها صفات وسط بين الانسان والقرد والفك يشبه فك القردة والاجزاء العظمية هي بوضوح </a:t>
            </a:r>
            <a:r>
              <a:rPr lang="ar-EG" sz="5400" b="1" dirty="0" err="1"/>
              <a:t>لانسان</a:t>
            </a:r>
            <a:r>
              <a:rPr lang="ar-EG" sz="5400" b="1" dirty="0"/>
              <a:t> أي ان بها صفات ما بين قردة وانسان. </a:t>
            </a:r>
            <a:br>
              <a:rPr lang="ar-EG" sz="5400" b="1" dirty="0"/>
            </a:br>
            <a:r>
              <a:rPr lang="ar-EG" sz="5400" b="1" dirty="0"/>
              <a:t>ووضع في المتحف البريطاني للتاريخ الطبيعي كدليل قوي واضح على التطور بل اعتبر اقوى دليل اكتشف حتى هذا التوقيت. وكان يصنع منها نسخ وترسل للدراسة. </a:t>
            </a:r>
          </a:p>
        </p:txBody>
      </p:sp>
    </p:spTree>
    <p:extLst>
      <p:ext uri="{BB962C8B-B14F-4D97-AF65-F5344CB8AC3E}">
        <p14:creationId xmlns:p14="http://schemas.microsoft.com/office/powerpoint/2010/main" val="372566096"/>
      </p:ext>
    </p:extLst>
  </p:cSld>
  <p:clrMapOvr>
    <a:masterClrMapping/>
  </p:clrMapOvr>
  <p:transition advTm="3062">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ظلت أهمية هذه القطع المتحجرة موضع جدل حتى سطعت الحقيقة في عام 1953 م عندما أخيرا سمح بدراسة القطع الاصلية وليس النسخ. للأسف اثناء هذه الأربعين سنة وأكثر كان اغتسل مخ الكثيرين انه فعلا ثبت تطور الانسان وأصبح أي حفرية قديمة لقردة تكتشف تفسر انها مرحلة وسيطة لأنهم يعتقدوا ان التطور ثبت بالفعل. أي أصبحوا يفسروا أي حفرية بالتطور ثم يستخدموها كدليل اخر على التطور بأسلوب الدليل الدائري بجوار </a:t>
            </a:r>
            <a:r>
              <a:rPr lang="ar-EG" sz="5400" b="1" dirty="0" err="1"/>
              <a:t>بلتدون</a:t>
            </a:r>
            <a:r>
              <a:rPr lang="ar-EG" sz="5400" b="1" dirty="0"/>
              <a:t> وتعاظم الامر جدا. ولكن كما قلت أخيرا درست القطع الاصلية واكتشف الخديعة وهي أن هذه القطع ما هي إلا قطع مزورة تم تركيبها عمدًا -فالفك السفلي هو لقرد </a:t>
            </a:r>
            <a:r>
              <a:rPr lang="ar-EG" sz="5400" b="1" dirty="0" err="1"/>
              <a:t>اورانجوتان</a:t>
            </a:r>
            <a:r>
              <a:rPr lang="ar-EG" sz="5400" b="1" dirty="0"/>
              <a:t> ميت من 50 سنة فقط تم صباغته وبقايا الجمجمة تعود لجمجمة إنسان حديثة.</a:t>
            </a:r>
          </a:p>
        </p:txBody>
      </p:sp>
    </p:spTree>
    <p:extLst>
      <p:ext uri="{BB962C8B-B14F-4D97-AF65-F5344CB8AC3E}">
        <p14:creationId xmlns:p14="http://schemas.microsoft.com/office/powerpoint/2010/main" val="1578341034"/>
      </p:ext>
    </p:extLst>
  </p:cSld>
  <p:clrMapOvr>
    <a:masterClrMapping/>
  </p:clrMapOvr>
  <p:transition advTm="3062">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AE76B137-6D0C-4E13-BB89-6A98D8D18082}"/>
              </a:ext>
            </a:extLst>
          </p:cNvPr>
          <p:cNvSpPr>
            <a:spLocks noGrp="1"/>
          </p:cNvSpPr>
          <p:nvPr>
            <p:ph type="title"/>
          </p:nvPr>
        </p:nvSpPr>
        <p:spPr>
          <a:xfrm>
            <a:off x="13205012" y="1925782"/>
            <a:ext cx="4875169" cy="6787912"/>
          </a:xfrm>
        </p:spPr>
        <p:txBody>
          <a:bodyPr>
            <a:normAutofit/>
          </a:bodyPr>
          <a:lstStyle/>
          <a:p>
            <a:pPr lvl="0" algn="ctr">
              <a:lnSpc>
                <a:spcPct val="120000"/>
              </a:lnSpc>
              <a:spcBef>
                <a:spcPts val="0"/>
              </a:spcBef>
              <a:buClr>
                <a:srgbClr val="33CFCE"/>
              </a:buClr>
            </a:pPr>
            <a:r>
              <a:rPr lang="ar-EG" sz="5400" b="1" dirty="0"/>
              <a:t>ونعود للماضي قليلا لنعرف ما قيل وما ثبت عكسه</a:t>
            </a:r>
            <a:endParaRPr kumimoji="1" lang="ja-JP" altLang="en-US" sz="5400" dirty="0"/>
          </a:p>
        </p:txBody>
      </p:sp>
      <p:pic>
        <p:nvPicPr>
          <p:cNvPr id="4" name="Picture 3"/>
          <p:cNvPicPr>
            <a:picLocks noChangeAspect="1"/>
          </p:cNvPicPr>
          <p:nvPr/>
        </p:nvPicPr>
        <p:blipFill>
          <a:blip r:embed="rId3"/>
          <a:stretch>
            <a:fillRect/>
          </a:stretch>
        </p:blipFill>
        <p:spPr>
          <a:xfrm>
            <a:off x="815577" y="168172"/>
            <a:ext cx="9287146" cy="9809546"/>
          </a:xfrm>
          <a:prstGeom prst="rect">
            <a:avLst/>
          </a:prstGeom>
        </p:spPr>
      </p:pic>
      <p:sp>
        <p:nvSpPr>
          <p:cNvPr id="5" name="Oval 4"/>
          <p:cNvSpPr/>
          <p:nvPr/>
        </p:nvSpPr>
        <p:spPr>
          <a:xfrm>
            <a:off x="5647765" y="995082"/>
            <a:ext cx="1371600" cy="169433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CA"/>
          </a:p>
        </p:txBody>
      </p:sp>
    </p:spTree>
    <p:extLst>
      <p:ext uri="{BB962C8B-B14F-4D97-AF65-F5344CB8AC3E}">
        <p14:creationId xmlns:p14="http://schemas.microsoft.com/office/powerpoint/2010/main" val="4291812625"/>
      </p:ext>
    </p:extLst>
  </p:cSld>
  <p:clrMapOvr>
    <a:masterClrMapping/>
  </p:clrMapOvr>
  <p:transition advTm="43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AE76B137-6D0C-4E13-BB89-6A98D8D18082}"/>
              </a:ext>
            </a:extLst>
          </p:cNvPr>
          <p:cNvSpPr>
            <a:spLocks noGrp="1"/>
          </p:cNvSpPr>
          <p:nvPr>
            <p:ph type="title"/>
          </p:nvPr>
        </p:nvSpPr>
        <p:spPr>
          <a:xfrm>
            <a:off x="11851554" y="168172"/>
            <a:ext cx="6228628" cy="9809546"/>
          </a:xfrm>
        </p:spPr>
        <p:txBody>
          <a:bodyPr>
            <a:normAutofit/>
          </a:bodyPr>
          <a:lstStyle/>
          <a:p>
            <a:pPr lvl="0" algn="ctr">
              <a:lnSpc>
                <a:spcPct val="120000"/>
              </a:lnSpc>
              <a:spcBef>
                <a:spcPts val="0"/>
              </a:spcBef>
              <a:buClr>
                <a:srgbClr val="33CFCE"/>
              </a:buClr>
            </a:pPr>
            <a:r>
              <a:rPr lang="ar-EG" sz="5400" b="1" dirty="0" err="1"/>
              <a:t>واستمرة</a:t>
            </a:r>
            <a:r>
              <a:rPr lang="ar-EG" sz="5400" b="1" dirty="0"/>
              <a:t> هذه الخديعة 40 سنة وظل يعتبر خلال هذه الفترة انه اكتشاف عظيم ودليل مهم لتطور الانسان </a:t>
            </a:r>
            <a:r>
              <a:rPr lang="ar-EG" sz="5400" b="1" dirty="0" err="1"/>
              <a:t>وبدؤا</a:t>
            </a:r>
            <a:r>
              <a:rPr lang="ar-EG" sz="5400" b="1" dirty="0"/>
              <a:t> يرسموه في كل المتاحف او يصنعوا له تماثيل انه مرحلة وسيطة </a:t>
            </a:r>
            <a:endParaRPr kumimoji="1" lang="ja-JP" altLang="en-US" sz="5400" dirty="0"/>
          </a:p>
        </p:txBody>
      </p:sp>
      <p:sp>
        <p:nvSpPr>
          <p:cNvPr id="5" name="Oval 4"/>
          <p:cNvSpPr/>
          <p:nvPr/>
        </p:nvSpPr>
        <p:spPr>
          <a:xfrm>
            <a:off x="5647765" y="995082"/>
            <a:ext cx="1371600" cy="169433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CA"/>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13" y="467989"/>
            <a:ext cx="9401413" cy="9321470"/>
          </a:xfrm>
          <a:prstGeom prst="rect">
            <a:avLst/>
          </a:prstGeom>
        </p:spPr>
      </p:pic>
    </p:spTree>
    <p:extLst>
      <p:ext uri="{BB962C8B-B14F-4D97-AF65-F5344CB8AC3E}">
        <p14:creationId xmlns:p14="http://schemas.microsoft.com/office/powerpoint/2010/main" val="2498353105"/>
      </p:ext>
    </p:extLst>
  </p:cSld>
  <p:clrMapOvr>
    <a:masterClrMapping/>
  </p:clrMapOvr>
  <p:transition advTm="43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في 18 ديسمبر 1912 في اجتماع الجمعية </a:t>
            </a:r>
            <a:r>
              <a:rPr lang="ar-EG" sz="5400" b="1" dirty="0" err="1"/>
              <a:t>الجيلوجية</a:t>
            </a:r>
            <a:r>
              <a:rPr lang="ar-EG" sz="5400" b="1" dirty="0"/>
              <a:t> في لندن الذي فيه </a:t>
            </a:r>
            <a:br>
              <a:rPr lang="ar-EG" sz="5400" b="1" dirty="0"/>
            </a:br>
            <a:r>
              <a:rPr lang="ar-EG" sz="5400" b="1" dirty="0"/>
              <a:t>ادعى تشارلز </a:t>
            </a:r>
            <a:r>
              <a:rPr lang="ar-EG" sz="5400" b="1" dirty="0" err="1"/>
              <a:t>داوسون</a:t>
            </a:r>
            <a:r>
              <a:rPr lang="ar-EG" sz="5400" b="1" dirty="0"/>
              <a:t> بأنه أعطي جزءً من جمجمةٍ قبل أربع سنوات من قبل عامل في </a:t>
            </a:r>
            <a:r>
              <a:rPr lang="ar-EG" sz="5400" b="1" dirty="0" err="1"/>
              <a:t>بلتداون</a:t>
            </a:r>
            <a:r>
              <a:rPr lang="ar-EG" sz="5400" b="1" dirty="0"/>
              <a:t> في منجم الحصى. وفقًا </a:t>
            </a:r>
            <a:r>
              <a:rPr lang="ar-EG" sz="5400" b="1" dirty="0" err="1"/>
              <a:t>لداوسون</a:t>
            </a:r>
            <a:r>
              <a:rPr lang="ar-EG" sz="5400" b="1" dirty="0"/>
              <a:t> العمال كانوا في موقع اكتشاف الجمجمة قبل وصوله بفترة قصيرة ووجدها قد حطمت اعتقادًا من العمال بأنها جوزة هند متحجرة. بمعاودة زيارة الموقع في مناسبات عدة بينها سنين وجد </a:t>
            </a:r>
            <a:r>
              <a:rPr lang="ar-EG" sz="5400" b="1" dirty="0" err="1"/>
              <a:t>داوسون</a:t>
            </a:r>
            <a:r>
              <a:rPr lang="ar-EG" sz="5400" b="1" dirty="0"/>
              <a:t> مزيدًا من بقايا الجمجمة وآخذها إلى آرثر </a:t>
            </a:r>
            <a:r>
              <a:rPr lang="ar-EG" sz="5400" b="1" dirty="0" err="1"/>
              <a:t>ودوارد</a:t>
            </a:r>
            <a:r>
              <a:rPr lang="ar-EG" sz="5400" b="1" dirty="0"/>
              <a:t> وهو </a:t>
            </a:r>
            <a:r>
              <a:rPr lang="ar-EG" sz="5400" b="1" dirty="0" err="1"/>
              <a:t>رئييس</a:t>
            </a:r>
            <a:r>
              <a:rPr lang="ar-EG" sz="5400" b="1" dirty="0"/>
              <a:t> للقسم الجيولوجي في المتحف البريطاني. باهتمام كبير رافق </a:t>
            </a:r>
            <a:r>
              <a:rPr lang="ar-EG" sz="5400" b="1" dirty="0" err="1"/>
              <a:t>ودوارد</a:t>
            </a:r>
            <a:r>
              <a:rPr lang="ar-EG" sz="5400" b="1" dirty="0"/>
              <a:t> </a:t>
            </a:r>
            <a:r>
              <a:rPr lang="ar-EG" sz="5400" b="1" dirty="0" err="1"/>
              <a:t>داوسون</a:t>
            </a:r>
            <a:r>
              <a:rPr lang="ar-EG" sz="5400" b="1" dirty="0"/>
              <a:t> للموقع وعملا فيه ما بين يونيو وسبتمبر من عام 1912. على الرغم من ذلك </a:t>
            </a:r>
            <a:r>
              <a:rPr lang="ar-EG" sz="5400" b="1" dirty="0" err="1"/>
              <a:t>داوسون</a:t>
            </a:r>
            <a:r>
              <a:rPr lang="ar-EG" sz="5400" b="1" dirty="0"/>
              <a:t> رمم أكثر أجزاء الجمجمة ونصف من عظم الفك السفلي. </a:t>
            </a:r>
          </a:p>
        </p:txBody>
      </p:sp>
    </p:spTree>
    <p:extLst>
      <p:ext uri="{BB962C8B-B14F-4D97-AF65-F5344CB8AC3E}">
        <p14:creationId xmlns:p14="http://schemas.microsoft.com/office/powerpoint/2010/main" val="3229226467"/>
      </p:ext>
    </p:extLst>
  </p:cSld>
  <p:clrMapOvr>
    <a:masterClrMapping/>
  </p:clrMapOvr>
  <p:transition advTm="3062">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15153"/>
            <a:ext cx="17622982" cy="9843247"/>
          </a:xfrm>
        </p:spPr>
        <p:txBody>
          <a:bodyPr>
            <a:normAutofit fontScale="90000"/>
          </a:bodyPr>
          <a:lstStyle/>
          <a:p>
            <a:pPr lvl="0" algn="r" rtl="1">
              <a:lnSpc>
                <a:spcPct val="120000"/>
              </a:lnSpc>
              <a:spcBef>
                <a:spcPts val="0"/>
              </a:spcBef>
              <a:buClr>
                <a:srgbClr val="33CFCE"/>
              </a:buClr>
            </a:pPr>
            <a:r>
              <a:rPr lang="ar-EG" sz="5400" b="1" dirty="0"/>
              <a:t>بدأنا في الحفريات التي تقدم خطا في ادعاء تطور الانسان وعرفنا ان كل هذه المراحل المفترضة في شجرة تطور الانسان المزعومة ليس لها وجود، لا جدود ولا مراحل وسيطة من الأول لا الجد الحياة 4.1 مليار ولا الجد النطاق 2.1 مليار ولا الجد المملكة الحيوان 590 مليون ولا الجد الشعبة </a:t>
            </a:r>
            <a:r>
              <a:rPr lang="ar-EG" sz="5400" b="1" dirty="0" err="1"/>
              <a:t>الحبلي</a:t>
            </a:r>
            <a:r>
              <a:rPr lang="ar-EG" sz="5400" b="1" dirty="0"/>
              <a:t> 530 مليون ولا الجد تحت الشعبة الفقاري 505 مليون ولا الجد فوق الصف الرباعي 395 مليون الذي مفترض ساد لوحده في البرية، ولا الجد الصف </a:t>
            </a:r>
            <a:r>
              <a:rPr lang="ar-EG" sz="5400" b="1" dirty="0" err="1"/>
              <a:t>الثديي</a:t>
            </a:r>
            <a:r>
              <a:rPr lang="ar-EG" sz="5400" b="1" dirty="0"/>
              <a:t> 220 مليون ولا الجد تحت الصف المشيمي 125 مليون ولا الجد الرتبة الرئيسي 75 مليون ولا الجد تحت رتبة جاف الانف 40 مليون ولا الجد فوق العائلة القردة 28 مليون ولا الجد العائلة القردة العليا 15 مليون الجد المشترك مع </a:t>
            </a:r>
            <a:r>
              <a:rPr lang="ar-EG" sz="5400" b="1" dirty="0" err="1"/>
              <a:t>الاورانجوتان</a:t>
            </a:r>
            <a:r>
              <a:rPr lang="ar-EG" sz="5400" b="1" dirty="0"/>
              <a:t> ولا الجد تحت العائلة تحت الانسانيات 8 مليون الجد المشترك مع </a:t>
            </a:r>
            <a:r>
              <a:rPr lang="ar-EG" sz="5400" b="1" dirty="0" err="1"/>
              <a:t>الغوريلات</a:t>
            </a:r>
            <a:r>
              <a:rPr lang="ar-EG" sz="5400" b="1" dirty="0"/>
              <a:t> ولا الجد القبيلة اشباه البشر من اكثر من 5 مليون وهو الجد المشترك مع الشمبانزي حتى هذا ليس له وجود ولا الجد تحت القبيلة من 2.5 مليون</a:t>
            </a:r>
            <a:endParaRPr kumimoji="1" lang="ja-JP" altLang="en-US" sz="5400" dirty="0"/>
          </a:p>
        </p:txBody>
      </p:sp>
    </p:spTree>
    <p:extLst>
      <p:ext uri="{BB962C8B-B14F-4D97-AF65-F5344CB8AC3E}">
        <p14:creationId xmlns:p14="http://schemas.microsoft.com/office/powerpoint/2010/main" val="3901602228"/>
      </p:ext>
    </p:extLst>
  </p:cSld>
  <p:clrMapOvr>
    <a:masterClrMapping/>
  </p:clrMapOvr>
  <p:transition advTm="3062">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Autofit/>
          </a:bodyPr>
          <a:lstStyle/>
          <a:p>
            <a:pPr lvl="0" algn="r" rtl="1">
              <a:lnSpc>
                <a:spcPct val="120000"/>
              </a:lnSpc>
              <a:spcBef>
                <a:spcPts val="0"/>
              </a:spcBef>
              <a:buClr>
                <a:srgbClr val="33CFCE"/>
              </a:buClr>
            </a:pPr>
            <a:r>
              <a:rPr lang="ar-EG" sz="5400" b="1" dirty="0"/>
              <a:t>في نفس الاجتماع – اجتماع الجمعية الجيولوجية – أعلن </a:t>
            </a:r>
            <a:r>
              <a:rPr lang="ar-EG" sz="5400" b="1" dirty="0" err="1"/>
              <a:t>ودوارد</a:t>
            </a:r>
            <a:r>
              <a:rPr lang="ar-EG" sz="5400" b="1" dirty="0"/>
              <a:t> بأن الجمجمة المعاد تركيبها شبيهه إلى حد كبير بالإنسان المعاصر باستثناء مؤخر الرأس و ادعى ان حجم الدماغ انه ثلثي الدماغ الحالي فقط واعتبرت هي المكتشف الوحيد لهذا السلف المزعوم للإنسان ولم يكتشف أي شيء آخر في موقع الحفر باستثناء قطع عظام بسيطة، وفي الاجتماع نفسه أعلن </a:t>
            </a:r>
            <a:r>
              <a:rPr lang="ar-EG" sz="5400" b="1" dirty="0" err="1"/>
              <a:t>ودوارد</a:t>
            </a:r>
            <a:r>
              <a:rPr lang="ar-EG" sz="5400" b="1" dirty="0"/>
              <a:t> أن إعادة بناء الأجزاء يشير إلى تشابه في أكثر من ناحية مع الإنسان المعاصر باستثناء مؤخرة الرأس (القسم من الجمجمة الذي يتصل مع العمود الفقري) وباستثناء ادعاء حجم الدماغ والذي كان يقارب ثلثي حجم دماغ الإنسان المعاصر، ثم أشار إلى أنه باستثناء ضرسين يشبهان أضراس البشر فإن عظم الفك لا يمكن تفريقه عن عظم فك القردة، </a:t>
            </a:r>
          </a:p>
        </p:txBody>
      </p:sp>
    </p:spTree>
    <p:extLst>
      <p:ext uri="{BB962C8B-B14F-4D97-AF65-F5344CB8AC3E}">
        <p14:creationId xmlns:p14="http://schemas.microsoft.com/office/powerpoint/2010/main" val="3718519502"/>
      </p:ext>
    </p:extLst>
  </p:cSld>
  <p:clrMapOvr>
    <a:masterClrMapping/>
  </p:clrMapOvr>
  <p:transition advTm="3062">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Autofit/>
          </a:bodyPr>
          <a:lstStyle/>
          <a:p>
            <a:pPr lvl="0" algn="r" rtl="1">
              <a:lnSpc>
                <a:spcPct val="120000"/>
              </a:lnSpc>
              <a:spcBef>
                <a:spcPts val="0"/>
              </a:spcBef>
              <a:buClr>
                <a:srgbClr val="33CFCE"/>
              </a:buClr>
            </a:pPr>
            <a:r>
              <a:rPr lang="ar-EG" sz="5400" b="1" dirty="0"/>
              <a:t>وبناء على إعادة تركيب الجمجمة في المتحف الطبيعي البريطاني افترض </a:t>
            </a:r>
            <a:r>
              <a:rPr lang="ar-EG" sz="5400" b="1" dirty="0" err="1"/>
              <a:t>ودوارد</a:t>
            </a:r>
            <a:r>
              <a:rPr lang="ar-EG" sz="5400" b="1" dirty="0"/>
              <a:t> أن إنسان </a:t>
            </a:r>
            <a:r>
              <a:rPr lang="ar-EG" sz="5400" b="1" dirty="0" err="1"/>
              <a:t>بلتداون</a:t>
            </a:r>
            <a:r>
              <a:rPr lang="ar-EG" sz="5400" b="1" dirty="0"/>
              <a:t> يمثل الحلقة المفقودة في التطور بين الإنسان والشمبانزي. وهذا انتشر في الجرائد بشكل جنوني عن اكتشاف المرحلة الوسيطة في تطور الانسان بل اي عنوان يحوي اسم انسان </a:t>
            </a:r>
            <a:r>
              <a:rPr lang="ar-EG" sz="5400" b="1" dirty="0" err="1"/>
              <a:t>بلتداون</a:t>
            </a:r>
            <a:r>
              <a:rPr lang="ar-EG" sz="5400" b="1" dirty="0"/>
              <a:t> كان يجعل الجريدة تباع بكثرة جدا فالناس لن تشتري جريدة يكتبوا فيها اكتشاف جمجمة انسان ولكن </a:t>
            </a:r>
            <a:r>
              <a:rPr lang="ar-EG" sz="5400" b="1" dirty="0" err="1"/>
              <a:t>سيشتروا</a:t>
            </a:r>
            <a:r>
              <a:rPr lang="ar-EG" sz="5400" b="1" dirty="0"/>
              <a:t> جريدة تقول اخيرا اكتشاف مرحلة وسيطة بين انسان وقرد. او اخيرا تم اثبات التطور. واعطوه الاسم اللاتيني (ليضيفوا عليه الهالة العلمية المزيفة كالعادة) </a:t>
            </a:r>
            <a:r>
              <a:rPr lang="en-CA" sz="5400" b="1" dirty="0" err="1"/>
              <a:t>Eoanthropus</a:t>
            </a:r>
            <a:r>
              <a:rPr lang="en-CA" sz="5400" b="1" dirty="0"/>
              <a:t> </a:t>
            </a:r>
            <a:r>
              <a:rPr lang="en-CA" sz="5400" b="1" dirty="0" err="1"/>
              <a:t>Dawsoni</a:t>
            </a:r>
            <a:r>
              <a:rPr lang="en-CA" sz="5400" b="1" dirty="0"/>
              <a:t> </a:t>
            </a:r>
            <a:r>
              <a:rPr lang="ar-EG" sz="5400" b="1" dirty="0"/>
              <a:t>انسان فجر </a:t>
            </a:r>
            <a:r>
              <a:rPr lang="ar-EG" sz="5400" b="1" dirty="0" err="1"/>
              <a:t>داوسون</a:t>
            </a:r>
            <a:endParaRPr lang="ar-EG" sz="5400" b="1" dirty="0"/>
          </a:p>
        </p:txBody>
      </p:sp>
    </p:spTree>
    <p:extLst>
      <p:ext uri="{BB962C8B-B14F-4D97-AF65-F5344CB8AC3E}">
        <p14:creationId xmlns:p14="http://schemas.microsoft.com/office/powerpoint/2010/main" val="3534701231"/>
      </p:ext>
    </p:extLst>
  </p:cSld>
  <p:clrMapOvr>
    <a:masterClrMapping/>
  </p:clrMapOvr>
  <p:transition advTm="3062">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122" y="270640"/>
            <a:ext cx="10494972" cy="9576057"/>
          </a:xfrm>
          <a:prstGeom prst="rect">
            <a:avLst/>
          </a:prstGeom>
        </p:spPr>
      </p:pic>
    </p:spTree>
    <p:extLst>
      <p:ext uri="{BB962C8B-B14F-4D97-AF65-F5344CB8AC3E}">
        <p14:creationId xmlns:p14="http://schemas.microsoft.com/office/powerpoint/2010/main" val="1948276651"/>
      </p:ext>
    </p:extLst>
  </p:cSld>
  <p:clrMapOvr>
    <a:masterClrMapping/>
  </p:clrMapOvr>
  <p:transition advTm="4339">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Autofit/>
          </a:bodyPr>
          <a:lstStyle/>
          <a:p>
            <a:pPr lvl="0" algn="r" rtl="1">
              <a:lnSpc>
                <a:spcPct val="120000"/>
              </a:lnSpc>
              <a:spcBef>
                <a:spcPts val="0"/>
              </a:spcBef>
              <a:buClr>
                <a:srgbClr val="33CFCE"/>
              </a:buClr>
            </a:pPr>
            <a:r>
              <a:rPr lang="ar-EG" sz="5400" b="1" dirty="0"/>
              <a:t>وكانوا يضعوا جنبه في المتاحف أداة حجرية وما يشبه عظام ثدييات قديمة ليوحي المنظر بالفعل انه مرحلة تطور </a:t>
            </a:r>
            <a:r>
              <a:rPr lang="ar-EG" sz="5400" b="1" dirty="0" err="1"/>
              <a:t>للانسان</a:t>
            </a:r>
            <a:r>
              <a:rPr lang="ar-EG" sz="5400" b="1" dirty="0"/>
              <a:t>. وكل من يزور المتاحف من الطلبة كان يخرج مصدقا انه تم اثبات التطور وانه حقيقة. </a:t>
            </a:r>
            <a:br>
              <a:rPr lang="ar-EG" sz="5400" b="1" dirty="0"/>
            </a:br>
            <a:r>
              <a:rPr lang="ar-EG" sz="5400" b="1" dirty="0"/>
              <a:t>بل حصل ثلاثة من الذين اكتشفوا هذا على لقب سير من ملك إنجلترا. رغم ان البعض بدا يقول ان هناك شيء خطا في هذه الجمجمة وأيضا أشاروا كثيرا ان أحدهم حشى اسنان الجمجمة فهي ليست الاسنان الاصلية وغيرها من الاعتراضات التي </a:t>
            </a:r>
            <a:r>
              <a:rPr lang="ar-EG" sz="5400" b="1" dirty="0" err="1"/>
              <a:t>ساكمل</a:t>
            </a:r>
            <a:r>
              <a:rPr lang="ar-EG" sz="5400" b="1" dirty="0"/>
              <a:t> شرحها في الجزء التالي</a:t>
            </a:r>
            <a:br>
              <a:rPr lang="ar-EG" sz="5400" b="1" dirty="0"/>
            </a:br>
            <a:r>
              <a:rPr lang="ar-EG" sz="5400" b="1" dirty="0"/>
              <a:t>ولكن لمن </a:t>
            </a:r>
            <a:r>
              <a:rPr lang="ar-EG" sz="5400" b="1" dirty="0" err="1"/>
              <a:t>يتسائل</a:t>
            </a:r>
            <a:r>
              <a:rPr lang="ar-EG" sz="5400" b="1" dirty="0"/>
              <a:t> كيف أصبح التطور من فرضية بدون ادلة الى انه حقيقة. هذه الجمجمة المزورة كانت واحدت من الخطوات الأساسية في حدوث هذا. </a:t>
            </a:r>
          </a:p>
        </p:txBody>
      </p:sp>
    </p:spTree>
    <p:extLst>
      <p:ext uri="{BB962C8B-B14F-4D97-AF65-F5344CB8AC3E}">
        <p14:creationId xmlns:p14="http://schemas.microsoft.com/office/powerpoint/2010/main" val="2826840718"/>
      </p:ext>
    </p:extLst>
  </p:cSld>
  <p:clrMapOvr>
    <a:masterClrMapping/>
  </p:clrMapOvr>
  <p:transition advTm="3062">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4000" r="-4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343400" y="4114800"/>
            <a:ext cx="7299960" cy="1706880"/>
          </a:xfrm>
        </p:spPr>
        <p:txBody>
          <a:bodyPr>
            <a:noAutofit/>
          </a:bodyPr>
          <a:lstStyle/>
          <a:p>
            <a:r>
              <a:rPr lang="en-US" altLang="ja-JP" sz="6600" dirty="0"/>
              <a:t>www.drghaly.com</a:t>
            </a:r>
            <a:endParaRPr lang="ja-JP" altLang="en-US" sz="6600" dirty="0"/>
          </a:p>
        </p:txBody>
      </p:sp>
      <p:sp>
        <p:nvSpPr>
          <p:cNvPr id="10" name="Text Placeholder 9"/>
          <p:cNvSpPr>
            <a:spLocks noGrp="1"/>
          </p:cNvSpPr>
          <p:nvPr>
            <p:ph type="body" sz="quarter" idx="22"/>
          </p:nvPr>
        </p:nvSpPr>
        <p:spPr>
          <a:xfrm>
            <a:off x="12390121" y="4404360"/>
            <a:ext cx="3672840" cy="1219200"/>
          </a:xfrm>
        </p:spPr>
        <p:txBody>
          <a:bodyPr>
            <a:noAutofit/>
          </a:bodyPr>
          <a:lstStyle/>
          <a:p>
            <a:r>
              <a:rPr lang="en-US" altLang="ja-JP" sz="6600" dirty="0"/>
              <a:t>SEARCH</a:t>
            </a:r>
            <a:endParaRPr lang="ja-JP" altLang="en-US" sz="6600" dirty="0"/>
          </a:p>
        </p:txBody>
      </p:sp>
      <p:sp>
        <p:nvSpPr>
          <p:cNvPr id="4" name="Title 4">
            <a:extLst>
              <a:ext uri="{FF2B5EF4-FFF2-40B4-BE49-F238E27FC236}">
                <a16:creationId xmlns="" xmlns:a16="http://schemas.microsoft.com/office/drawing/2014/main" id="{6E833322-36D3-49F7-80FB-8534B52E5F1D}"/>
              </a:ext>
            </a:extLst>
          </p:cNvPr>
          <p:cNvSpPr txBox="1">
            <a:spLocks/>
          </p:cNvSpPr>
          <p:nvPr/>
        </p:nvSpPr>
        <p:spPr>
          <a:xfrm>
            <a:off x="830441" y="997528"/>
            <a:ext cx="16737958" cy="2601256"/>
          </a:xfrm>
          <a:prstGeom prst="rect">
            <a:avLst/>
          </a:prstGeom>
        </p:spPr>
        <p:txBody>
          <a:bodyPr anchor="ctr">
            <a:noAutofit/>
          </a:bodyPr>
          <a:lstStyle>
            <a:lvl1pPr algn="ctr" defTabSz="1371417" rtl="0" eaLnBrk="1" latinLnBrk="0" hangingPunct="1">
              <a:lnSpc>
                <a:spcPct val="100000"/>
              </a:lnSpc>
              <a:spcBef>
                <a:spcPct val="0"/>
              </a:spcBef>
              <a:buNone/>
              <a:defRPr sz="9600" kern="1200" baseline="0">
                <a:solidFill>
                  <a:schemeClr val="bg1"/>
                </a:solidFill>
                <a:latin typeface="Roboto Bold" pitchFamily="2" charset="0"/>
                <a:ea typeface="+mj-ea"/>
                <a:cs typeface="+mj-cs"/>
              </a:defRPr>
            </a:lvl1pPr>
          </a:lstStyle>
          <a:p>
            <a:pPr marL="0" marR="0" lvl="0" indent="0" algn="ctr" defTabSz="1371417" rtl="0" eaLnBrk="1" fontAlgn="auto" latinLnBrk="0" hangingPunct="1">
              <a:lnSpc>
                <a:spcPct val="100000"/>
              </a:lnSpc>
              <a:spcBef>
                <a:spcPct val="0"/>
              </a:spcBef>
              <a:spcAft>
                <a:spcPts val="0"/>
              </a:spcAft>
              <a:buClrTx/>
              <a:buSzTx/>
              <a:buFontTx/>
              <a:buNone/>
              <a:tabLst/>
              <a:defRPr/>
            </a:pPr>
            <a:r>
              <a:rPr kumimoji="1" lang="ar-EG" altLang="ja-JP" sz="15000" b="1" i="0" u="none" strike="noStrike" kern="1200" cap="none" spc="0" normalizeH="0" baseline="0" noProof="0" dirty="0">
                <a:ln>
                  <a:noFill/>
                </a:ln>
                <a:effectLst/>
                <a:uLnTx/>
                <a:uFillTx/>
                <a:latin typeface="Roboto Bold" pitchFamily="2" charset="0"/>
                <a:ea typeface="ＭＳ Ｐゴシック" panose="020B0600070205080204" pitchFamily="34" charset="-128"/>
                <a:cs typeface="+mj-cs"/>
              </a:rPr>
              <a:t>والمجد لله دائماً</a:t>
            </a:r>
            <a:endParaRPr kumimoji="1" lang="ja-JP" altLang="en-US" sz="15000" b="1" i="0" u="none" strike="noStrike" kern="1200" cap="none" spc="0" normalizeH="0" baseline="0" noProof="0" dirty="0">
              <a:ln>
                <a:noFill/>
              </a:ln>
              <a:effectLst/>
              <a:uLnTx/>
              <a:uFillTx/>
              <a:latin typeface="Roboto Bold" pitchFamily="2" charset="0"/>
              <a:ea typeface="ＭＳ Ｐゴシック" panose="020B0600070205080204" pitchFamily="34" charset="-128"/>
              <a:cs typeface="+mj-cs"/>
            </a:endParaRPr>
          </a:p>
        </p:txBody>
      </p:sp>
    </p:spTree>
    <p:extLst>
      <p:ext uri="{BB962C8B-B14F-4D97-AF65-F5344CB8AC3E}">
        <p14:creationId xmlns:p14="http://schemas.microsoft.com/office/powerpoint/2010/main" val="3245150378"/>
      </p:ext>
    </p:extLst>
  </p:cSld>
  <p:clrMapOvr>
    <a:masterClrMapping/>
  </p:clrMapOvr>
  <p:transition advTm="8829">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clrChange>
              <a:clrFrom>
                <a:srgbClr val="082F00"/>
              </a:clrFrom>
              <a:clrTo>
                <a:srgbClr val="082F00">
                  <a:alpha val="0"/>
                </a:srgbClr>
              </a:clrTo>
            </a:clrChange>
            <a:lum bright="70000" contrast="-70000"/>
            <a:extLst>
              <a:ext uri="{28A0092B-C50C-407E-A947-70E740481C1C}">
                <a14:useLocalDpi xmlns:a14="http://schemas.microsoft.com/office/drawing/2010/main" val="0"/>
              </a:ext>
            </a:extLst>
          </a:blip>
          <a:stretch>
            <a:fillRect/>
          </a:stretch>
        </p:blipFill>
        <p:spPr>
          <a:xfrm>
            <a:off x="0" y="-1"/>
            <a:ext cx="18288000" cy="10285413"/>
          </a:xfrm>
          <a:prstGeom prst="rect">
            <a:avLst/>
          </a:prstGeom>
        </p:spPr>
      </p:pic>
      <p:sp>
        <p:nvSpPr>
          <p:cNvPr id="4" name="TextBox 3"/>
          <p:cNvSpPr txBox="1"/>
          <p:nvPr/>
        </p:nvSpPr>
        <p:spPr>
          <a:xfrm>
            <a:off x="7126187" y="1028542"/>
            <a:ext cx="3122906" cy="323165"/>
          </a:xfrm>
          <a:prstGeom prst="rect">
            <a:avLst/>
          </a:prstGeom>
          <a:noFill/>
        </p:spPr>
        <p:txBody>
          <a:bodyPr wrap="square" rtlCol="0">
            <a:spAutoFit/>
          </a:bodyPr>
          <a:lstStyle/>
          <a:p>
            <a:pPr algn="ctr" rtl="1"/>
            <a:r>
              <a:rPr lang="ar-EG" sz="1500" b="1" dirty="0">
                <a:cs typeface="+mj-cs"/>
              </a:rPr>
              <a:t>حيوان</a:t>
            </a:r>
            <a:r>
              <a:rPr lang="en-US" sz="1500" b="1" dirty="0">
                <a:cs typeface="+mj-cs"/>
              </a:rPr>
              <a:t>Animalia </a:t>
            </a:r>
            <a:r>
              <a:rPr lang="ar-EG" sz="1500" b="1" dirty="0">
                <a:cs typeface="+mj-cs"/>
              </a:rPr>
              <a:t> </a:t>
            </a:r>
            <a:endParaRPr lang="en-US" sz="1500" b="1" dirty="0">
              <a:cs typeface="+mj-cs"/>
            </a:endParaRPr>
          </a:p>
        </p:txBody>
      </p:sp>
      <p:cxnSp>
        <p:nvCxnSpPr>
          <p:cNvPr id="6" name="Straight Arrow Connector 5"/>
          <p:cNvCxnSpPr/>
          <p:nvPr/>
        </p:nvCxnSpPr>
        <p:spPr>
          <a:xfrm flipH="1">
            <a:off x="8662206" y="1371388"/>
            <a:ext cx="1" cy="2957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12419" y="1599953"/>
            <a:ext cx="3136673" cy="323165"/>
          </a:xfrm>
          <a:prstGeom prst="rect">
            <a:avLst/>
          </a:prstGeom>
          <a:noFill/>
        </p:spPr>
        <p:txBody>
          <a:bodyPr wrap="square" rtlCol="0">
            <a:spAutoFit/>
          </a:bodyPr>
          <a:lstStyle/>
          <a:p>
            <a:pPr algn="ctr"/>
            <a:r>
              <a:rPr lang="en-US" sz="1500" b="1" dirty="0">
                <a:latin typeface="Times New Roman" panose="02020603050405020304" pitchFamily="18" charset="0"/>
                <a:cs typeface="Times New Roman" panose="02020603050405020304" pitchFamily="18" charset="0"/>
              </a:rPr>
              <a:t>Chordata </a:t>
            </a:r>
            <a:r>
              <a:rPr lang="ar-EG" sz="1500" b="1" dirty="0">
                <a:cs typeface="+mj-cs"/>
              </a:rPr>
              <a:t>حبليات</a:t>
            </a:r>
          </a:p>
        </p:txBody>
      </p:sp>
      <p:sp>
        <p:nvSpPr>
          <p:cNvPr id="17" name="TextBox 16"/>
          <p:cNvSpPr txBox="1"/>
          <p:nvPr/>
        </p:nvSpPr>
        <p:spPr>
          <a:xfrm>
            <a:off x="7543346" y="3199906"/>
            <a:ext cx="2197678" cy="323165"/>
          </a:xfrm>
          <a:prstGeom prst="rect">
            <a:avLst/>
          </a:prstGeom>
          <a:noFill/>
        </p:spPr>
        <p:txBody>
          <a:bodyPr wrap="square" rtlCol="0">
            <a:spAutoFit/>
          </a:bodyPr>
          <a:lstStyle/>
          <a:p>
            <a:pPr algn="ctr"/>
            <a:r>
              <a:rPr lang="en-US" sz="1500" b="1" dirty="0">
                <a:latin typeface="Times New Roman" panose="02020603050405020304" pitchFamily="18" charset="0"/>
                <a:cs typeface="Times New Roman" panose="02020603050405020304" pitchFamily="18" charset="0"/>
              </a:rPr>
              <a:t>Mammalia </a:t>
            </a:r>
            <a:r>
              <a:rPr lang="ar-EG" sz="1500" b="1" dirty="0">
                <a:latin typeface="Times New Roman" panose="02020603050405020304" pitchFamily="18" charset="0"/>
                <a:cs typeface="Times New Roman" panose="02020603050405020304" pitchFamily="18" charset="0"/>
              </a:rPr>
              <a:t>الثدييات</a:t>
            </a:r>
          </a:p>
        </p:txBody>
      </p:sp>
      <p:cxnSp>
        <p:nvCxnSpPr>
          <p:cNvPr id="19" name="Straight Arrow Connector 18"/>
          <p:cNvCxnSpPr/>
          <p:nvPr/>
        </p:nvCxnSpPr>
        <p:spPr>
          <a:xfrm flipH="1">
            <a:off x="8648522" y="2514212"/>
            <a:ext cx="5356" cy="3213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656262" y="3542754"/>
            <a:ext cx="13684" cy="2876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49301" y="3771318"/>
            <a:ext cx="1999941" cy="323165"/>
          </a:xfrm>
          <a:prstGeom prst="rect">
            <a:avLst/>
          </a:prstGeom>
          <a:noFill/>
        </p:spPr>
        <p:txBody>
          <a:bodyPr wrap="square" rtlCol="0">
            <a:spAutoFit/>
          </a:bodyPr>
          <a:lstStyle/>
          <a:p>
            <a:pPr algn="ctr"/>
            <a:r>
              <a:rPr lang="en-US" sz="1500" b="1" dirty="0" err="1">
                <a:latin typeface="Times New Roman" panose="02020603050405020304" pitchFamily="18" charset="0"/>
                <a:cs typeface="Times New Roman" panose="02020603050405020304" pitchFamily="18" charset="0"/>
              </a:rPr>
              <a:t>Placentalia</a:t>
            </a:r>
            <a:r>
              <a:rPr lang="en-US" sz="1500" b="1" dirty="0">
                <a:latin typeface="Times New Roman" panose="02020603050405020304" pitchFamily="18" charset="0"/>
                <a:cs typeface="Times New Roman" panose="02020603050405020304" pitchFamily="18" charset="0"/>
              </a:rPr>
              <a:t> </a:t>
            </a:r>
            <a:r>
              <a:rPr lang="ar-EG" sz="1500" b="1" dirty="0" err="1">
                <a:latin typeface="Times New Roman" panose="02020603050405020304" pitchFamily="18" charset="0"/>
                <a:cs typeface="Times New Roman" panose="02020603050405020304" pitchFamily="18" charset="0"/>
              </a:rPr>
              <a:t>المشيميات</a:t>
            </a:r>
            <a:r>
              <a:rPr lang="en-CA" sz="1500" b="1" dirty="0">
                <a:latin typeface="Times New Roman" panose="02020603050405020304" pitchFamily="18" charset="0"/>
                <a:cs typeface="Times New Roman" panose="02020603050405020304" pitchFamily="18" charset="0"/>
              </a:rPr>
              <a:t> </a:t>
            </a:r>
            <a:endParaRPr lang="ar-EG" sz="1500" b="1" dirty="0">
              <a:solidFill>
                <a:srgbClr val="C00000"/>
              </a:solidFill>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H="1">
            <a:off x="8653070" y="4114165"/>
            <a:ext cx="7181" cy="32580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43345" y="4342729"/>
            <a:ext cx="2171365" cy="323165"/>
          </a:xfrm>
          <a:prstGeom prst="rect">
            <a:avLst/>
          </a:prstGeom>
          <a:noFill/>
        </p:spPr>
        <p:txBody>
          <a:bodyPr wrap="square" rtlCol="0">
            <a:spAutoFit/>
          </a:bodyPr>
          <a:lstStyle/>
          <a:p>
            <a:pPr algn="ctr"/>
            <a:r>
              <a:rPr lang="en-CA" sz="1500" b="1" dirty="0">
                <a:cs typeface="+mj-cs"/>
              </a:rPr>
              <a:t>Primates </a:t>
            </a:r>
            <a:r>
              <a:rPr lang="ar-EG" sz="1500" b="1" dirty="0">
                <a:cs typeface="+mj-cs"/>
              </a:rPr>
              <a:t>الرئيسيات</a:t>
            </a:r>
            <a:endParaRPr lang="ar-EG" sz="1500" b="1" dirty="0">
              <a:cs typeface="+mj-cs"/>
            </a:endParaRPr>
          </a:p>
        </p:txBody>
      </p:sp>
      <p:sp>
        <p:nvSpPr>
          <p:cNvPr id="46" name="TextBox 45"/>
          <p:cNvSpPr txBox="1"/>
          <p:nvPr/>
        </p:nvSpPr>
        <p:spPr>
          <a:xfrm>
            <a:off x="12986406" y="1120997"/>
            <a:ext cx="2571353" cy="323165"/>
          </a:xfrm>
          <a:prstGeom prst="rect">
            <a:avLst/>
          </a:prstGeom>
          <a:noFill/>
        </p:spPr>
        <p:txBody>
          <a:bodyPr wrap="square" rtlCol="0">
            <a:spAutoFit/>
          </a:bodyPr>
          <a:lstStyle/>
          <a:p>
            <a:pPr algn="ctr"/>
            <a:r>
              <a:rPr lang="en-CA" sz="1500" b="1" dirty="0">
                <a:cs typeface="+mj-cs"/>
              </a:rPr>
              <a:t> Kingdom </a:t>
            </a:r>
            <a:r>
              <a:rPr lang="ar-EG" sz="1500" b="1" dirty="0">
                <a:cs typeface="+mj-cs"/>
              </a:rPr>
              <a:t>مملكة 590</a:t>
            </a:r>
          </a:p>
        </p:txBody>
      </p:sp>
      <p:sp>
        <p:nvSpPr>
          <p:cNvPr id="47" name="TextBox 46"/>
          <p:cNvSpPr txBox="1"/>
          <p:nvPr/>
        </p:nvSpPr>
        <p:spPr>
          <a:xfrm>
            <a:off x="13293032" y="1692839"/>
            <a:ext cx="1942800" cy="323165"/>
          </a:xfrm>
          <a:prstGeom prst="rect">
            <a:avLst/>
          </a:prstGeom>
          <a:noFill/>
        </p:spPr>
        <p:txBody>
          <a:bodyPr wrap="square" rtlCol="0">
            <a:spAutoFit/>
          </a:bodyPr>
          <a:lstStyle/>
          <a:p>
            <a:pPr algn="ctr"/>
            <a:r>
              <a:rPr lang="en-CA" sz="1500" b="1" dirty="0">
                <a:cs typeface="+mj-cs"/>
              </a:rPr>
              <a:t> Phylum </a:t>
            </a:r>
            <a:r>
              <a:rPr lang="ar-EG" sz="1500" b="1" dirty="0">
                <a:cs typeface="+mj-cs"/>
              </a:rPr>
              <a:t>شعبة 530</a:t>
            </a:r>
          </a:p>
        </p:txBody>
      </p:sp>
      <p:sp>
        <p:nvSpPr>
          <p:cNvPr id="48" name="TextBox 47"/>
          <p:cNvSpPr txBox="1"/>
          <p:nvPr/>
        </p:nvSpPr>
        <p:spPr>
          <a:xfrm>
            <a:off x="13220840" y="3349194"/>
            <a:ext cx="1942800"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Class </a:t>
            </a:r>
            <a:r>
              <a:rPr lang="ar-EG" sz="1500" b="1" dirty="0">
                <a:latin typeface="Times New Roman" panose="02020603050405020304" pitchFamily="18" charset="0"/>
                <a:cs typeface="Times New Roman" panose="02020603050405020304" pitchFamily="18" charset="0"/>
              </a:rPr>
              <a:t>صف 220</a:t>
            </a:r>
          </a:p>
        </p:txBody>
      </p:sp>
      <p:sp>
        <p:nvSpPr>
          <p:cNvPr id="49" name="TextBox 48"/>
          <p:cNvSpPr txBox="1"/>
          <p:nvPr/>
        </p:nvSpPr>
        <p:spPr>
          <a:xfrm>
            <a:off x="12978616" y="3893501"/>
            <a:ext cx="234278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Subclass </a:t>
            </a:r>
            <a:r>
              <a:rPr lang="ar-EG" sz="1500" b="1" dirty="0">
                <a:latin typeface="Times New Roman" panose="02020603050405020304" pitchFamily="18" charset="0"/>
                <a:cs typeface="Times New Roman" panose="02020603050405020304" pitchFamily="18" charset="0"/>
              </a:rPr>
              <a:t>تحت صف 125</a:t>
            </a:r>
          </a:p>
        </p:txBody>
      </p:sp>
      <p:sp>
        <p:nvSpPr>
          <p:cNvPr id="50" name="TextBox 49"/>
          <p:cNvSpPr txBox="1"/>
          <p:nvPr/>
        </p:nvSpPr>
        <p:spPr>
          <a:xfrm>
            <a:off x="12955773" y="4435845"/>
            <a:ext cx="234278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Order </a:t>
            </a:r>
            <a:r>
              <a:rPr lang="ar-EG" sz="1500" b="1" dirty="0">
                <a:latin typeface="Times New Roman" panose="02020603050405020304" pitchFamily="18" charset="0"/>
                <a:cs typeface="Times New Roman" panose="02020603050405020304" pitchFamily="18" charset="0"/>
              </a:rPr>
              <a:t>رتبة 75</a:t>
            </a:r>
            <a:endParaRPr lang="ar-EG" sz="1500" b="1" dirty="0">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8046270" y="4799859"/>
            <a:ext cx="1097732" cy="576310"/>
          </a:xfrm>
          <a:prstGeom prst="rect">
            <a:avLst/>
          </a:prstGeom>
        </p:spPr>
      </p:pic>
      <p:sp>
        <p:nvSpPr>
          <p:cNvPr id="51" name="TextBox 50"/>
          <p:cNvSpPr txBox="1"/>
          <p:nvPr/>
        </p:nvSpPr>
        <p:spPr>
          <a:xfrm>
            <a:off x="12949651" y="548209"/>
            <a:ext cx="2571353" cy="323165"/>
          </a:xfrm>
          <a:prstGeom prst="rect">
            <a:avLst/>
          </a:prstGeom>
          <a:noFill/>
        </p:spPr>
        <p:txBody>
          <a:bodyPr wrap="square" rtlCol="0">
            <a:spAutoFit/>
          </a:bodyPr>
          <a:lstStyle/>
          <a:p>
            <a:pPr algn="ctr"/>
            <a:r>
              <a:rPr lang="en-CA" sz="1500" b="1" dirty="0">
                <a:cs typeface="+mj-cs"/>
              </a:rPr>
              <a:t>Domain </a:t>
            </a:r>
            <a:r>
              <a:rPr lang="ar-EG" sz="1500" b="1" dirty="0">
                <a:cs typeface="+mj-cs"/>
              </a:rPr>
              <a:t>نطاق 2,100</a:t>
            </a:r>
          </a:p>
        </p:txBody>
      </p:sp>
      <p:sp>
        <p:nvSpPr>
          <p:cNvPr id="53" name="TextBox 52"/>
          <p:cNvSpPr txBox="1"/>
          <p:nvPr/>
        </p:nvSpPr>
        <p:spPr>
          <a:xfrm>
            <a:off x="7131175" y="457130"/>
            <a:ext cx="3293618" cy="323165"/>
          </a:xfrm>
          <a:prstGeom prst="rect">
            <a:avLst/>
          </a:prstGeom>
          <a:noFill/>
        </p:spPr>
        <p:txBody>
          <a:bodyPr wrap="square" rtlCol="0">
            <a:spAutoFit/>
          </a:bodyPr>
          <a:lstStyle/>
          <a:p>
            <a:pPr algn="ctr" rtl="1"/>
            <a:r>
              <a:rPr lang="ar-EG" sz="1500" b="1" dirty="0">
                <a:cs typeface="+mj-cs"/>
              </a:rPr>
              <a:t>حقيقي النواة</a:t>
            </a:r>
            <a:r>
              <a:rPr lang="en-US" sz="1500" b="1" dirty="0" err="1">
                <a:cs typeface="+mj-cs"/>
              </a:rPr>
              <a:t>Eukaryota</a:t>
            </a:r>
            <a:r>
              <a:rPr lang="en-US" sz="1500" b="1" dirty="0">
                <a:cs typeface="+mj-cs"/>
              </a:rPr>
              <a:t> </a:t>
            </a:r>
            <a:r>
              <a:rPr lang="ar-EG" sz="1500" b="1" dirty="0">
                <a:cs typeface="+mj-cs"/>
              </a:rPr>
              <a:t> </a:t>
            </a:r>
            <a:endParaRPr lang="en-US" sz="1500" b="1" dirty="0">
              <a:cs typeface="+mj-cs"/>
            </a:endParaRPr>
          </a:p>
        </p:txBody>
      </p:sp>
      <p:cxnSp>
        <p:nvCxnSpPr>
          <p:cNvPr id="54" name="Straight Arrow Connector 53"/>
          <p:cNvCxnSpPr/>
          <p:nvPr/>
        </p:nvCxnSpPr>
        <p:spPr>
          <a:xfrm>
            <a:off x="8662205" y="799977"/>
            <a:ext cx="0" cy="2798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2986406" y="0"/>
            <a:ext cx="2571353" cy="323165"/>
          </a:xfrm>
          <a:prstGeom prst="rect">
            <a:avLst/>
          </a:prstGeom>
          <a:noFill/>
        </p:spPr>
        <p:txBody>
          <a:bodyPr wrap="square" rtlCol="0">
            <a:spAutoFit/>
          </a:bodyPr>
          <a:lstStyle/>
          <a:p>
            <a:pPr algn="ctr"/>
            <a:r>
              <a:rPr lang="en-CA" sz="1500" b="1" dirty="0">
                <a:cs typeface="+mj-cs"/>
              </a:rPr>
              <a:t>Life </a:t>
            </a:r>
            <a:r>
              <a:rPr lang="ar-EG" sz="1500" b="1" dirty="0">
                <a:cs typeface="+mj-cs"/>
              </a:rPr>
              <a:t>حياة 4,100</a:t>
            </a:r>
          </a:p>
        </p:txBody>
      </p:sp>
      <p:sp>
        <p:nvSpPr>
          <p:cNvPr id="56" name="TextBox 55"/>
          <p:cNvSpPr txBox="1"/>
          <p:nvPr/>
        </p:nvSpPr>
        <p:spPr>
          <a:xfrm>
            <a:off x="6972636" y="-8338"/>
            <a:ext cx="3657034" cy="323165"/>
          </a:xfrm>
          <a:prstGeom prst="rect">
            <a:avLst/>
          </a:prstGeom>
          <a:noFill/>
        </p:spPr>
        <p:txBody>
          <a:bodyPr wrap="square" rtlCol="0">
            <a:spAutoFit/>
          </a:bodyPr>
          <a:lstStyle/>
          <a:p>
            <a:pPr algn="ctr" rtl="1"/>
            <a:r>
              <a:rPr lang="ar-EG" sz="1500" b="1" dirty="0">
                <a:cs typeface="+mj-cs"/>
              </a:rPr>
              <a:t>غير حقيقي النواة</a:t>
            </a:r>
            <a:r>
              <a:rPr lang="en-US" sz="1500" b="1" dirty="0">
                <a:cs typeface="+mj-cs"/>
              </a:rPr>
              <a:t>Prokaryotes</a:t>
            </a:r>
            <a:r>
              <a:rPr lang="ar-EG" sz="1500" b="1" dirty="0">
                <a:cs typeface="+mj-cs"/>
              </a:rPr>
              <a:t> </a:t>
            </a:r>
            <a:endParaRPr lang="en-US" sz="1500" b="1" dirty="0">
              <a:cs typeface="+mj-cs"/>
            </a:endParaRPr>
          </a:p>
        </p:txBody>
      </p:sp>
      <p:cxnSp>
        <p:nvCxnSpPr>
          <p:cNvPr id="57" name="Straight Arrow Connector 56"/>
          <p:cNvCxnSpPr/>
          <p:nvPr/>
        </p:nvCxnSpPr>
        <p:spPr>
          <a:xfrm>
            <a:off x="8671093" y="4571294"/>
            <a:ext cx="0" cy="35439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8653528" y="288740"/>
            <a:ext cx="8678" cy="2826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194831" y="5599835"/>
            <a:ext cx="2971341" cy="553998"/>
          </a:xfrm>
          <a:prstGeom prst="rect">
            <a:avLst/>
          </a:prstGeom>
          <a:noFill/>
        </p:spPr>
        <p:txBody>
          <a:bodyPr wrap="square" rtlCol="0">
            <a:spAutoFit/>
          </a:bodyPr>
          <a:lstStyle/>
          <a:p>
            <a:pPr algn="ctr" rtl="1"/>
            <a:r>
              <a:rPr lang="ar-EG" sz="1500" b="1" dirty="0">
                <a:cs typeface="+mj-cs"/>
              </a:rPr>
              <a:t>قردة</a:t>
            </a:r>
            <a:endParaRPr lang="en-US" sz="1500" b="1" dirty="0">
              <a:cs typeface="+mj-cs"/>
            </a:endParaRPr>
          </a:p>
          <a:p>
            <a:pPr algn="ctr" rtl="1"/>
            <a:r>
              <a:rPr lang="ar-EG" sz="1500" b="1" dirty="0">
                <a:cs typeface="+mj-cs"/>
              </a:rPr>
              <a:t> </a:t>
            </a:r>
            <a:r>
              <a:rPr lang="en-US" sz="1500" b="1" dirty="0" err="1">
                <a:cs typeface="+mj-cs"/>
              </a:rPr>
              <a:t>Hominoidea</a:t>
            </a:r>
            <a:endParaRPr lang="en-US" sz="1500" b="1" dirty="0">
              <a:cs typeface="+mj-cs"/>
            </a:endParaRPr>
          </a:p>
        </p:txBody>
      </p:sp>
      <p:sp>
        <p:nvSpPr>
          <p:cNvPr id="133" name="TextBox 132"/>
          <p:cNvSpPr txBox="1"/>
          <p:nvPr/>
        </p:nvSpPr>
        <p:spPr>
          <a:xfrm>
            <a:off x="12821773" y="5955646"/>
            <a:ext cx="2571353" cy="323165"/>
          </a:xfrm>
          <a:prstGeom prst="rect">
            <a:avLst/>
          </a:prstGeom>
          <a:noFill/>
        </p:spPr>
        <p:txBody>
          <a:bodyPr wrap="square" rtlCol="0">
            <a:spAutoFit/>
          </a:bodyPr>
          <a:lstStyle/>
          <a:p>
            <a:pPr algn="ctr"/>
            <a:r>
              <a:rPr lang="en-CA" sz="1500" b="1" dirty="0">
                <a:cs typeface="+mj-cs"/>
              </a:rPr>
              <a:t> Superfamily </a:t>
            </a:r>
            <a:r>
              <a:rPr lang="ar-EG" sz="1500" b="1" dirty="0">
                <a:cs typeface="+mj-cs"/>
              </a:rPr>
              <a:t>فوق عائلة 28</a:t>
            </a:r>
          </a:p>
        </p:txBody>
      </p:sp>
      <p:cxnSp>
        <p:nvCxnSpPr>
          <p:cNvPr id="134" name="Straight Arrow Connector 133"/>
          <p:cNvCxnSpPr/>
          <p:nvPr/>
        </p:nvCxnSpPr>
        <p:spPr>
          <a:xfrm>
            <a:off x="8680501" y="5256989"/>
            <a:ext cx="0" cy="3318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3134112" y="6718157"/>
            <a:ext cx="1942800" cy="323165"/>
          </a:xfrm>
          <a:prstGeom prst="rect">
            <a:avLst/>
          </a:prstGeom>
          <a:noFill/>
        </p:spPr>
        <p:txBody>
          <a:bodyPr wrap="square" rtlCol="0">
            <a:spAutoFit/>
          </a:bodyPr>
          <a:lstStyle/>
          <a:p>
            <a:pPr algn="ctr"/>
            <a:r>
              <a:rPr lang="en-CA" sz="1500" b="1" dirty="0">
                <a:cs typeface="+mj-cs"/>
              </a:rPr>
              <a:t> Family</a:t>
            </a:r>
            <a:r>
              <a:rPr lang="ar-EG" sz="1500" b="1" dirty="0">
                <a:cs typeface="+mj-cs"/>
              </a:rPr>
              <a:t>عائلة 15 </a:t>
            </a:r>
          </a:p>
        </p:txBody>
      </p:sp>
      <p:sp>
        <p:nvSpPr>
          <p:cNvPr id="136" name="TextBox 135"/>
          <p:cNvSpPr txBox="1"/>
          <p:nvPr/>
        </p:nvSpPr>
        <p:spPr>
          <a:xfrm>
            <a:off x="7632275" y="6399812"/>
            <a:ext cx="2041590" cy="553998"/>
          </a:xfrm>
          <a:prstGeom prst="rect">
            <a:avLst/>
          </a:prstGeom>
          <a:noFill/>
        </p:spPr>
        <p:txBody>
          <a:bodyPr wrap="square" rtlCol="0">
            <a:spAutoFit/>
          </a:bodyPr>
          <a:lstStyle/>
          <a:p>
            <a:pPr algn="ctr"/>
            <a:r>
              <a:rPr lang="ar-EG" sz="1500" b="1" dirty="0">
                <a:cs typeface="+mj-cs"/>
              </a:rPr>
              <a:t>قردة عليا   </a:t>
            </a:r>
          </a:p>
          <a:p>
            <a:pPr algn="ctr"/>
            <a:r>
              <a:rPr lang="en-US" sz="1500" b="1" dirty="0" err="1">
                <a:latin typeface="Times New Roman" panose="02020603050405020304" pitchFamily="18" charset="0"/>
                <a:cs typeface="Times New Roman" panose="02020603050405020304" pitchFamily="18" charset="0"/>
              </a:rPr>
              <a:t>Hominidae</a:t>
            </a:r>
            <a:endParaRPr lang="en-US" sz="1500" b="1" dirty="0">
              <a:latin typeface="Times New Roman" panose="02020603050405020304" pitchFamily="18" charset="0"/>
              <a:cs typeface="Times New Roman" panose="02020603050405020304" pitchFamily="18" charset="0"/>
            </a:endParaRPr>
          </a:p>
        </p:txBody>
      </p:sp>
      <p:cxnSp>
        <p:nvCxnSpPr>
          <p:cNvPr id="138" name="Straight Arrow Connector 137"/>
          <p:cNvCxnSpPr/>
          <p:nvPr/>
        </p:nvCxnSpPr>
        <p:spPr>
          <a:xfrm flipH="1">
            <a:off x="8680502" y="6171247"/>
            <a:ext cx="6370" cy="3428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3170150" y="7448143"/>
            <a:ext cx="2065681"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a:t>
            </a:r>
            <a:r>
              <a:rPr lang="en-CA" sz="1500" b="1" dirty="0" err="1">
                <a:latin typeface="Times New Roman" panose="02020603050405020304" pitchFamily="18" charset="0"/>
                <a:cs typeface="Times New Roman" panose="02020603050405020304" pitchFamily="18" charset="0"/>
              </a:rPr>
              <a:t>Supfamily</a:t>
            </a:r>
            <a:r>
              <a:rPr lang="en-CA" sz="1500" b="1" dirty="0">
                <a:latin typeface="Times New Roman" panose="02020603050405020304" pitchFamily="18" charset="0"/>
                <a:cs typeface="Times New Roman" panose="02020603050405020304" pitchFamily="18" charset="0"/>
              </a:rPr>
              <a:t> </a:t>
            </a:r>
            <a:r>
              <a:rPr lang="ar-EG" sz="1500" b="1" dirty="0">
                <a:latin typeface="Times New Roman" panose="02020603050405020304" pitchFamily="18" charset="0"/>
                <a:cs typeface="Times New Roman" panose="02020603050405020304" pitchFamily="18" charset="0"/>
              </a:rPr>
              <a:t>تحت عائلة 8</a:t>
            </a:r>
          </a:p>
        </p:txBody>
      </p:sp>
      <p:sp>
        <p:nvSpPr>
          <p:cNvPr id="143" name="TextBox 142"/>
          <p:cNvSpPr txBox="1"/>
          <p:nvPr/>
        </p:nvSpPr>
        <p:spPr>
          <a:xfrm>
            <a:off x="12978616" y="8010816"/>
            <a:ext cx="234278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Tribe </a:t>
            </a:r>
            <a:r>
              <a:rPr lang="ar-EG" sz="1500" b="1" dirty="0">
                <a:latin typeface="Times New Roman" panose="02020603050405020304" pitchFamily="18" charset="0"/>
                <a:cs typeface="Times New Roman" panose="02020603050405020304" pitchFamily="18" charset="0"/>
              </a:rPr>
              <a:t>قبيلة 5.8</a:t>
            </a:r>
          </a:p>
        </p:txBody>
      </p:sp>
      <p:sp>
        <p:nvSpPr>
          <p:cNvPr id="144" name="TextBox 143"/>
          <p:cNvSpPr txBox="1"/>
          <p:nvPr/>
        </p:nvSpPr>
        <p:spPr>
          <a:xfrm>
            <a:off x="12954225" y="9244612"/>
            <a:ext cx="234278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Genus </a:t>
            </a:r>
            <a:r>
              <a:rPr lang="ar-EG" sz="1500" b="1" dirty="0">
                <a:latin typeface="Times New Roman" panose="02020603050405020304" pitchFamily="18" charset="0"/>
                <a:cs typeface="Times New Roman" panose="02020603050405020304" pitchFamily="18" charset="0"/>
              </a:rPr>
              <a:t>جنس 2.5</a:t>
            </a:r>
          </a:p>
        </p:txBody>
      </p:sp>
      <p:cxnSp>
        <p:nvCxnSpPr>
          <p:cNvPr id="146" name="Straight Arrow Connector 145"/>
          <p:cNvCxnSpPr/>
          <p:nvPr/>
        </p:nvCxnSpPr>
        <p:spPr>
          <a:xfrm flipH="1">
            <a:off x="8680502" y="6856941"/>
            <a:ext cx="29271" cy="314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8669946" y="7656918"/>
            <a:ext cx="15569" cy="3538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a:off x="8709772" y="8228330"/>
            <a:ext cx="28049" cy="34284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7811027" y="9256871"/>
            <a:ext cx="1714235" cy="553998"/>
          </a:xfrm>
          <a:prstGeom prst="rect">
            <a:avLst/>
          </a:prstGeom>
          <a:noFill/>
        </p:spPr>
        <p:txBody>
          <a:bodyPr wrap="square" rtlCol="0">
            <a:spAutoFit/>
          </a:bodyPr>
          <a:lstStyle/>
          <a:p>
            <a:pPr algn="ctr"/>
            <a:r>
              <a:rPr lang="ar-EG" sz="1500" b="1" dirty="0">
                <a:solidFill>
                  <a:srgbClr val="C00000"/>
                </a:solidFill>
                <a:cs typeface="+mj-cs"/>
              </a:rPr>
              <a:t>الانسانيات</a:t>
            </a:r>
          </a:p>
          <a:p>
            <a:pPr algn="ctr"/>
            <a:r>
              <a:rPr lang="en-US" sz="1500" b="1" dirty="0">
                <a:solidFill>
                  <a:srgbClr val="C00000"/>
                </a:solidFill>
                <a:latin typeface="Times New Roman" panose="02020603050405020304" pitchFamily="18" charset="0"/>
                <a:cs typeface="Times New Roman" panose="02020603050405020304" pitchFamily="18" charset="0"/>
              </a:rPr>
              <a:t>Homo</a:t>
            </a:r>
            <a:endParaRPr lang="en-US" sz="1500" b="1" dirty="0">
              <a:solidFill>
                <a:srgbClr val="C00000"/>
              </a:solidFill>
              <a:latin typeface="Times New Roman" panose="02020603050405020304" pitchFamily="18" charset="0"/>
              <a:cs typeface="Times New Roman" panose="02020603050405020304" pitchFamily="18" charset="0"/>
            </a:endParaRPr>
          </a:p>
        </p:txBody>
      </p:sp>
      <p:cxnSp>
        <p:nvCxnSpPr>
          <p:cNvPr id="164" name="Straight Connector 163"/>
          <p:cNvCxnSpPr/>
          <p:nvPr/>
        </p:nvCxnSpPr>
        <p:spPr>
          <a:xfrm>
            <a:off x="40943" y="9034818"/>
            <a:ext cx="18247057" cy="67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3020846" y="5106749"/>
            <a:ext cx="234278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Suborder </a:t>
            </a:r>
            <a:r>
              <a:rPr lang="ar-EG" sz="1500" b="1" dirty="0">
                <a:latin typeface="Times New Roman" panose="02020603050405020304" pitchFamily="18" charset="0"/>
                <a:cs typeface="Times New Roman" panose="02020603050405020304" pitchFamily="18" charset="0"/>
              </a:rPr>
              <a:t>تحت رتبة 40</a:t>
            </a:r>
            <a:endParaRPr lang="ar-EG" sz="1500" b="1" dirty="0">
              <a:latin typeface="Times New Roman" panose="02020603050405020304" pitchFamily="18" charset="0"/>
              <a:cs typeface="Times New Roman" panose="02020603050405020304" pitchFamily="18" charset="0"/>
            </a:endParaRPr>
          </a:p>
        </p:txBody>
      </p:sp>
      <p:sp>
        <p:nvSpPr>
          <p:cNvPr id="207" name="TextBox 206"/>
          <p:cNvSpPr txBox="1"/>
          <p:nvPr/>
        </p:nvSpPr>
        <p:spPr>
          <a:xfrm>
            <a:off x="12986407" y="2247344"/>
            <a:ext cx="2534597" cy="323165"/>
          </a:xfrm>
          <a:prstGeom prst="rect">
            <a:avLst/>
          </a:prstGeom>
          <a:noFill/>
        </p:spPr>
        <p:txBody>
          <a:bodyPr wrap="square" rtlCol="0">
            <a:spAutoFit/>
          </a:bodyPr>
          <a:lstStyle/>
          <a:p>
            <a:pPr algn="ctr"/>
            <a:r>
              <a:rPr lang="en-CA" sz="1500" b="1" dirty="0">
                <a:cs typeface="+mj-cs"/>
              </a:rPr>
              <a:t> Subphylum</a:t>
            </a:r>
            <a:r>
              <a:rPr lang="ar-EG" sz="1500" b="1" dirty="0">
                <a:cs typeface="+mj-cs"/>
              </a:rPr>
              <a:t>تحت شعبة 505</a:t>
            </a:r>
          </a:p>
        </p:txBody>
      </p:sp>
      <p:cxnSp>
        <p:nvCxnSpPr>
          <p:cNvPr id="209" name="Straight Arrow Connector 208"/>
          <p:cNvCxnSpPr/>
          <p:nvPr/>
        </p:nvCxnSpPr>
        <p:spPr>
          <a:xfrm flipH="1">
            <a:off x="8666481" y="1942800"/>
            <a:ext cx="1" cy="2957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7170356" y="2171365"/>
            <a:ext cx="2965431" cy="323165"/>
          </a:xfrm>
          <a:prstGeom prst="rect">
            <a:avLst/>
          </a:prstGeom>
          <a:noFill/>
        </p:spPr>
        <p:txBody>
          <a:bodyPr wrap="square" rtlCol="0">
            <a:spAutoFit/>
          </a:bodyPr>
          <a:lstStyle/>
          <a:p>
            <a:pPr algn="ctr"/>
            <a:r>
              <a:rPr lang="en-CA" sz="1500" b="1" dirty="0">
                <a:cs typeface="+mj-cs"/>
              </a:rPr>
              <a:t> </a:t>
            </a:r>
            <a:r>
              <a:rPr lang="en-US" sz="1500" b="1" dirty="0">
                <a:latin typeface="Simplified Arabic" panose="02020603050405020304" pitchFamily="18" charset="-78"/>
                <a:ea typeface="Times New Roman" panose="02020603050405020304" pitchFamily="18" charset="0"/>
              </a:rPr>
              <a:t>Vertebrata </a:t>
            </a:r>
            <a:r>
              <a:rPr lang="ar-EG" sz="1500" b="1" dirty="0">
                <a:cs typeface="+mj-cs"/>
              </a:rPr>
              <a:t>فقاريات</a:t>
            </a:r>
          </a:p>
        </p:txBody>
      </p:sp>
      <p:sp>
        <p:nvSpPr>
          <p:cNvPr id="211" name="TextBox 210"/>
          <p:cNvSpPr txBox="1"/>
          <p:nvPr/>
        </p:nvSpPr>
        <p:spPr>
          <a:xfrm>
            <a:off x="13020845" y="2818552"/>
            <a:ext cx="250015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Superclass </a:t>
            </a:r>
            <a:r>
              <a:rPr lang="ar-EG" sz="1500" b="1" dirty="0">
                <a:latin typeface="Times New Roman" panose="02020603050405020304" pitchFamily="18" charset="0"/>
                <a:cs typeface="Times New Roman" panose="02020603050405020304" pitchFamily="18" charset="0"/>
              </a:rPr>
              <a:t>فوق صف 395</a:t>
            </a:r>
          </a:p>
        </p:txBody>
      </p:sp>
      <p:cxnSp>
        <p:nvCxnSpPr>
          <p:cNvPr id="212" name="Straight Arrow Connector 211"/>
          <p:cNvCxnSpPr/>
          <p:nvPr/>
        </p:nvCxnSpPr>
        <p:spPr>
          <a:xfrm flipH="1">
            <a:off x="8659527" y="3085624"/>
            <a:ext cx="5356" cy="3213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7146312" y="2742777"/>
            <a:ext cx="2965431" cy="323165"/>
          </a:xfrm>
          <a:prstGeom prst="rect">
            <a:avLst/>
          </a:prstGeom>
          <a:noFill/>
        </p:spPr>
        <p:txBody>
          <a:bodyPr wrap="square" rtlCol="0">
            <a:spAutoFit/>
          </a:bodyPr>
          <a:lstStyle/>
          <a:p>
            <a:pPr algn="ctr"/>
            <a:r>
              <a:rPr lang="en-US" sz="1500" b="1" dirty="0" err="1">
                <a:latin typeface="Simplified Arabic" panose="02020603050405020304" pitchFamily="18" charset="-78"/>
                <a:ea typeface="Times New Roman" panose="02020603050405020304" pitchFamily="18" charset="0"/>
              </a:rPr>
              <a:t>Tetrapoda</a:t>
            </a:r>
            <a:r>
              <a:rPr lang="en-US" sz="1500" b="1" dirty="0">
                <a:latin typeface="Simplified Arabic" panose="02020603050405020304" pitchFamily="18" charset="-78"/>
                <a:ea typeface="Times New Roman" panose="02020603050405020304" pitchFamily="18" charset="0"/>
              </a:rPr>
              <a:t> </a:t>
            </a:r>
            <a:r>
              <a:rPr lang="ar-EG" sz="1500" b="1" dirty="0">
                <a:cs typeface="+mj-cs"/>
              </a:rPr>
              <a:t>رباعيات</a:t>
            </a:r>
          </a:p>
        </p:txBody>
      </p:sp>
      <p:sp>
        <p:nvSpPr>
          <p:cNvPr id="218" name="TextBox 217"/>
          <p:cNvSpPr txBox="1"/>
          <p:nvPr/>
        </p:nvSpPr>
        <p:spPr>
          <a:xfrm>
            <a:off x="13031595" y="8552193"/>
            <a:ext cx="2342788" cy="323165"/>
          </a:xfrm>
          <a:prstGeom prst="rect">
            <a:avLst/>
          </a:prstGeom>
          <a:noFill/>
        </p:spPr>
        <p:txBody>
          <a:bodyPr wrap="square" rtlCol="0">
            <a:spAutoFit/>
          </a:bodyPr>
          <a:lstStyle/>
          <a:p>
            <a:pPr algn="ctr"/>
            <a:r>
              <a:rPr lang="en-CA" sz="1500" b="1" dirty="0">
                <a:latin typeface="Times New Roman" panose="02020603050405020304" pitchFamily="18" charset="0"/>
                <a:cs typeface="Times New Roman" panose="02020603050405020304" pitchFamily="18" charset="0"/>
              </a:rPr>
              <a:t> Subtribe </a:t>
            </a:r>
            <a:r>
              <a:rPr lang="ar-EG" sz="1500" b="1" dirty="0">
                <a:latin typeface="Times New Roman" panose="02020603050405020304" pitchFamily="18" charset="0"/>
                <a:cs typeface="Times New Roman" panose="02020603050405020304" pitchFamily="18" charset="0"/>
              </a:rPr>
              <a:t>تحت قبيلة 2.5</a:t>
            </a:r>
          </a:p>
        </p:txBody>
      </p:sp>
      <p:sp>
        <p:nvSpPr>
          <p:cNvPr id="223" name="TextBox 222"/>
          <p:cNvSpPr txBox="1"/>
          <p:nvPr/>
        </p:nvSpPr>
        <p:spPr>
          <a:xfrm>
            <a:off x="7823382" y="8456895"/>
            <a:ext cx="1714235" cy="553998"/>
          </a:xfrm>
          <a:prstGeom prst="rect">
            <a:avLst/>
          </a:prstGeom>
          <a:noFill/>
        </p:spPr>
        <p:txBody>
          <a:bodyPr wrap="square" rtlCol="0">
            <a:spAutoFit/>
          </a:bodyPr>
          <a:lstStyle/>
          <a:p>
            <a:pPr algn="ctr"/>
            <a:r>
              <a:rPr lang="ar-EG" sz="1500" b="1" dirty="0">
                <a:cs typeface="+mj-cs"/>
              </a:rPr>
              <a:t>شبيه الانسانيات</a:t>
            </a:r>
          </a:p>
          <a:p>
            <a:pPr algn="ctr"/>
            <a:r>
              <a:rPr lang="en-US" sz="1500" b="1" dirty="0" err="1">
                <a:latin typeface="Simplified Arabic" panose="02020603050405020304" pitchFamily="18" charset="-78"/>
                <a:ea typeface="Times New Roman" panose="02020603050405020304" pitchFamily="18" charset="0"/>
              </a:rPr>
              <a:t>Hominina</a:t>
            </a:r>
            <a:endParaRPr lang="en-US" sz="1500" b="1" dirty="0">
              <a:latin typeface="Times New Roman" panose="02020603050405020304" pitchFamily="18" charset="0"/>
              <a:cs typeface="Times New Roman" panose="02020603050405020304" pitchFamily="18" charset="0"/>
            </a:endParaRPr>
          </a:p>
        </p:txBody>
      </p:sp>
      <p:sp>
        <p:nvSpPr>
          <p:cNvPr id="82" name="TextBox 81"/>
          <p:cNvSpPr txBox="1"/>
          <p:nvPr/>
        </p:nvSpPr>
        <p:spPr>
          <a:xfrm>
            <a:off x="7584848" y="7085506"/>
            <a:ext cx="2224706" cy="553998"/>
          </a:xfrm>
          <a:prstGeom prst="rect">
            <a:avLst/>
          </a:prstGeom>
          <a:noFill/>
        </p:spPr>
        <p:txBody>
          <a:bodyPr wrap="square" rtlCol="0">
            <a:spAutoFit/>
          </a:bodyPr>
          <a:lstStyle/>
          <a:p>
            <a:pPr algn="ctr"/>
            <a:r>
              <a:rPr lang="ar-EG" sz="1500" b="1" dirty="0">
                <a:latin typeface="Times New Roman" panose="02020603050405020304" pitchFamily="18" charset="0"/>
                <a:cs typeface="Times New Roman" panose="02020603050405020304" pitchFamily="18" charset="0"/>
              </a:rPr>
              <a:t>تحت الانسانيات   </a:t>
            </a:r>
          </a:p>
          <a:p>
            <a:pPr algn="ctr"/>
            <a:r>
              <a:rPr lang="en-US" sz="1500" b="1" dirty="0" err="1">
                <a:latin typeface="Times New Roman" panose="02020603050405020304" pitchFamily="18" charset="0"/>
                <a:cs typeface="Times New Roman" panose="02020603050405020304" pitchFamily="18" charset="0"/>
              </a:rPr>
              <a:t>Homininae</a:t>
            </a:r>
            <a:endParaRPr lang="en-US" sz="1500" b="1"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7983753" y="7771201"/>
            <a:ext cx="1393493" cy="553998"/>
          </a:xfrm>
          <a:prstGeom prst="rect">
            <a:avLst/>
          </a:prstGeom>
          <a:noFill/>
        </p:spPr>
        <p:txBody>
          <a:bodyPr wrap="square" rtlCol="0">
            <a:spAutoFit/>
          </a:bodyPr>
          <a:lstStyle/>
          <a:p>
            <a:pPr algn="ctr"/>
            <a:r>
              <a:rPr lang="ar-EG" sz="1500" b="1" dirty="0">
                <a:latin typeface="Times New Roman" panose="02020603050405020304" pitchFamily="18" charset="0"/>
                <a:cs typeface="Times New Roman" panose="02020603050405020304" pitchFamily="18" charset="0"/>
              </a:rPr>
              <a:t>أشباه البشر </a:t>
            </a:r>
          </a:p>
          <a:p>
            <a:pPr algn="ctr"/>
            <a:r>
              <a:rPr lang="en-US" sz="1500" b="1" dirty="0" err="1">
                <a:latin typeface="Times New Roman" panose="02020603050405020304" pitchFamily="18" charset="0"/>
                <a:cs typeface="Times New Roman" panose="02020603050405020304" pitchFamily="18" charset="0"/>
              </a:rPr>
              <a:t>Hominini</a:t>
            </a:r>
            <a:endParaRPr lang="en-US" sz="1500" b="1" dirty="0">
              <a:latin typeface="Times New Roman" panose="02020603050405020304" pitchFamily="18" charset="0"/>
              <a:cs typeface="Times New Roman" panose="02020603050405020304" pitchFamily="18" charset="0"/>
            </a:endParaRPr>
          </a:p>
        </p:txBody>
      </p:sp>
      <p:sp>
        <p:nvSpPr>
          <p:cNvPr id="10" name="Multiply 9"/>
          <p:cNvSpPr/>
          <p:nvPr/>
        </p:nvSpPr>
        <p:spPr>
          <a:xfrm>
            <a:off x="8458306" y="8685460"/>
            <a:ext cx="457129" cy="443288"/>
          </a:xfrm>
          <a:prstGeom prst="mathMultiply">
            <a:avLst>
              <a:gd name="adj1" fmla="val 12062"/>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049"/>
          </a:p>
        </p:txBody>
      </p:sp>
      <p:pic>
        <p:nvPicPr>
          <p:cNvPr id="86" name="Picture 85"/>
          <p:cNvPicPr/>
          <p:nvPr/>
        </p:nvPicPr>
        <p:blipFill>
          <a:blip r:embed="rId5">
            <a:extLst>
              <a:ext uri="{28A0092B-C50C-407E-A947-70E740481C1C}">
                <a14:useLocalDpi xmlns:a14="http://schemas.microsoft.com/office/drawing/2010/main" val="0"/>
              </a:ext>
            </a:extLst>
          </a:blip>
          <a:stretch>
            <a:fillRect/>
          </a:stretch>
        </p:blipFill>
        <p:spPr>
          <a:xfrm>
            <a:off x="6642847" y="26894"/>
            <a:ext cx="4249271" cy="9019229"/>
          </a:xfrm>
          <a:prstGeom prst="rect">
            <a:avLst/>
          </a:prstGeom>
        </p:spPr>
      </p:pic>
    </p:spTree>
    <p:extLst>
      <p:ext uri="{BB962C8B-B14F-4D97-AF65-F5344CB8AC3E}">
        <p14:creationId xmlns:p14="http://schemas.microsoft.com/office/powerpoint/2010/main" val="1822532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10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wipe(up)">
                                      <p:cBhvr>
                                        <p:cTn id="42" dur="500"/>
                                        <p:tgtEl>
                                          <p:spTgt spid="2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wipe(right)">
                                      <p:cBhvr>
                                        <p:cTn id="47" dur="1000"/>
                                        <p:tgtEl>
                                          <p:spTgt spid="2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right)">
                                      <p:cBhvr>
                                        <p:cTn id="57" dur="1000"/>
                                        <p:tgtEl>
                                          <p:spTgt spid="2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12"/>
                                        </p:tgtEl>
                                        <p:attrNameLst>
                                          <p:attrName>style.visibility</p:attrName>
                                        </p:attrNameLst>
                                      </p:cBhvr>
                                      <p:to>
                                        <p:strVal val="visible"/>
                                      </p:to>
                                    </p:set>
                                    <p:animEffect transition="in" filter="wipe(up)">
                                      <p:cBhvr>
                                        <p:cTn id="62" dur="500"/>
                                        <p:tgtEl>
                                          <p:spTgt spid="2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right)">
                                      <p:cBhvr>
                                        <p:cTn id="77" dur="1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up)">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10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ipe(up)">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right)">
                                      <p:cBhvr>
                                        <p:cTn id="97" dur="10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wipe(up)">
                                      <p:cBhvr>
                                        <p:cTn id="102" dur="500"/>
                                        <p:tgtEl>
                                          <p:spTgt spid="1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32"/>
                                        </p:tgtEl>
                                        <p:attrNameLst>
                                          <p:attrName>style.visibility</p:attrName>
                                        </p:attrNameLst>
                                      </p:cBhvr>
                                      <p:to>
                                        <p:strVal val="visible"/>
                                      </p:to>
                                    </p:set>
                                    <p:animEffect transition="in" filter="wipe(right)">
                                      <p:cBhvr>
                                        <p:cTn id="107" dur="1000"/>
                                        <p:tgtEl>
                                          <p:spTgt spid="13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138"/>
                                        </p:tgtEl>
                                        <p:attrNameLst>
                                          <p:attrName>style.visibility</p:attrName>
                                        </p:attrNameLst>
                                      </p:cBhvr>
                                      <p:to>
                                        <p:strVal val="visible"/>
                                      </p:to>
                                    </p:set>
                                    <p:animEffect transition="in" filter="wipe(up)">
                                      <p:cBhvr>
                                        <p:cTn id="112" dur="500"/>
                                        <p:tgtEl>
                                          <p:spTgt spid="13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136"/>
                                        </p:tgtEl>
                                        <p:attrNameLst>
                                          <p:attrName>style.visibility</p:attrName>
                                        </p:attrNameLst>
                                      </p:cBhvr>
                                      <p:to>
                                        <p:strVal val="visible"/>
                                      </p:to>
                                    </p:set>
                                    <p:animEffect transition="in" filter="wipe(right)">
                                      <p:cBhvr>
                                        <p:cTn id="117" dur="2000"/>
                                        <p:tgtEl>
                                          <p:spTgt spid="13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46"/>
                                        </p:tgtEl>
                                        <p:attrNameLst>
                                          <p:attrName>style.visibility</p:attrName>
                                        </p:attrNameLst>
                                      </p:cBhvr>
                                      <p:to>
                                        <p:strVal val="visible"/>
                                      </p:to>
                                    </p:set>
                                    <p:animEffect transition="in" filter="wipe(up)">
                                      <p:cBhvr>
                                        <p:cTn id="122" dur="500"/>
                                        <p:tgtEl>
                                          <p:spTgt spid="14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grpId="0" nodeType="click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wipe(right)">
                                      <p:cBhvr>
                                        <p:cTn id="127" dur="2000"/>
                                        <p:tgtEl>
                                          <p:spTgt spid="8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151"/>
                                        </p:tgtEl>
                                        <p:attrNameLst>
                                          <p:attrName>style.visibility</p:attrName>
                                        </p:attrNameLst>
                                      </p:cBhvr>
                                      <p:to>
                                        <p:strVal val="visible"/>
                                      </p:to>
                                    </p:set>
                                    <p:animEffect transition="in" filter="wipe(up)">
                                      <p:cBhvr>
                                        <p:cTn id="132" dur="500"/>
                                        <p:tgtEl>
                                          <p:spTgt spid="15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grpId="0" nodeType="click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wipe(right)">
                                      <p:cBhvr>
                                        <p:cTn id="137" dur="2000"/>
                                        <p:tgtEl>
                                          <p:spTgt spid="83"/>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wipe(up)">
                                      <p:cBhvr>
                                        <p:cTn id="142" dur="500"/>
                                        <p:tgtEl>
                                          <p:spTgt spid="156"/>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223"/>
                                        </p:tgtEl>
                                        <p:attrNameLst>
                                          <p:attrName>style.visibility</p:attrName>
                                        </p:attrNameLst>
                                      </p:cBhvr>
                                      <p:to>
                                        <p:strVal val="visible"/>
                                      </p:to>
                                    </p:set>
                                    <p:animEffect transition="in" filter="wipe(right)">
                                      <p:cBhvr>
                                        <p:cTn id="147" dur="1000"/>
                                        <p:tgtEl>
                                          <p:spTgt spid="22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animEffect transition="in" filter="wipe(up)">
                                      <p:cBhvr>
                                        <p:cTn id="152" dur="500"/>
                                        <p:tgtEl>
                                          <p:spTgt spid="1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2" fill="hold" grpId="0" nodeType="clickEffect">
                                  <p:stCondLst>
                                    <p:cond delay="0"/>
                                  </p:stCondLst>
                                  <p:childTnLst>
                                    <p:set>
                                      <p:cBhvr>
                                        <p:cTn id="156" dur="1" fill="hold">
                                          <p:stCondLst>
                                            <p:cond delay="0"/>
                                          </p:stCondLst>
                                        </p:cTn>
                                        <p:tgtEl>
                                          <p:spTgt spid="161"/>
                                        </p:tgtEl>
                                        <p:attrNameLst>
                                          <p:attrName>style.visibility</p:attrName>
                                        </p:attrNameLst>
                                      </p:cBhvr>
                                      <p:to>
                                        <p:strVal val="visible"/>
                                      </p:to>
                                    </p:set>
                                    <p:animEffect transition="in" filter="wipe(right)">
                                      <p:cBhvr>
                                        <p:cTn id="157" dur="1000"/>
                                        <p:tgtEl>
                                          <p:spTgt spid="16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wipe(up)">
                                      <p:cBhvr>
                                        <p:cTn id="162"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7" grpId="0"/>
      <p:bldP spid="32" grpId="0"/>
      <p:bldP spid="43" grpId="0"/>
      <p:bldP spid="53" grpId="0"/>
      <p:bldP spid="56" grpId="0"/>
      <p:bldP spid="132" grpId="0"/>
      <p:bldP spid="136" grpId="0"/>
      <p:bldP spid="161" grpId="0"/>
      <p:bldP spid="210" grpId="0"/>
      <p:bldP spid="213" grpId="0"/>
      <p:bldP spid="223" grpId="0"/>
      <p:bldP spid="82" grpId="0"/>
      <p:bldP spid="83"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ولم نجد أي جد مشترك ولا مرحلة وسيطة حتى وصلنا اقل من 2 مليون وكل هذا ليس له وجود على الاطلاق حتى وصلنا </a:t>
            </a:r>
            <a:r>
              <a:rPr lang="ar-EG" sz="5400" b="1" dirty="0" err="1"/>
              <a:t>للانسان</a:t>
            </a:r>
            <a:r>
              <a:rPr lang="ar-EG" sz="5400" b="1" dirty="0"/>
              <a:t>. أي 4100 مليون سنة من رحلة تطور الانسان المزعومة لا يوجد بها أي دليل على الاطلاق فشجرة تطور الانسان هي ممحوة أي ليس لها وجود. وكما قال العلماء السجل ممحو أي نتكلم عن شجرة وهمية ليس لها وجود الا في كتب التطور فقط. </a:t>
            </a:r>
            <a:br>
              <a:rPr lang="ar-EG" sz="5400" b="1" dirty="0"/>
            </a:br>
            <a:r>
              <a:rPr lang="ar-EG" sz="5400" b="1" dirty="0"/>
              <a:t>واتضح من هذا انه لا يوجد أي ربط على الاطلاق بين القردة والبشر. وعرفنا ان حفريات البشر الطبيعيين أقدم من حفريات الجدود القردة المزعومين بكثير</a:t>
            </a:r>
            <a:endParaRPr lang="ar-EG" sz="5400" b="1" dirty="0"/>
          </a:p>
        </p:txBody>
      </p:sp>
    </p:spTree>
    <p:extLst>
      <p:ext uri="{BB962C8B-B14F-4D97-AF65-F5344CB8AC3E}">
        <p14:creationId xmlns:p14="http://schemas.microsoft.com/office/powerpoint/2010/main" val="3235651447"/>
      </p:ext>
    </p:extLst>
  </p:cSld>
  <p:clrMapOvr>
    <a:masterClrMapping/>
  </p:clrMapOvr>
  <p:transition advTm="3062">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ولكن بدانا نعرف إشكالية في دارسة هذه الحفريات وهو مثلما فعلوا بمحاولة ادخال عظام بشرية في هياكل قردة ليدعوا انها وسيطة أيضا قاموا بالعكس وهو محاولة بعض مؤيدي التطور ادخال خليط من العظام من قردة مع بشر لتصبح البشر اقل في صفاتها من البشر الطبيعيين وتتحول مرحلة وسيطة. هذا بالإضافة الى التزوير المتعمد في حفريات كثيرة وهذا ما درسناه وندرسه تفصيلا أيضا.</a:t>
            </a:r>
            <a:br>
              <a:rPr lang="ar-EG" sz="5400" b="1" dirty="0"/>
            </a:br>
            <a:r>
              <a:rPr lang="ar-EG" sz="5400" b="1" dirty="0"/>
              <a:t>فقبل ان ندرس المرحلة الهامة </a:t>
            </a:r>
            <a:r>
              <a:rPr lang="ar-EG" sz="5400" b="1" dirty="0" err="1"/>
              <a:t>الهومو</a:t>
            </a:r>
            <a:r>
              <a:rPr lang="ar-EG" sz="5400" b="1" dirty="0"/>
              <a:t> </a:t>
            </a:r>
            <a:r>
              <a:rPr lang="ar-EG" sz="5400" b="1" dirty="0" err="1"/>
              <a:t>اريكتس</a:t>
            </a:r>
            <a:r>
              <a:rPr lang="ar-EG" sz="5400" b="1" dirty="0"/>
              <a:t> اريد ان أقدم حفرية لجمجمة من أوائل ادلة تطور الانسان واستشهد بها على التطور ولزمان طويل جدا رغم انها مزورة وهي قصة </a:t>
            </a:r>
            <a:r>
              <a:rPr lang="en-CA" sz="5400" b="1" dirty="0" err="1"/>
              <a:t>piltdown</a:t>
            </a:r>
            <a:r>
              <a:rPr lang="en-CA" sz="5400" b="1" dirty="0"/>
              <a:t> </a:t>
            </a:r>
            <a:r>
              <a:rPr lang="ar-EG" sz="5400" b="1" dirty="0"/>
              <a:t>او حفرية جمجمة انسان </a:t>
            </a:r>
            <a:r>
              <a:rPr lang="ar-EG" sz="5400" b="1" dirty="0" err="1"/>
              <a:t>بلتدون</a:t>
            </a:r>
            <a:endParaRPr lang="ar-EG" sz="5400" b="1" dirty="0"/>
          </a:p>
        </p:txBody>
      </p:sp>
    </p:spTree>
    <p:extLst>
      <p:ext uri="{BB962C8B-B14F-4D97-AF65-F5344CB8AC3E}">
        <p14:creationId xmlns:p14="http://schemas.microsoft.com/office/powerpoint/2010/main" val="3357097962"/>
      </p:ext>
    </p:extLst>
  </p:cSld>
  <p:clrMapOvr>
    <a:masterClrMapping/>
  </p:clrMapOvr>
  <p:transition advTm="3062">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هي مثال كارثة للتزوير المتعمد الذي ينتشر كثيرا في مجال الحفريات لإثبات ان هناك مراحل وسيطة لتطور الانسان وهذا ليس السبب الوحيد بل كثيرا ما يكون المقتنعين بالتطور وباحثين عن الشهرة يلجؤوا للتزوير للحصول على هذه الشهرة والمال. </a:t>
            </a:r>
            <a:br>
              <a:rPr lang="ar-EG" sz="5400" b="1" dirty="0"/>
            </a:br>
            <a:r>
              <a:rPr lang="ar-EG" sz="5400" b="1" dirty="0"/>
              <a:t>هذه الحفرية التي من أوائل الحفريات التي زوروها وقدموها على انها مرحلة وسيطة هذه خدعت الاف الشباب لمدة أكثر من اربعين سنة أي </a:t>
            </a:r>
            <a:r>
              <a:rPr lang="ar-EG" sz="5400" b="1" dirty="0" err="1"/>
              <a:t>أي</a:t>
            </a:r>
            <a:r>
              <a:rPr lang="ar-EG" sz="5400" b="1" dirty="0"/>
              <a:t> أكثر من جيل اتخدع واعتقدوا انه ثبت بالفعل اكتشاف حلقات وسيطة لتطور الانسان من جد مشترك مع القردة وان التطور حقيقة رغم ان هذا غير صحيح وكله تزوير. </a:t>
            </a:r>
          </a:p>
        </p:txBody>
      </p:sp>
    </p:spTree>
    <p:extLst>
      <p:ext uri="{BB962C8B-B14F-4D97-AF65-F5344CB8AC3E}">
        <p14:creationId xmlns:p14="http://schemas.microsoft.com/office/powerpoint/2010/main" val="1957269470"/>
      </p:ext>
    </p:extLst>
  </p:cSld>
  <p:clrMapOvr>
    <a:masterClrMapping/>
  </p:clrMapOvr>
  <p:transition advTm="3062">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a:bodyPr>
          <a:lstStyle/>
          <a:p>
            <a:pPr lvl="0" algn="r" rtl="1">
              <a:lnSpc>
                <a:spcPct val="120000"/>
              </a:lnSpc>
              <a:spcBef>
                <a:spcPts val="0"/>
              </a:spcBef>
              <a:buClr>
                <a:srgbClr val="33CFCE"/>
              </a:buClr>
            </a:pPr>
            <a:r>
              <a:rPr lang="ar-EG" sz="5400" b="1" dirty="0"/>
              <a:t>اشكالية </a:t>
            </a:r>
            <a:r>
              <a:rPr lang="ar-EG" sz="5400" b="1" dirty="0" err="1"/>
              <a:t>بلتدون</a:t>
            </a:r>
            <a:r>
              <a:rPr lang="ar-EG" sz="5400" b="1" dirty="0"/>
              <a:t> ولماذا أركز عليها رغم انه يوجد الكثير جدا من خدع وتزوير الحفريات لإثبات التطور المزعوم. </a:t>
            </a:r>
            <a:r>
              <a:rPr lang="ar-EG" sz="5400" b="1" dirty="0" err="1"/>
              <a:t>فاشكاليتها</a:t>
            </a:r>
            <a:r>
              <a:rPr lang="ar-EG" sz="5400" b="1" dirty="0"/>
              <a:t> انها واحدة من اوائل الحفريات مع انسان </a:t>
            </a:r>
            <a:r>
              <a:rPr lang="ar-EG" sz="5400" b="1" dirty="0" err="1"/>
              <a:t>جاوا</a:t>
            </a:r>
            <a:r>
              <a:rPr lang="ar-EG" sz="5400" b="1" dirty="0"/>
              <a:t> التي زعموا انها من اوائل ادلة تطور الانسان وبخاصة انهم بعد مرور 50 سنة من فرضية دارون الفاشلة لم يكونوا وقتها وجدوا اي حفريات تؤيد مزاعم دارون ولم يكونوا مستعدين للتخلي عن كلام دارون لان هذا يعني فشل عقيدة الالحاد التي </a:t>
            </a:r>
            <a:r>
              <a:rPr lang="ar-EG" sz="5400" b="1" dirty="0" err="1"/>
              <a:t>بدؤا</a:t>
            </a:r>
            <a:r>
              <a:rPr lang="ar-EG" sz="5400" b="1" dirty="0"/>
              <a:t> يؤمنوا بها بشدة ويريدوا اثباتها بالتطور أي انها من أوائل الأدلة التي ادعوا بها اثبات تطور الانسان علميا ودمروا أصوات علمية كثيرة تشهد على خطأ التطور. وايضا لطول الفترة الزمنية لهذه الخدعة التي اقنعت الكثيرين بالتطور.</a:t>
            </a:r>
          </a:p>
        </p:txBody>
      </p:sp>
    </p:spTree>
    <p:extLst>
      <p:ext uri="{BB962C8B-B14F-4D97-AF65-F5344CB8AC3E}">
        <p14:creationId xmlns:p14="http://schemas.microsoft.com/office/powerpoint/2010/main" val="3902098759"/>
      </p:ext>
    </p:extLst>
  </p:cSld>
  <p:clrMapOvr>
    <a:masterClrMapping/>
  </p:clrMapOvr>
  <p:transition advTm="3062">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3236" y="349624"/>
            <a:ext cx="17816946" cy="9681882"/>
          </a:xfrm>
        </p:spPr>
        <p:txBody>
          <a:bodyPr>
            <a:normAutofit fontScale="90000"/>
          </a:bodyPr>
          <a:lstStyle/>
          <a:p>
            <a:pPr lvl="0" rtl="1">
              <a:lnSpc>
                <a:spcPct val="120000"/>
              </a:lnSpc>
              <a:spcBef>
                <a:spcPts val="0"/>
              </a:spcBef>
              <a:buClr>
                <a:srgbClr val="33CFCE"/>
              </a:buClr>
            </a:pPr>
            <a:r>
              <a:rPr lang="ar-EG" sz="5400" b="1" dirty="0"/>
              <a:t>فتقول </a:t>
            </a:r>
            <a:r>
              <a:rPr lang="ar-EG" sz="5400" b="1" dirty="0" err="1"/>
              <a:t>الوكيبيديا</a:t>
            </a:r>
            <a:r>
              <a:rPr lang="ar-EG" sz="5400" b="1" dirty="0"/>
              <a:t> </a:t>
            </a:r>
            <a:br>
              <a:rPr lang="ar-EG" sz="5400" b="1" dirty="0"/>
            </a:br>
            <a:r>
              <a:rPr lang="en-CA" sz="5400" b="1" dirty="0"/>
              <a:t>The Piltdown hoax is perhaps the most famous paleoanthropological hoax ever to have been perpetrated. It is prominent for two reasons: the attention paid to the issue of human evolution, and the length of time (more than 40 years) that elapsed from its discovery to its full exposure as a forgery.</a:t>
            </a:r>
            <a:br>
              <a:rPr lang="en-CA" sz="5400" b="1" dirty="0"/>
            </a:br>
            <a:r>
              <a:rPr lang="ar-EG" sz="5400" b="1" dirty="0"/>
              <a:t>خديعة </a:t>
            </a:r>
            <a:r>
              <a:rPr lang="ar-EG" sz="5400" b="1" dirty="0" err="1"/>
              <a:t>بلتدون</a:t>
            </a:r>
            <a:r>
              <a:rPr lang="ar-EG" sz="5400" b="1" dirty="0"/>
              <a:t> غالبا أشهر خديعة ارتكبت في </a:t>
            </a:r>
            <a:r>
              <a:rPr lang="ar-EG" sz="5400" b="1" dirty="0" err="1"/>
              <a:t>الباليوانثروبولوجي</a:t>
            </a:r>
            <a:r>
              <a:rPr lang="ar-EG" sz="5400" b="1" dirty="0"/>
              <a:t>. فهي الابرز لسببين: جعلت الاهتمام يتجه الي مسألة تطور البشر، وطول الوقت (أكثر من 40 سنة) التي انقضت من اكتشافها الي كشف التزوير كاملا. </a:t>
            </a:r>
          </a:p>
        </p:txBody>
      </p:sp>
    </p:spTree>
    <p:extLst>
      <p:ext uri="{BB962C8B-B14F-4D97-AF65-F5344CB8AC3E}">
        <p14:creationId xmlns:p14="http://schemas.microsoft.com/office/powerpoint/2010/main" val="3225701773"/>
      </p:ext>
    </p:extLst>
  </p:cSld>
  <p:clrMapOvr>
    <a:masterClrMapping/>
  </p:clrMapOvr>
  <p:transition advTm="3062">
    <p:push dir="u"/>
  </p:transition>
  <p:timing>
    <p:tnLst>
      <p:par>
        <p:cTn id="1" dur="indefinite" restart="never" nodeType="tmRoot"/>
      </p:par>
    </p:tnLst>
  </p:timing>
</p:sld>
</file>

<file path=ppt/theme/theme1.xml><?xml version="1.0" encoding="utf-8"?>
<a:theme xmlns:a="http://schemas.openxmlformats.org/drawingml/2006/main" name="1_Contents">
  <a:themeElements>
    <a:clrScheme name="Polaris">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779CA8"/>
      </a:hlink>
      <a:folHlink>
        <a:srgbClr val="4A6A75"/>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17333</TotalTime>
  <Words>1567</Words>
  <Application>Microsoft Office PowerPoint</Application>
  <PresentationFormat>Custom</PresentationFormat>
  <Paragraphs>69</Paragraphs>
  <Slides>34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ＭＳ Ｐゴシック</vt:lpstr>
      <vt:lpstr>Arial</vt:lpstr>
      <vt:lpstr>Calibri</vt:lpstr>
      <vt:lpstr>Coo Hew</vt:lpstr>
      <vt:lpstr>Gidole</vt:lpstr>
      <vt:lpstr>Roboto Bold</vt:lpstr>
      <vt:lpstr>Simplified Arabic</vt:lpstr>
      <vt:lpstr>Spica Neue</vt:lpstr>
      <vt:lpstr>Spica Neue Bold</vt:lpstr>
      <vt:lpstr>Times New Roman</vt:lpstr>
      <vt:lpstr>Wingdings</vt:lpstr>
      <vt:lpstr>1_Contents</vt:lpstr>
      <vt:lpstr>جمجمة مزورة جعلت التطور حقيقة </vt:lpstr>
      <vt:lpstr>خديعة جمجمة بلتدون المزورة التي جعلت التطور حقيقة وتطور الانسان الجزء الخامس والستين</vt:lpstr>
      <vt:lpstr>بدأنا في الحفريات التي تقدم خطا في ادعاء تطور الانسان وعرفنا ان كل هذه المراحل المفترضة في شجرة تطور الانسان المزعومة ليس لها وجود، لا جدود ولا مراحل وسيطة من الأول لا الجد الحياة 4.1 مليار ولا الجد النطاق 2.1 مليار ولا الجد المملكة الحيوان 590 مليون ولا الجد الشعبة الحبلي 530 مليون ولا الجد تحت الشعبة الفقاري 505 مليون ولا الجد فوق الصف الرباعي 395 مليون الذي مفترض ساد لوحده في البرية، ولا الجد الصف الثديي 220 مليون ولا الجد تحت الصف المشيمي 125 مليون ولا الجد الرتبة الرئيسي 75 مليون ولا الجد تحت رتبة جاف الانف 40 مليون ولا الجد فوق العائلة القردة 28 مليون ولا الجد العائلة القردة العليا 15 مليون الجد المشترك مع الاورانجوتان ولا الجد تحت العائلة تحت الانسانيات 8 مليون الجد المشترك مع الغوريلات ولا الجد القبيلة اشباه البشر من اكثر من 5 مليون وهو الجد المشترك مع الشمبانزي حتى هذا ليس له وجود ولا الجد تحت القبيلة من 2.5 مليون</vt:lpstr>
      <vt:lpstr>PowerPoint Presentation</vt:lpstr>
      <vt:lpstr>ولم نجد أي جد مشترك ولا مرحلة وسيطة حتى وصلنا اقل من 2 مليون وكل هذا ليس له وجود على الاطلاق حتى وصلنا للانسان. أي 4100 مليون سنة من رحلة تطور الانسان المزعومة لا يوجد بها أي دليل على الاطلاق فشجرة تطور الانسان هي ممحوة أي ليس لها وجود. وكما قال العلماء السجل ممحو أي نتكلم عن شجرة وهمية ليس لها وجود الا في كتب التطور فقط.  واتضح من هذا انه لا يوجد أي ربط على الاطلاق بين القردة والبشر. وعرفنا ان حفريات البشر الطبيعيين أقدم من حفريات الجدود القردة المزعومين بكثير</vt:lpstr>
      <vt:lpstr>ولكن بدانا نعرف إشكالية في دارسة هذه الحفريات وهو مثلما فعلوا بمحاولة ادخال عظام بشرية في هياكل قردة ليدعوا انها وسيطة أيضا قاموا بالعكس وهو محاولة بعض مؤيدي التطور ادخال خليط من العظام من قردة مع بشر لتصبح البشر اقل في صفاتها من البشر الطبيعيين وتتحول مرحلة وسيطة. هذا بالإضافة الى التزوير المتعمد في حفريات كثيرة وهذا ما درسناه وندرسه تفصيلا أيضا. فقبل ان ندرس المرحلة الهامة الهومو اريكتس اريد ان أقدم حفرية لجمجمة من أوائل ادلة تطور الانسان واستشهد بها على التطور ولزمان طويل جدا رغم انها مزورة وهي قصة piltdown او حفرية جمجمة انسان بلتدون</vt:lpstr>
      <vt:lpstr>هي مثال كارثة للتزوير المتعمد الذي ينتشر كثيرا في مجال الحفريات لإثبات ان هناك مراحل وسيطة لتطور الانسان وهذا ليس السبب الوحيد بل كثيرا ما يكون المقتنعين بالتطور وباحثين عن الشهرة يلجؤوا للتزوير للحصول على هذه الشهرة والمال.  هذه الحفرية التي من أوائل الحفريات التي زوروها وقدموها على انها مرحلة وسيطة هذه خدعت الاف الشباب لمدة أكثر من اربعين سنة أي أي أكثر من جيل اتخدع واعتقدوا انه ثبت بالفعل اكتشاف حلقات وسيطة لتطور الانسان من جد مشترك مع القردة وان التطور حقيقة رغم ان هذا غير صحيح وكله تزوير. </vt:lpstr>
      <vt:lpstr>اشكالية بلتدون ولماذا أركز عليها رغم انه يوجد الكثير جدا من خدع وتزوير الحفريات لإثبات التطور المزعوم. فاشكاليتها انها واحدة من اوائل الحفريات مع انسان جاوا التي زعموا انها من اوائل ادلة تطور الانسان وبخاصة انهم بعد مرور 50 سنة من فرضية دارون الفاشلة لم يكونوا وقتها وجدوا اي حفريات تؤيد مزاعم دارون ولم يكونوا مستعدين للتخلي عن كلام دارون لان هذا يعني فشل عقيدة الالحاد التي بدؤا يؤمنوا بها بشدة ويريدوا اثباتها بالتطور أي انها من أوائل الأدلة التي ادعوا بها اثبات تطور الانسان علميا ودمروا أصوات علمية كثيرة تشهد على خطأ التطور. وايضا لطول الفترة الزمنية لهذه الخدعة التي اقنعت الكثيرين بالتطور.</vt:lpstr>
      <vt:lpstr>فتقول الوكيبيديا  The Piltdown hoax is perhaps the most famous paleoanthropological hoax ever to have been perpetrated. It is prominent for two reasons: the attention paid to the issue of human evolution, and the length of time (more than 40 years) that elapsed from its discovery to its full exposure as a forgery. خديعة بلتدون غالبا أشهر خديعة ارتكبت في الباليوانثروبولوجي. فهي الابرز لسببين: جعلت الاهتمام يتجه الي مسألة تطور البشر، وطول الوقت (أكثر من 40 سنة) التي انقضت من اكتشافها الي كشف التزوير كاملا. </vt:lpstr>
      <vt:lpstr>فلهذا تكلمت عنها لان هي جعلت الكثيرين يقتنعون بوجود ادلة بتطور الانسان رغم انه لم ولا يوجد ادلة لتطور الانسان ولفتت نظر الكثيرين انه يوجد شيء اسمه تطور الانسان وان كلام دارون صحيح وايضا دفعت الكثير من الجامعات ان تبدأ في تخصيص ميزانيات وارسال بعثات لبحث حفريات تثبت تطور الانسان ويتسابقوا في هذا ويخترعون فرضيات. ايضا كشفت اعين الكثير من الباحثين ليس عن العلم فقط بل يطمعوا في الشهادات العلمية والشهرة والمال وغيره انهم لو اكتشفوا حفرية مثلها سيحصلوا على درجات علمية ومال كثير وشهرة مثل داوسون الذي وصل الي درجة انه وودوارد حصل على لقب سير بسببها. أي ان هذا التزوير غير التاريخ تقريبا. قبلها التطور غير مثبت ومرفوض من الكثيرين وبعد اكتشافها التطور عند كثيرين اصبح حقيقة. </vt:lpstr>
      <vt:lpstr>ومن موقع متحف التاريخ الطبيعي يقول  In 1912, the scene was set for Piltdown. The theory of evolution was still relatively new and not everyone wanted to believe that humans were descended from apes.  في 1912 المشهد كان معد لبلتدون. كانت نظرية التطور لاتزال جديدة ولم يكن كل واحد يريد ان يصدق ان البشر هم احفاد من القردة.</vt:lpstr>
      <vt:lpstr>أي بعد نظرية دارون بأكثر من خمسية سنة ولكن لا يوجد دليل يثبتها والغالبية غير مصدقينها فكان الملحدين مؤيدين دارون محتاجين لاي شيء يثبتها لتتحول من ايمان لعلم. ان هم كانوا يتشوقون لاكتشاف مرحلة وسيطة للإنسان فجاء اول حفرية (بعد جاوا التي عليها شكوك) لهذا وهي جمجمة بلتدون رغم انها مزورة وكان هم يحتاجونها بشدة. وبها جعلوا التطور من مرفوض لحقيقة رغم انها مزورة</vt:lpstr>
      <vt:lpstr>بل يكمل الموقع ايضا ويقول الاحداث المهمة مثله مثل الوكيبيديا Before Piltdown 1856The first fossils recognised as Neanderthal are discovered in Germany.  1856 اكشاف اول حفريات للنياندرثال في المانيا (نياندرثال لم يكونوا يختلفوا عليه في البداية انه تنوع للبشر فقط قبل ظهور خدعة التطور لدارون وخدعة بيلتدون)</vt:lpstr>
      <vt:lpstr>1858 Darwin and Wallace's paper on natural selection is presented to the Linnean Society.  1859 Darwin publishes On the Origin of Species.  1864 Smith Woodward and Dawson are born within 8 months of each other.  1871 Darwin publishes The Descent of Man, his book on human evolution.  1891 The first Homo erectus fossil, known as Java Man, is found in Java, Indonesia. </vt:lpstr>
      <vt:lpstr>1858 دارون ووالاس قدموا اوراقهم عن الانتخاب الطبيعي الى مؤسسة لنيان 1859 دارون نشر نظريته عن أصل الأنواع 1864 سميث وودوارد وداوسون ولدوا بفرق 8 شهور عن بعضهما 1871 دارون نشر أصل الانسان كتابه عن تطور الانسان 1891 اول حفرية لهومو اريكتس معروفة باسم انسان جاوا وجدت في جاوا اندونيسيا (وسنعرف أيضا خدعتها فهي خدعة مشهورة ومن بدايتها مشكوك فيها وغير مصدقة وساشرحها ايضا بتفصيل وادلة لاحقا)</vt:lpstr>
      <vt:lpstr>1907 The first Homo heidelbergensis fossil is discovered near Heidelberg, Germany. 1907 اكتشف اول حفرية لهومو هيدالبرجينسيس اكتشفت في المانيا هذه الحفريات سواء انسان جاوا او انسان هايدل لم يكونوا كافيين لاثبات نظرية دارون عن تطور الانسان. فكان يستطيع البعض ان يقول انها لإنسان طبيعي بكل صفاته فلم تكن دليل قوي في هذا الوقت. ولكن بعد هذا مباشرة ظهور بيلتدون جمجمة وسيطة فهي كانت الدليل القوي على التطور في هذا الوقت الذي كانوا يريدونه. </vt:lpstr>
      <vt:lpstr>المهم ان امام القارئ المراجع تقول لكم انه لم يوجد اي دليل حقيقي على تطور الانسان حتى ظهرة جمجمة بلتدون التي خدعت الكثيرين أكثر من 40 سنة وبدؤا يصدقوا التطور ودفعت الكثيرين ان يصفوا حفريات بدل من انها حفريات لقردة او عظام مختلطة لقردة وبشر ان يدعوا انها حفريات مراحل وسيطة. هذه هي اهمية بلتدون. مقدمة لتاريخ هذه الخديعة  Piltdown skull هو عبارة عن جزء من فك وسنتين وأجزاء متفتتة من جمجمة</vt:lpstr>
      <vt:lpstr>PowerPoint Presentation</vt:lpstr>
      <vt:lpstr>PowerPoint Presentation</vt:lpstr>
      <vt:lpstr>PowerPoint Presentation</vt:lpstr>
      <vt:lpstr>هذا مثال علي الخدع الكثيرة التي يستخدمها بعض مؤيدي فرضية التطور لاقناعنا بان الانسان والقرد من أصل واحد. فإنسان بلتداون كان خدعة كبيرة قدمت فيها بقايا عظام متحجرة على أنها تعود للإنسان الأول الذي لا يزال يتطور وبه صفات واضحة متوسطة بين الانسان والقرد. وتعود قصة اكتشافها الي تشارلز دوسن Charles Dawson الذي كان يؤمن بكلام دارون ولكن لا يوجد دليل يثبت كلام دارون وأيضا يبحث عن الشهرة العلمية والتدعيم المالي وهو في مزرعة بجوار بيلتدون إنجلترا اعلن انه اكتشف جزء من جمجمة في سنة 1910 م  وقال ان هذه العظام عمرها من 500000 الى مليون سنة (في بداية اكتشاف المقياس الاشعاعي ولم يكن بدأ استخدامه في المعامل فتحديد العمر هو فقط فرضية) </vt:lpstr>
      <vt:lpstr>وقال لكنها سميكة اكثر من المعتاد اذا هي قد تكون وسيطة لانسان اولي تربطنا بجدودنا القردة (هذا استنتاج غريب من النظرة الاولي وكان يجب ان يلفت النظر) ثم بعدها في خريف سنة 1911 م وجد قطع أخرى لفك ملقاه في هذا المكان (لا يوجد شهود بل فقط كلامه)  هذه البقايا تتألف من عظام فك وأجزاء من جمجمة اكتمل جمعها باكتشاف أجزاء أخرى في عام 1912 م من منجم حصى في بلتداون شرق ساسكس في إنجلترا. أعطي لهذه العينة اسم الأنسان الفجري أو باللاتينية ايوانثروبس Eoanthropus</vt:lpstr>
      <vt:lpstr>وما قلته هو نشر في Illustrated London News  في 28 ديسمبر 1912 </vt:lpstr>
      <vt:lpstr>وبدون دراسة كافية وأول ما ظهرت وقال انها لمرحلة وسيطة لاوائل مراحل تطور الانسان فرحوا جدا بها وكالعادة انتشرت صور وتماثيل انسان بيتلدون في المتاحف والكتب العلمية واعتبر اقوى دليل اكتشف يثبت التطور ومن أقوى دعائم وادلة تطور الانسان من جدود القردة وبهذا انتبه الكثيرين انه تم اثبات التطور وهذا جعل الكثيرين من الذين يرفضوا التطور يبدؤا يصدقونه</vt:lpstr>
      <vt:lpstr>وكما ترون صوره نصف انسان نصف قرد وقالوا لا يوجد أي شك في انه مرحلة وسيطة بيننا وبين القردة كل هذا من جزء من فك وسنتين وفتافيت جمجمة ولكن لان داوسن ادعى ان الاسنان هي بها صفات وسط بين الانسان والقرد والفك يشبه فك القردة والاجزاء العظمية هي بوضوح لانسان أي ان بها صفات ما بين قردة وانسان.  ووضع في المتحف البريطاني للتاريخ الطبيعي كدليل قوي واضح على التطور بل اعتبر اقوى دليل اكتشف حتى هذا التوقيت. وكان يصنع منها نسخ وترسل للدراسة. </vt:lpstr>
      <vt:lpstr>ظلت أهمية هذه القطع المتحجرة موضع جدل حتى سطعت الحقيقة في عام 1953 م عندما أخيرا سمح بدراسة القطع الاصلية وليس النسخ. للأسف اثناء هذه الأربعين سنة وأكثر كان اغتسل مخ الكثيرين انه فعلا ثبت تطور الانسان وأصبح أي حفرية قديمة لقردة تكتشف تفسر انها مرحلة وسيطة لأنهم يعتقدوا ان التطور ثبت بالفعل. أي أصبحوا يفسروا أي حفرية بالتطور ثم يستخدموها كدليل اخر على التطور بأسلوب الدليل الدائري بجوار بلتدون وتعاظم الامر جدا. ولكن كما قلت أخيرا درست القطع الاصلية واكتشف الخديعة وهي أن هذه القطع ما هي إلا قطع مزورة تم تركيبها عمدًا -فالفك السفلي هو لقرد اورانجوتان ميت من 50 سنة فقط تم صباغته وبقايا الجمجمة تعود لجمجمة إنسان حديثة.</vt:lpstr>
      <vt:lpstr>ونعود للماضي قليلا لنعرف ما قيل وما ثبت عكسه</vt:lpstr>
      <vt:lpstr>واستمرة هذه الخديعة 40 سنة وظل يعتبر خلال هذه الفترة انه اكتشاف عظيم ودليل مهم لتطور الانسان وبدؤا يرسموه في كل المتاحف او يصنعوا له تماثيل انه مرحلة وسيطة </vt:lpstr>
      <vt:lpstr>في 18 ديسمبر 1912 في اجتماع الجمعية الجيلوجية في لندن الذي فيه  ادعى تشارلز داوسون بأنه أعطي جزءً من جمجمةٍ قبل أربع سنوات من قبل عامل في بلتداون في منجم الحصى. وفقًا لداوسون العمال كانوا في موقع اكتشاف الجمجمة قبل وصوله بفترة قصيرة ووجدها قد حطمت اعتقادًا من العمال بأنها جوزة هند متحجرة. بمعاودة زيارة الموقع في مناسبات عدة بينها سنين وجد داوسون مزيدًا من بقايا الجمجمة وآخذها إلى آرثر ودوارد وهو رئييس للقسم الجيولوجي في المتحف البريطاني. باهتمام كبير رافق ودوارد داوسون للموقع وعملا فيه ما بين يونيو وسبتمبر من عام 1912. على الرغم من ذلك داوسون رمم أكثر أجزاء الجمجمة ونصف من عظم الفك السفلي. </vt:lpstr>
      <vt:lpstr>في نفس الاجتماع – اجتماع الجمعية الجيولوجية – أعلن ودوارد بأن الجمجمة المعاد تركيبها شبيهه إلى حد كبير بالإنسان المعاصر باستثناء مؤخر الرأس و ادعى ان حجم الدماغ انه ثلثي الدماغ الحالي فقط واعتبرت هي المكتشف الوحيد لهذا السلف المزعوم للإنسان ولم يكتشف أي شيء آخر في موقع الحفر باستثناء قطع عظام بسيطة، وفي الاجتماع نفسه أعلن ودوارد أن إعادة بناء الأجزاء يشير إلى تشابه في أكثر من ناحية مع الإنسان المعاصر باستثناء مؤخرة الرأس (القسم من الجمجمة الذي يتصل مع العمود الفقري) وباستثناء ادعاء حجم الدماغ والذي كان يقارب ثلثي حجم دماغ الإنسان المعاصر، ثم أشار إلى أنه باستثناء ضرسين يشبهان أضراس البشر فإن عظم الفك لا يمكن تفريقه عن عظم فك القردة، </vt:lpstr>
      <vt:lpstr>وبناء على إعادة تركيب الجمجمة في المتحف الطبيعي البريطاني افترض ودوارد أن إنسان بلتداون يمثل الحلقة المفقودة في التطور بين الإنسان والشمبانزي. وهذا انتشر في الجرائد بشكل جنوني عن اكتشاف المرحلة الوسيطة في تطور الانسان بل اي عنوان يحوي اسم انسان بلتداون كان يجعل الجريدة تباع بكثرة جدا فالناس لن تشتري جريدة يكتبوا فيها اكتشاف جمجمة انسان ولكن سيشتروا جريدة تقول اخيرا اكتشاف مرحلة وسيطة بين انسان وقرد. او اخيرا تم اثبات التطور. واعطوه الاسم اللاتيني (ليضيفوا عليه الهالة العلمية المزيفة كالعادة) Eoanthropus Dawsoni انسان فجر داوسون</vt:lpstr>
      <vt:lpstr>PowerPoint Presentation</vt:lpstr>
      <vt:lpstr>وكانوا يضعوا جنبه في المتاحف أداة حجرية وما يشبه عظام ثدييات قديمة ليوحي المنظر بالفعل انه مرحلة تطور للانسان. وكل من يزور المتاحف من الطلبة كان يخرج مصدقا انه تم اثبات التطور وانه حقيقة.  بل حصل ثلاثة من الذين اكتشفوا هذا على لقب سير من ملك إنجلترا. رغم ان البعض بدا يقول ان هناك شيء خطا في هذه الجمجمة وأيضا أشاروا كثيرا ان أحدهم حشى اسنان الجمجمة فهي ليست الاسنان الاصلية وغيرها من الاعتراضات التي ساكمل شرحها في الجزء التالي ولكن لمن يتسائل كيف أصبح التطور من فرضية بدون ادلة الى انه حقيقة. هذه الجمجمة المزورة كانت واحدت من الخطوات الأساسية في حدوث هذا.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Castor</dc:title>
  <dc:creator>Jun Akizaki</dc:creator>
  <cp:lastModifiedBy>hol bible</cp:lastModifiedBy>
  <cp:revision>411</cp:revision>
  <dcterms:created xsi:type="dcterms:W3CDTF">2015-08-02T15:43:04Z</dcterms:created>
  <dcterms:modified xsi:type="dcterms:W3CDTF">2021-01-24T19:00:24Z</dcterms:modified>
</cp:coreProperties>
</file>