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7" r:id="rId3"/>
    <p:sldId id="329" r:id="rId4"/>
    <p:sldId id="257" r:id="rId5"/>
    <p:sldId id="267" r:id="rId6"/>
    <p:sldId id="311" r:id="rId7"/>
    <p:sldId id="312" r:id="rId8"/>
    <p:sldId id="270" r:id="rId9"/>
    <p:sldId id="327" r:id="rId10"/>
    <p:sldId id="330" r:id="rId11"/>
    <p:sldId id="331" r:id="rId12"/>
    <p:sldId id="328" r:id="rId13"/>
    <p:sldId id="318" r:id="rId14"/>
    <p:sldId id="310" r:id="rId15"/>
    <p:sldId id="319" r:id="rId16"/>
    <p:sldId id="313" r:id="rId17"/>
    <p:sldId id="320" r:id="rId18"/>
    <p:sldId id="263" r:id="rId19"/>
    <p:sldId id="332" r:id="rId20"/>
    <p:sldId id="333" r:id="rId21"/>
    <p:sldId id="334" r:id="rId22"/>
    <p:sldId id="258" r:id="rId23"/>
    <p:sldId id="321" r:id="rId24"/>
    <p:sldId id="322" r:id="rId25"/>
    <p:sldId id="373" r:id="rId26"/>
    <p:sldId id="323" r:id="rId27"/>
    <p:sldId id="335" r:id="rId28"/>
    <p:sldId id="336" r:id="rId29"/>
    <p:sldId id="337" r:id="rId30"/>
    <p:sldId id="283" r:id="rId31"/>
    <p:sldId id="326" r:id="rId32"/>
    <p:sldId id="324" r:id="rId33"/>
    <p:sldId id="286" r:id="rId34"/>
    <p:sldId id="307" r:id="rId35"/>
    <p:sldId id="314" r:id="rId36"/>
    <p:sldId id="306" r:id="rId37"/>
    <p:sldId id="338" r:id="rId38"/>
    <p:sldId id="325" r:id="rId39"/>
    <p:sldId id="339" r:id="rId40"/>
    <p:sldId id="340" r:id="rId41"/>
    <p:sldId id="341" r:id="rId42"/>
    <p:sldId id="342" r:id="rId43"/>
    <p:sldId id="343" r:id="rId44"/>
    <p:sldId id="344" r:id="rId45"/>
    <p:sldId id="345" r:id="rId46"/>
    <p:sldId id="346" r:id="rId47"/>
    <p:sldId id="347" r:id="rId48"/>
    <p:sldId id="348" r:id="rId49"/>
    <p:sldId id="349" r:id="rId50"/>
    <p:sldId id="351" r:id="rId51"/>
    <p:sldId id="350"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5" r:id="rId65"/>
    <p:sldId id="364" r:id="rId66"/>
    <p:sldId id="366" r:id="rId67"/>
    <p:sldId id="367" r:id="rId68"/>
    <p:sldId id="368" r:id="rId69"/>
    <p:sldId id="369" r:id="rId70"/>
    <p:sldId id="370" r:id="rId71"/>
    <p:sldId id="371" r:id="rId72"/>
    <p:sldId id="37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FF"/>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90" y="7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C1B377E-F6AB-4C48-9A39-911C0885F38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1B377E-F6AB-4C48-9A39-911C0885F38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1B377E-F6AB-4C48-9A39-911C0885F38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1B377E-F6AB-4C48-9A39-911C0885F38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1B377E-F6AB-4C48-9A39-911C0885F38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1B377E-F6AB-4C48-9A39-911C0885F38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1B377E-F6AB-4C48-9A39-911C0885F38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1B377E-F6AB-4C48-9A39-911C0885F38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1B377E-F6AB-4C48-9A39-911C0885F38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1B377E-F6AB-4C48-9A39-911C0885F38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57E391-5746-41D3-8112-92B46F23196B}" type="datetimeFigureOut">
              <a:rPr lang="en-US" smtClean="0"/>
              <a:t>2/27/2017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C1B377E-F6AB-4C48-9A39-911C0885F380}"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57E391-5746-41D3-8112-92B46F23196B}" type="datetimeFigureOut">
              <a:rPr lang="en-US" smtClean="0"/>
              <a:t>2/27/2017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C1B377E-F6AB-4C48-9A39-911C0885F380}"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tmp"/><Relationship Id="rId3" Type="http://schemas.openxmlformats.org/officeDocument/2006/relationships/slideLayout" Target="../slideLayouts/slideLayout7.xml"/><Relationship Id="rId7" Type="http://schemas.openxmlformats.org/officeDocument/2006/relationships/image" Target="../media/image5.tm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tmp"/><Relationship Id="rId5" Type="http://schemas.openxmlformats.org/officeDocument/2006/relationships/image" Target="../media/image3.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a/url?sa=i&amp;rct=j&amp;q=&amp;esrc=s&amp;source=images&amp;cd=&amp;cad=rja&amp;uact=8&amp;docid=FyIkz2wOmtzEPM&amp;tbnid=Bc0f7-MFPdDF9M:&amp;ved=0CAUQjRw&amp;url=http://www.wpclipart.com/animals/primates/chimp/chimpanzee_profile.png.html&amp;ei=cd3gU7PVF8i8PcSzgOAM&amp;bvm=bv.72197243,d.bGE&amp;psig=AFQjCNEkPC3egC28ebhBlXPB5aMoZIKb4g&amp;ust=1407331998768614"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youtube.com/watch?v=LRC7LUn6StI" TargetMode="External"/><Relationship Id="rId5" Type="http://schemas.openxmlformats.org/officeDocument/2006/relationships/hyperlink" Target="http://drghaly.com/articles/display/12160" TargetMode="Externa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youtube.com/watch?v=aJc_6fCHQiI" TargetMode="External"/><Relationship Id="rId5" Type="http://schemas.openxmlformats.org/officeDocument/2006/relationships/hyperlink" Target="http://drghaly.com/articles/display/12161" TargetMode="Externa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youtube.com/watch?v=3s-bvgVKPkI" TargetMode="External"/><Relationship Id="rId5" Type="http://schemas.openxmlformats.org/officeDocument/2006/relationships/hyperlink" Target="http://drghaly.com/articles/display/12168" TargetMode="Externa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049522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88187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769441"/>
          </a:xfrm>
          <a:prstGeom prst="rect">
            <a:avLst/>
          </a:prstGeom>
        </p:spPr>
        <p:txBody>
          <a:bodyPr wrap="square">
            <a:spAutoFit/>
          </a:bodyPr>
          <a:lstStyle/>
          <a:p>
            <a:pPr algn="ctr"/>
            <a:r>
              <a:rPr lang="en-US" sz="4400" b="1" dirty="0">
                <a:solidFill>
                  <a:srgbClr val="FFFFFF"/>
                </a:solidFill>
                <a:latin typeface="Times New Roman" panose="02020603050405020304" pitchFamily="18" charset="0"/>
                <a:ea typeface="Calibri"/>
                <a:cs typeface="Times New Roman" panose="02020603050405020304" pitchFamily="18" charset="0"/>
              </a:rPr>
              <a:t>Evolution is not Science</a:t>
            </a:r>
          </a:p>
        </p:txBody>
      </p:sp>
    </p:spTree>
    <p:extLst>
      <p:ext uri="{BB962C8B-B14F-4D97-AF65-F5344CB8AC3E}">
        <p14:creationId xmlns:p14="http://schemas.microsoft.com/office/powerpoint/2010/main" val="3924285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6001643"/>
          </a:xfrm>
          <a:prstGeom prst="rect">
            <a:avLst/>
          </a:prstGeom>
        </p:spPr>
        <p:txBody>
          <a:bodyPr wrap="square">
            <a:spAutoFit/>
          </a:bodyPr>
          <a:lstStyle/>
          <a:p>
            <a:pPr lvl="0" rtl="1">
              <a:lnSpc>
                <a:spcPct val="150000"/>
              </a:lnSpc>
            </a:pPr>
            <a:r>
              <a:rPr lang="en-US" sz="3200" b="1" dirty="0">
                <a:solidFill>
                  <a:srgbClr val="FFFFFF"/>
                </a:solidFill>
              </a:rPr>
              <a:t>Charles Lyell 1830</a:t>
            </a:r>
          </a:p>
          <a:p>
            <a:pPr lvl="0" rtl="1">
              <a:lnSpc>
                <a:spcPct val="150000"/>
              </a:lnSpc>
            </a:pPr>
            <a:endParaRPr lang="ar-EG" sz="3200" b="1" dirty="0" smtClean="0">
              <a:solidFill>
                <a:srgbClr val="FFFFFF"/>
              </a:solidFill>
            </a:endParaRPr>
          </a:p>
          <a:p>
            <a:pPr lvl="0" rtl="1">
              <a:lnSpc>
                <a:spcPct val="150000"/>
              </a:lnSpc>
            </a:pPr>
            <a:r>
              <a:rPr lang="en-US" sz="3200" b="1" dirty="0" smtClean="0">
                <a:solidFill>
                  <a:srgbClr val="FFFFFF"/>
                </a:solidFill>
              </a:rPr>
              <a:t>I had conceived of the idea five or six years ago that if ever the mosaic chronology could be set down without giving offense, it would be in an historical sketch.</a:t>
            </a:r>
          </a:p>
          <a:p>
            <a:pPr lvl="0" rtl="1">
              <a:lnSpc>
                <a:spcPct val="150000"/>
              </a:lnSpc>
            </a:pPr>
            <a:r>
              <a:rPr lang="en-US" sz="3200" b="1" dirty="0" smtClean="0">
                <a:solidFill>
                  <a:srgbClr val="FFFFFF"/>
                </a:solidFill>
              </a:rPr>
              <a:t>K.M. Lyell. “Life, Letters and Journals of Sir Charles Lyell” London, 1881, </a:t>
            </a:r>
            <a:r>
              <a:rPr lang="en-US" sz="3200" b="1" dirty="0" err="1" smtClean="0">
                <a:solidFill>
                  <a:srgbClr val="FFFFFF"/>
                </a:solidFill>
              </a:rPr>
              <a:t>Vol</a:t>
            </a:r>
            <a:r>
              <a:rPr lang="en-US" sz="3200" b="1" dirty="0" smtClean="0">
                <a:solidFill>
                  <a:srgbClr val="FFFFFF"/>
                </a:solidFill>
              </a:rPr>
              <a:t> 1 P. 253</a:t>
            </a:r>
          </a:p>
        </p:txBody>
      </p:sp>
    </p:spTree>
    <p:extLst>
      <p:ext uri="{BB962C8B-B14F-4D97-AF65-F5344CB8AC3E}">
        <p14:creationId xmlns:p14="http://schemas.microsoft.com/office/powerpoint/2010/main" val="37610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2187476"/>
            <a:ext cx="9144000" cy="2308324"/>
          </a:xfrm>
          <a:prstGeom prst="rect">
            <a:avLst/>
          </a:prstGeom>
        </p:spPr>
        <p:txBody>
          <a:bodyPr wrap="square">
            <a:spAutoFit/>
          </a:bodyPr>
          <a:lstStyle/>
          <a:p>
            <a:pPr lvl="0" rtl="1">
              <a:lnSpc>
                <a:spcPct val="150000"/>
              </a:lnSpc>
            </a:pPr>
            <a:r>
              <a:rPr lang="en-US" sz="3200" b="1" dirty="0">
                <a:solidFill>
                  <a:srgbClr val="FFFFFF"/>
                </a:solidFill>
              </a:rPr>
              <a:t>Charles Darwin 1859</a:t>
            </a:r>
          </a:p>
          <a:p>
            <a:pPr lvl="0" rtl="1">
              <a:lnSpc>
                <a:spcPct val="150000"/>
              </a:lnSpc>
            </a:pPr>
            <a:endParaRPr lang="ar-EG" sz="3200" b="1" dirty="0" smtClean="0">
              <a:solidFill>
                <a:srgbClr val="FFFFFF"/>
              </a:solidFill>
            </a:endParaRPr>
          </a:p>
          <a:p>
            <a:pPr lvl="0" rtl="1">
              <a:lnSpc>
                <a:spcPct val="150000"/>
              </a:lnSpc>
            </a:pPr>
            <a:r>
              <a:rPr lang="en-US" sz="3200" b="1" dirty="0">
                <a:solidFill>
                  <a:srgbClr val="FFFFFF"/>
                </a:solidFill>
              </a:rPr>
              <a:t>The Origin of Species</a:t>
            </a:r>
            <a:endParaRPr lang="en-US" sz="3200" b="1" dirty="0" smtClean="0">
              <a:solidFill>
                <a:srgbClr val="FFFFFF"/>
              </a:solidFill>
            </a:endParaRPr>
          </a:p>
        </p:txBody>
      </p:sp>
    </p:spTree>
    <p:extLst>
      <p:ext uri="{BB962C8B-B14F-4D97-AF65-F5344CB8AC3E}">
        <p14:creationId xmlns:p14="http://schemas.microsoft.com/office/powerpoint/2010/main" val="41908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871" y="457200"/>
            <a:ext cx="7944258" cy="793791"/>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908097"/>
            <a:ext cx="2413124" cy="3041806"/>
          </a:xfrm>
          <a:prstGeom prst="rect">
            <a:avLst/>
          </a:prstGeom>
        </p:spPr>
      </p:pic>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6182" y="1908097"/>
            <a:ext cx="2298818" cy="3064032"/>
          </a:xfrm>
          <a:prstGeom prst="rect">
            <a:avLst/>
          </a:prstGeom>
        </p:spPr>
      </p:pic>
      <p:pic>
        <p:nvPicPr>
          <p:cNvPr id="7" name="Picture 6"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4947" y="1908097"/>
            <a:ext cx="2559182" cy="3064032"/>
          </a:xfrm>
          <a:prstGeom prst="rect">
            <a:avLst/>
          </a:prstGeom>
        </p:spPr>
      </p:pic>
    </p:spTree>
    <p:extLst>
      <p:ext uri="{BB962C8B-B14F-4D97-AF65-F5344CB8AC3E}">
        <p14:creationId xmlns:p14="http://schemas.microsoft.com/office/powerpoint/2010/main" val="5603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3"/>
                                        </p:tgtEl>
                                      </p:cBhvr>
                                    </p:cmd>
                                  </p:childTnLst>
                                </p:cTn>
                              </p:par>
                            </p:childTnLst>
                          </p:cTn>
                        </p:par>
                      </p:childTnLst>
                    </p:cTn>
                  </p:par>
                </p:childTnLst>
              </p:cTn>
              <p:nextCondLst>
                <p:cond evt="onClick" delay="0">
                  <p:tgtEl>
                    <p:spTgt spid="3"/>
                  </p:tgtEl>
                </p:cond>
              </p:nextCondLst>
            </p:seq>
            <p:video>
              <p:cMediaNode vol="80000">
                <p:cTn id="32" repeatCount="indefinite"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1828800"/>
            <a:ext cx="9144000" cy="3046988"/>
          </a:xfrm>
          <a:prstGeom prst="rect">
            <a:avLst/>
          </a:prstGeom>
        </p:spPr>
        <p:txBody>
          <a:bodyPr wrap="square">
            <a:spAutoFit/>
          </a:bodyPr>
          <a:lstStyle/>
          <a:p>
            <a:pPr rtl="1">
              <a:lnSpc>
                <a:spcPct val="150000"/>
              </a:lnSpc>
            </a:pPr>
            <a:r>
              <a:rPr lang="en-US" sz="3200" b="1" dirty="0">
                <a:solidFill>
                  <a:srgbClr val="FFFFFF"/>
                </a:solidFill>
              </a:rPr>
              <a:t>Darwin</a:t>
            </a:r>
            <a:endParaRPr lang="en-US" sz="3200" b="1" dirty="0" smtClean="0">
              <a:solidFill>
                <a:srgbClr val="FFFFFF"/>
              </a:solidFill>
            </a:endParaRPr>
          </a:p>
          <a:p>
            <a:pPr rtl="1">
              <a:lnSpc>
                <a:spcPct val="150000"/>
              </a:lnSpc>
            </a:pPr>
            <a:r>
              <a:rPr lang="en-US" sz="3200" b="1" dirty="0" smtClean="0">
                <a:solidFill>
                  <a:srgbClr val="FFFFFF"/>
                </a:solidFill>
              </a:rPr>
              <a:t>Natural </a:t>
            </a:r>
            <a:r>
              <a:rPr lang="en-US" sz="3200" b="1" dirty="0">
                <a:solidFill>
                  <a:srgbClr val="FFFFFF"/>
                </a:solidFill>
              </a:rPr>
              <a:t>Selection and Inheritance of acquired characteristics</a:t>
            </a:r>
          </a:p>
          <a:p>
            <a:pPr algn="r" rtl="1">
              <a:lnSpc>
                <a:spcPct val="150000"/>
              </a:lnSpc>
            </a:pPr>
            <a:endParaRPr lang="en-US" sz="3200" b="1" dirty="0" smtClean="0">
              <a:solidFill>
                <a:srgbClr val="FFFFFF"/>
              </a:solidFill>
            </a:endParaRPr>
          </a:p>
        </p:txBody>
      </p:sp>
    </p:spTree>
    <p:extLst>
      <p:ext uri="{BB962C8B-B14F-4D97-AF65-F5344CB8AC3E}">
        <p14:creationId xmlns:p14="http://schemas.microsoft.com/office/powerpoint/2010/main" val="17473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2057400"/>
            <a:ext cx="9144000" cy="3046988"/>
          </a:xfrm>
          <a:prstGeom prst="rect">
            <a:avLst/>
          </a:prstGeom>
        </p:spPr>
        <p:txBody>
          <a:bodyPr wrap="square">
            <a:spAutoFit/>
          </a:bodyPr>
          <a:lstStyle/>
          <a:p>
            <a:pPr lvl="0" rtl="1">
              <a:lnSpc>
                <a:spcPct val="150000"/>
              </a:lnSpc>
            </a:pPr>
            <a:r>
              <a:rPr lang="en-US" sz="3200" b="1" dirty="0">
                <a:solidFill>
                  <a:srgbClr val="FFFFFF"/>
                </a:solidFill>
              </a:rPr>
              <a:t>New Darwinism</a:t>
            </a:r>
          </a:p>
          <a:p>
            <a:pPr lvl="0" rtl="1">
              <a:lnSpc>
                <a:spcPct val="150000"/>
              </a:lnSpc>
            </a:pPr>
            <a:r>
              <a:rPr lang="en-US" sz="3200" b="1" dirty="0">
                <a:solidFill>
                  <a:srgbClr val="FFFFFF"/>
                </a:solidFill>
              </a:rPr>
              <a:t>Genetic drift and mutations combined with natural selection turned a few simple organisms into the diverse complex life we see today</a:t>
            </a:r>
          </a:p>
        </p:txBody>
      </p:sp>
    </p:spTree>
    <p:extLst>
      <p:ext uri="{BB962C8B-B14F-4D97-AF65-F5344CB8AC3E}">
        <p14:creationId xmlns:p14="http://schemas.microsoft.com/office/powerpoint/2010/main" val="343431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0" y="2743200"/>
            <a:ext cx="9144000" cy="2155718"/>
          </a:xfrm>
          <a:prstGeom prst="rect">
            <a:avLst/>
          </a:prstGeom>
        </p:spPr>
        <p:txBody>
          <a:bodyPr wrap="square">
            <a:spAutoFit/>
          </a:bodyPr>
          <a:lstStyle/>
          <a:p>
            <a:pPr algn="ctr" rtl="1">
              <a:lnSpc>
                <a:spcPct val="150000"/>
              </a:lnSpc>
              <a:spcAft>
                <a:spcPts val="800"/>
              </a:spcAft>
            </a:pPr>
            <a:r>
              <a:rPr lang="en-US" sz="3200" b="1" dirty="0" smtClean="0">
                <a:solidFill>
                  <a:srgbClr val="FFFFFF"/>
                </a:solidFill>
                <a:effectLst/>
                <a:latin typeface="Simplified Arabic"/>
                <a:ea typeface="Calibri"/>
                <a:cs typeface="Arial"/>
              </a:rPr>
              <a:t>Evolution = Variation </a:t>
            </a:r>
          </a:p>
          <a:p>
            <a:pPr algn="ctr" rtl="1">
              <a:lnSpc>
                <a:spcPct val="150000"/>
              </a:lnSpc>
              <a:spcAft>
                <a:spcPts val="800"/>
              </a:spcAft>
            </a:pPr>
            <a:r>
              <a:rPr lang="en-US" sz="3200" b="1" dirty="0" smtClean="0">
                <a:solidFill>
                  <a:srgbClr val="FFFFFF"/>
                </a:solidFill>
                <a:effectLst/>
                <a:latin typeface="Simplified Arabic"/>
                <a:ea typeface="Calibri"/>
                <a:cs typeface="Arial"/>
              </a:rPr>
              <a:t>Macro-evolution = Micro-evolution</a:t>
            </a:r>
            <a:endParaRPr lang="en-US" sz="3200" dirty="0" smtClean="0">
              <a:solidFill>
                <a:srgbClr val="FFFFFF"/>
              </a:solidFill>
              <a:effectLst/>
              <a:latin typeface="Calibri"/>
              <a:ea typeface="Calibri"/>
              <a:cs typeface="Arial"/>
            </a:endParaRPr>
          </a:p>
          <a:p>
            <a:pPr algn="r">
              <a:lnSpc>
                <a:spcPct val="150000"/>
              </a:lnSpc>
              <a:spcAft>
                <a:spcPts val="800"/>
              </a:spcAft>
            </a:pPr>
            <a:r>
              <a:rPr lang="ar-EG" b="1" dirty="0" smtClean="0">
                <a:solidFill>
                  <a:srgbClr val="C00000"/>
                </a:solidFill>
                <a:effectLst/>
                <a:latin typeface="Calibri"/>
                <a:ea typeface="Calibri"/>
                <a:cs typeface="Simplified Arabic"/>
              </a:rPr>
              <a:t> </a:t>
            </a:r>
            <a:endParaRPr lang="en-US" sz="1400" dirty="0">
              <a:effectLst/>
              <a:latin typeface="Calibri"/>
              <a:ea typeface="Calibri"/>
              <a:cs typeface="Arial"/>
            </a:endParaRPr>
          </a:p>
        </p:txBody>
      </p:sp>
      <p:cxnSp>
        <p:nvCxnSpPr>
          <p:cNvPr id="6" name="Straight Connector 5"/>
          <p:cNvCxnSpPr/>
          <p:nvPr/>
        </p:nvCxnSpPr>
        <p:spPr>
          <a:xfrm>
            <a:off x="4419600" y="3048000"/>
            <a:ext cx="216000" cy="216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27600" y="3919541"/>
            <a:ext cx="216000" cy="216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video>
              <p:cMediaNode vol="80000">
                <p:cTn id="22" repeatCount="indefinite"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0" y="914400"/>
            <a:ext cx="9144000" cy="5386090"/>
          </a:xfrm>
          <a:prstGeom prst="rect">
            <a:avLst/>
          </a:prstGeom>
        </p:spPr>
        <p:txBody>
          <a:bodyPr wrap="square">
            <a:spAutoFit/>
          </a:bodyPr>
          <a:lstStyle/>
          <a:p>
            <a:r>
              <a:rPr lang="en-US" sz="3200" b="1" dirty="0">
                <a:solidFill>
                  <a:srgbClr val="FFFFFF"/>
                </a:solidFill>
              </a:rPr>
              <a:t>Most Evolutionists tell you that macro-evolution is just micro-evolution over longer periods of time. </a:t>
            </a:r>
            <a:r>
              <a:rPr lang="en-US" sz="3200" b="1" dirty="0">
                <a:solidFill>
                  <a:srgbClr val="FFFF66"/>
                </a:solidFill>
              </a:rPr>
              <a:t>This is dreaming</a:t>
            </a:r>
            <a:r>
              <a:rPr lang="en-US" sz="3200" b="1" dirty="0">
                <a:solidFill>
                  <a:srgbClr val="FFFFFF"/>
                </a:solidFill>
              </a:rPr>
              <a:t>!</a:t>
            </a:r>
          </a:p>
          <a:p>
            <a:r>
              <a:rPr lang="en-US" sz="3200" b="1" dirty="0">
                <a:solidFill>
                  <a:srgbClr val="FFFFFF"/>
                </a:solidFill>
              </a:rPr>
              <a:t>“The central question of Chicago conference was whether the mechanisms underlying micro-evolution can be extrapolated to explain the phenomena of macro-evolution. … </a:t>
            </a:r>
            <a:r>
              <a:rPr lang="en-US" sz="3200" b="1" dirty="0">
                <a:solidFill>
                  <a:srgbClr val="FFFF66"/>
                </a:solidFill>
              </a:rPr>
              <a:t>The answer can be given as a clear, No</a:t>
            </a:r>
            <a:r>
              <a:rPr lang="en-US" sz="3200" b="1" dirty="0" smtClean="0">
                <a:solidFill>
                  <a:srgbClr val="FFFF66"/>
                </a:solidFill>
              </a:rPr>
              <a:t>.</a:t>
            </a:r>
            <a:r>
              <a:rPr lang="en-US" sz="3200" b="1" dirty="0" smtClean="0">
                <a:solidFill>
                  <a:srgbClr val="FFFFFF"/>
                </a:solidFill>
              </a:rPr>
              <a:t>”</a:t>
            </a:r>
          </a:p>
          <a:p>
            <a:endParaRPr lang="en-US" sz="3200" b="1" dirty="0">
              <a:solidFill>
                <a:srgbClr val="FFFFFF"/>
              </a:solidFill>
            </a:endParaRPr>
          </a:p>
          <a:p>
            <a:r>
              <a:rPr lang="en-US" sz="2800" b="1" dirty="0">
                <a:solidFill>
                  <a:srgbClr val="FFFFFF"/>
                </a:solidFill>
              </a:rPr>
              <a:t>Roger </a:t>
            </a:r>
            <a:r>
              <a:rPr lang="en-US" sz="2800" b="1" dirty="0" err="1">
                <a:solidFill>
                  <a:srgbClr val="FFFFFF"/>
                </a:solidFill>
              </a:rPr>
              <a:t>Lewin</a:t>
            </a:r>
            <a:r>
              <a:rPr lang="en-US" sz="2800" b="1" dirty="0">
                <a:solidFill>
                  <a:srgbClr val="FFFFFF"/>
                </a:solidFill>
              </a:rPr>
              <a:t>, “Evolution theory Under Fire” Science </a:t>
            </a:r>
            <a:r>
              <a:rPr lang="en-US" sz="2800" b="1" dirty="0" smtClean="0">
                <a:solidFill>
                  <a:srgbClr val="FFFFFF"/>
                </a:solidFill>
              </a:rPr>
              <a:t>Vol. </a:t>
            </a:r>
            <a:r>
              <a:rPr lang="en-US" sz="2800" b="1" dirty="0">
                <a:solidFill>
                  <a:srgbClr val="FFFFFF"/>
                </a:solidFill>
              </a:rPr>
              <a:t>210, Nov 21 P 883</a:t>
            </a:r>
          </a:p>
        </p:txBody>
      </p:sp>
    </p:spTree>
    <p:extLst>
      <p:ext uri="{BB962C8B-B14F-4D97-AF65-F5344CB8AC3E}">
        <p14:creationId xmlns:p14="http://schemas.microsoft.com/office/powerpoint/2010/main" val="32669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4501232"/>
          </a:xfrm>
          <a:prstGeom prst="rect">
            <a:avLst/>
          </a:prstGeom>
        </p:spPr>
        <p:txBody>
          <a:bodyPr wrap="square">
            <a:spAutoFit/>
          </a:bodyPr>
          <a:lstStyle/>
          <a:p>
            <a:pPr lvl="0" algn="r" rtl="1">
              <a:lnSpc>
                <a:spcPct val="150000"/>
              </a:lnSpc>
            </a:pPr>
            <a:r>
              <a:rPr lang="ar-EG" sz="3200" b="1" dirty="0">
                <a:solidFill>
                  <a:srgbClr val="FFFFFF"/>
                </a:solidFill>
              </a:rPr>
              <a:t>من يريد تفاصيل الموضوع بالمراجع وشهادات العلماء يرجع لهذه </a:t>
            </a:r>
            <a:r>
              <a:rPr lang="ar-EG" sz="3200" b="1" dirty="0" err="1">
                <a:solidFill>
                  <a:srgbClr val="FFFFFF"/>
                </a:solidFill>
              </a:rPr>
              <a:t>اللنكات</a:t>
            </a:r>
            <a:r>
              <a:rPr lang="ar-EG" sz="3200" b="1" dirty="0">
                <a:solidFill>
                  <a:srgbClr val="FFFFFF"/>
                </a:solidFill>
              </a:rPr>
              <a:t> التي امامكم </a:t>
            </a:r>
            <a:endParaRPr lang="ar-EG" sz="3200" b="1" dirty="0" smtClean="0">
              <a:solidFill>
                <a:srgbClr val="FFFFFF"/>
              </a:solidFill>
            </a:endParaRPr>
          </a:p>
          <a:p>
            <a:pPr lvl="0" algn="r" rtl="1">
              <a:lnSpc>
                <a:spcPct val="150000"/>
              </a:lnSpc>
            </a:pPr>
            <a:endParaRPr lang="ar-EG" sz="3200" b="1" dirty="0">
              <a:solidFill>
                <a:srgbClr val="FFFFFF"/>
              </a:solidFill>
            </a:endParaRPr>
          </a:p>
          <a:p>
            <a:pPr lvl="0" algn="ctr" rtl="1">
              <a:lnSpc>
                <a:spcPct val="150000"/>
              </a:lnSpc>
            </a:pPr>
            <a:r>
              <a:rPr lang="en-US" sz="3200" b="1" dirty="0">
                <a:solidFill>
                  <a:srgbClr val="FFFFFF"/>
                </a:solidFill>
              </a:rPr>
              <a:t>http://drghaly.com/articles/display/12156</a:t>
            </a:r>
          </a:p>
          <a:p>
            <a:pPr lvl="0" algn="r" rtl="1">
              <a:lnSpc>
                <a:spcPct val="150000"/>
              </a:lnSpc>
            </a:pPr>
            <a:endParaRPr lang="en-US" sz="3200" b="1" dirty="0">
              <a:solidFill>
                <a:srgbClr val="FFFFFF"/>
              </a:solidFill>
            </a:endParaRPr>
          </a:p>
          <a:p>
            <a:pPr lvl="0" algn="ctr" rtl="1">
              <a:lnSpc>
                <a:spcPct val="150000"/>
              </a:lnSpc>
            </a:pPr>
            <a:r>
              <a:rPr lang="en-US" sz="3100" b="1" dirty="0">
                <a:solidFill>
                  <a:srgbClr val="FFFFFF"/>
                </a:solidFill>
              </a:rPr>
              <a:t>https://www.youtube.com/watch?v=ZK0GJI5zWmA</a:t>
            </a:r>
          </a:p>
        </p:txBody>
      </p:sp>
    </p:spTree>
    <p:extLst>
      <p:ext uri="{BB962C8B-B14F-4D97-AF65-F5344CB8AC3E}">
        <p14:creationId xmlns:p14="http://schemas.microsoft.com/office/powerpoint/2010/main" val="146679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769441"/>
          </a:xfrm>
          <a:prstGeom prst="rect">
            <a:avLst/>
          </a:prstGeom>
        </p:spPr>
        <p:txBody>
          <a:bodyPr wrap="square">
            <a:spAutoFit/>
          </a:bodyPr>
          <a:lstStyle/>
          <a:p>
            <a:pPr algn="ctr"/>
            <a:r>
              <a:rPr lang="en-US" sz="4400" b="1" dirty="0">
                <a:solidFill>
                  <a:srgbClr val="FFFFFF"/>
                </a:solidFill>
                <a:latin typeface="Times New Roman" panose="02020603050405020304" pitchFamily="18" charset="0"/>
                <a:ea typeface="Calibri"/>
                <a:cs typeface="Times New Roman" panose="02020603050405020304" pitchFamily="18" charset="0"/>
              </a:rPr>
              <a:t>Evolution is not Science</a:t>
            </a:r>
          </a:p>
        </p:txBody>
      </p:sp>
    </p:spTree>
    <p:extLst>
      <p:ext uri="{BB962C8B-B14F-4D97-AF65-F5344CB8AC3E}">
        <p14:creationId xmlns:p14="http://schemas.microsoft.com/office/powerpoint/2010/main" val="616862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06943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769441"/>
          </a:xfrm>
          <a:prstGeom prst="rect">
            <a:avLst/>
          </a:prstGeom>
        </p:spPr>
        <p:txBody>
          <a:bodyPr wrap="square">
            <a:spAutoFit/>
          </a:bodyPr>
          <a:lstStyle/>
          <a:p>
            <a:pPr algn="ctr"/>
            <a:r>
              <a:rPr lang="en-US" sz="4400" b="1" dirty="0">
                <a:solidFill>
                  <a:srgbClr val="FFFFFF"/>
                </a:solidFill>
                <a:latin typeface="Times New Roman" panose="02020603050405020304" pitchFamily="18" charset="0"/>
                <a:ea typeface="Calibri"/>
                <a:cs typeface="Times New Roman" panose="02020603050405020304" pitchFamily="18" charset="0"/>
              </a:rPr>
              <a:t>Evolution is not Science</a:t>
            </a:r>
          </a:p>
        </p:txBody>
      </p:sp>
    </p:spTree>
    <p:extLst>
      <p:ext uri="{BB962C8B-B14F-4D97-AF65-F5344CB8AC3E}">
        <p14:creationId xmlns:p14="http://schemas.microsoft.com/office/powerpoint/2010/main" val="844153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TextBox 1"/>
          <p:cNvSpPr txBox="1"/>
          <p:nvPr/>
        </p:nvSpPr>
        <p:spPr>
          <a:xfrm>
            <a:off x="0" y="1066800"/>
            <a:ext cx="8991600" cy="5673348"/>
          </a:xfrm>
          <a:prstGeom prst="rect">
            <a:avLst/>
          </a:prstGeom>
          <a:noFill/>
        </p:spPr>
        <p:txBody>
          <a:bodyPr wrap="square" rtlCol="0">
            <a:spAutoFit/>
          </a:bodyPr>
          <a:lstStyle/>
          <a:p>
            <a:pPr algn="ctr" rtl="1">
              <a:lnSpc>
                <a:spcPct val="150000"/>
              </a:lnSpc>
              <a:spcAft>
                <a:spcPts val="800"/>
              </a:spcAft>
            </a:pPr>
            <a:r>
              <a:rPr lang="en-US" sz="3200" b="1" dirty="0" smtClean="0">
                <a:solidFill>
                  <a:srgbClr val="FFFFFF"/>
                </a:solidFill>
                <a:effectLst/>
                <a:latin typeface="Simplified Arabic"/>
                <a:ea typeface="Calibri"/>
                <a:cs typeface="Arial"/>
              </a:rPr>
              <a:t>Evolution</a:t>
            </a:r>
            <a:endParaRPr lang="en-US" sz="3200" b="1" dirty="0" smtClean="0">
              <a:solidFill>
                <a:srgbClr val="FFFFFF"/>
              </a:solidFill>
              <a:effectLst/>
              <a:latin typeface="Calibri"/>
              <a:ea typeface="Calibri"/>
              <a:cs typeface="Arial"/>
            </a:endParaRPr>
          </a:p>
          <a:p>
            <a:pPr algn="ctr" rtl="1">
              <a:lnSpc>
                <a:spcPct val="150000"/>
              </a:lnSpc>
              <a:spcAft>
                <a:spcPts val="800"/>
              </a:spcAft>
            </a:pPr>
            <a:r>
              <a:rPr lang="en-US" sz="3200" b="1" dirty="0" smtClean="0">
                <a:solidFill>
                  <a:srgbClr val="FFFFFF"/>
                </a:solidFill>
                <a:effectLst/>
                <a:latin typeface="Simplified Arabic"/>
                <a:ea typeface="Calibri"/>
                <a:cs typeface="Arial"/>
              </a:rPr>
              <a:t>Change over time</a:t>
            </a:r>
            <a:endParaRPr lang="en-US" sz="3200" b="1" dirty="0" smtClean="0">
              <a:solidFill>
                <a:srgbClr val="FFFFFF"/>
              </a:solidFill>
              <a:effectLst/>
              <a:latin typeface="Calibri"/>
              <a:ea typeface="Calibri"/>
              <a:cs typeface="Arial"/>
            </a:endParaRPr>
          </a:p>
          <a:p>
            <a:pPr algn="r">
              <a:lnSpc>
                <a:spcPct val="150000"/>
              </a:lnSpc>
              <a:spcAft>
                <a:spcPts val="800"/>
              </a:spcAft>
            </a:pPr>
            <a:endParaRPr lang="en-US" sz="3200" b="1" dirty="0" smtClean="0">
              <a:solidFill>
                <a:srgbClr val="FFFFFF"/>
              </a:solidFill>
              <a:effectLst/>
              <a:latin typeface="Calibri"/>
              <a:ea typeface="Calibri"/>
              <a:cs typeface="Simplified Arabic"/>
            </a:endParaRPr>
          </a:p>
          <a:p>
            <a:pPr>
              <a:lnSpc>
                <a:spcPct val="150000"/>
              </a:lnSpc>
              <a:spcAft>
                <a:spcPts val="800"/>
              </a:spcAft>
            </a:pPr>
            <a:r>
              <a:rPr lang="en-US" sz="3200" b="1" dirty="0" smtClean="0">
                <a:solidFill>
                  <a:srgbClr val="FFFFFF"/>
                </a:solidFill>
                <a:effectLst/>
                <a:latin typeface="Simplified Arabic"/>
                <a:ea typeface="Calibri"/>
                <a:cs typeface="Arial"/>
              </a:rPr>
              <a:t>Evolution definition</a:t>
            </a:r>
            <a:endParaRPr lang="en-US" sz="3200" b="1" dirty="0" smtClean="0">
              <a:solidFill>
                <a:srgbClr val="FFFFFF"/>
              </a:solidFill>
              <a:effectLst/>
              <a:latin typeface="Calibri"/>
              <a:ea typeface="Calibri"/>
              <a:cs typeface="Arial"/>
            </a:endParaRPr>
          </a:p>
          <a:p>
            <a:pPr>
              <a:lnSpc>
                <a:spcPct val="150000"/>
              </a:lnSpc>
              <a:spcAft>
                <a:spcPts val="800"/>
              </a:spcAft>
            </a:pPr>
            <a:r>
              <a:rPr lang="en-US" sz="3200" b="1" dirty="0" smtClean="0">
                <a:solidFill>
                  <a:srgbClr val="FFFFFF"/>
                </a:solidFill>
                <a:effectLst/>
                <a:latin typeface="Simplified Arabic"/>
                <a:ea typeface="Calibri"/>
                <a:cs typeface="Arial"/>
              </a:rPr>
              <a:t>The gradual development of something, especially from a simple to a more complex form.</a:t>
            </a:r>
            <a:endParaRPr lang="en-US" sz="3200" b="1" dirty="0" smtClean="0">
              <a:solidFill>
                <a:srgbClr val="FFFFFF"/>
              </a:solidFill>
              <a:effectLst/>
              <a:latin typeface="Calibri"/>
              <a:ea typeface="Calibri"/>
              <a:cs typeface="Arial"/>
            </a:endParaRPr>
          </a:p>
        </p:txBody>
      </p:sp>
    </p:spTree>
    <p:extLst>
      <p:ext uri="{BB962C8B-B14F-4D97-AF65-F5344CB8AC3E}">
        <p14:creationId xmlns:p14="http://schemas.microsoft.com/office/powerpoint/2010/main" val="29553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TextBox 4"/>
          <p:cNvSpPr txBox="1"/>
          <p:nvPr/>
        </p:nvSpPr>
        <p:spPr>
          <a:xfrm>
            <a:off x="914400" y="457200"/>
            <a:ext cx="7391400" cy="1015663"/>
          </a:xfrm>
          <a:prstGeom prst="rect">
            <a:avLst/>
          </a:prstGeom>
          <a:noFill/>
        </p:spPr>
        <p:txBody>
          <a:bodyPr wrap="square" rtlCol="0">
            <a:spAutoFit/>
          </a:bodyPr>
          <a:lstStyle/>
          <a:p>
            <a:pPr lvl="0" algn="ctr" rtl="1">
              <a:lnSpc>
                <a:spcPct val="150000"/>
              </a:lnSpc>
              <a:spcAft>
                <a:spcPts val="800"/>
              </a:spcAft>
            </a:pPr>
            <a:r>
              <a:rPr lang="en-US" sz="4000" b="1" dirty="0">
                <a:solidFill>
                  <a:srgbClr val="FFFFFF"/>
                </a:solidFill>
                <a:latin typeface="Simplified Arabic"/>
                <a:ea typeface="Times New Roman"/>
                <a:cs typeface="Arial"/>
              </a:rPr>
              <a:t>Organic or Chemical evolution</a:t>
            </a:r>
          </a:p>
        </p:txBody>
      </p:sp>
      <p:sp>
        <p:nvSpPr>
          <p:cNvPr id="6" name="Rectangle 5"/>
          <p:cNvSpPr/>
          <p:nvPr/>
        </p:nvSpPr>
        <p:spPr>
          <a:xfrm>
            <a:off x="-33867" y="2667000"/>
            <a:ext cx="9144000" cy="3541995"/>
          </a:xfrm>
          <a:prstGeom prst="rect">
            <a:avLst/>
          </a:prstGeom>
        </p:spPr>
        <p:txBody>
          <a:bodyPr wrap="square">
            <a:spAutoFit/>
          </a:bodyPr>
          <a:lstStyle/>
          <a:p>
            <a:pPr algn="ctr" rtl="1">
              <a:lnSpc>
                <a:spcPct val="150000"/>
              </a:lnSpc>
              <a:spcAft>
                <a:spcPts val="800"/>
              </a:spcAft>
            </a:pPr>
            <a:r>
              <a:rPr lang="en-US" sz="4000" b="1" dirty="0" smtClean="0">
                <a:solidFill>
                  <a:srgbClr val="FFFFFF"/>
                </a:solidFill>
                <a:latin typeface="Simplified Arabic"/>
                <a:ea typeface="Times New Roman"/>
                <a:cs typeface="Arial"/>
              </a:rPr>
              <a:t>Abiogenesis</a:t>
            </a:r>
            <a:endParaRPr lang="en-US" sz="4000" b="1" dirty="0" smtClean="0">
              <a:solidFill>
                <a:srgbClr val="FFFFFF"/>
              </a:solidFill>
              <a:latin typeface="Calibri"/>
              <a:ea typeface="Calibri"/>
              <a:cs typeface="Simplified Arabic"/>
            </a:endParaRPr>
          </a:p>
          <a:p>
            <a:pPr>
              <a:lnSpc>
                <a:spcPct val="150000"/>
              </a:lnSpc>
              <a:spcAft>
                <a:spcPts val="1000"/>
              </a:spcAft>
            </a:pPr>
            <a:r>
              <a:rPr lang="en-US" sz="3600" b="1" dirty="0" smtClean="0">
                <a:solidFill>
                  <a:srgbClr val="FFFFFF"/>
                </a:solidFill>
                <a:latin typeface="Simplified Arabic"/>
                <a:ea typeface="Times New Roman"/>
                <a:cs typeface="Arial"/>
              </a:rPr>
              <a:t>Life </a:t>
            </a:r>
            <a:r>
              <a:rPr lang="en-US" sz="3600" b="1" dirty="0">
                <a:solidFill>
                  <a:srgbClr val="FFFFFF"/>
                </a:solidFill>
                <a:latin typeface="Simplified Arabic"/>
                <a:ea typeface="Times New Roman"/>
                <a:cs typeface="Arial"/>
              </a:rPr>
              <a:t>arose spontaneously from non-life via unknown (supernatural) process = abiogenesis</a:t>
            </a:r>
            <a:endParaRPr lang="en-US" sz="3600" b="1" dirty="0">
              <a:solidFill>
                <a:srgbClr val="FFFFFF"/>
              </a:solidFill>
              <a:effectLst/>
              <a:latin typeface="Calibri"/>
              <a:ea typeface="Calibri"/>
              <a:cs typeface="Arial"/>
            </a:endParaRPr>
          </a:p>
        </p:txBody>
      </p:sp>
    </p:spTree>
    <p:extLst>
      <p:ext uri="{BB962C8B-B14F-4D97-AF65-F5344CB8AC3E}">
        <p14:creationId xmlns:p14="http://schemas.microsoft.com/office/powerpoint/2010/main" val="41993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video>
              <p:cMediaNode vol="80000">
                <p:cTn id="22" repeatCount="indefinite" fill="hold" display="0">
                  <p:stCondLst>
                    <p:cond delay="indefinite"/>
                  </p:stCondLst>
                </p:cTn>
                <p:tgtEl>
                  <p:spTgt spid="4"/>
                </p:tgtEl>
              </p:cMediaNode>
            </p:video>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7" name="Rectangle 6"/>
          <p:cNvSpPr/>
          <p:nvPr/>
        </p:nvSpPr>
        <p:spPr>
          <a:xfrm>
            <a:off x="2780484" y="1752600"/>
            <a:ext cx="3583032" cy="1200329"/>
          </a:xfrm>
          <a:prstGeom prst="rect">
            <a:avLst/>
          </a:prstGeom>
        </p:spPr>
        <p:txBody>
          <a:bodyPr wrap="none">
            <a:spAutoFit/>
          </a:bodyPr>
          <a:lstStyle/>
          <a:p>
            <a:pPr lvl="0" algn="ctr" rtl="1"/>
            <a:r>
              <a:rPr lang="en-US" sz="3600" b="1" dirty="0">
                <a:solidFill>
                  <a:srgbClr val="FFFFFF"/>
                </a:solidFill>
                <a:cs typeface="Simplified Arabic"/>
              </a:rPr>
              <a:t>Big </a:t>
            </a:r>
            <a:r>
              <a:rPr lang="en-US" sz="3600" b="1" dirty="0" smtClean="0">
                <a:solidFill>
                  <a:srgbClr val="FFFFFF"/>
                </a:solidFill>
                <a:cs typeface="Simplified Arabic"/>
              </a:rPr>
              <a:t>Bang</a:t>
            </a:r>
            <a:endParaRPr lang="ar-EG" sz="3600" b="1" dirty="0" smtClean="0">
              <a:solidFill>
                <a:srgbClr val="FFFFFF"/>
              </a:solidFill>
              <a:cs typeface="Simplified Arabic"/>
            </a:endParaRPr>
          </a:p>
          <a:p>
            <a:pPr lvl="0" algn="ctr" rtl="1"/>
            <a:r>
              <a:rPr lang="en-US" sz="3600" b="1" dirty="0">
                <a:solidFill>
                  <a:srgbClr val="FFFFFF"/>
                </a:solidFill>
                <a:cs typeface="Simplified Arabic"/>
              </a:rPr>
              <a:t>Cosmic evolution</a:t>
            </a:r>
          </a:p>
        </p:txBody>
      </p:sp>
      <p:sp>
        <p:nvSpPr>
          <p:cNvPr id="8" name="Rectangle 7"/>
          <p:cNvSpPr/>
          <p:nvPr/>
        </p:nvSpPr>
        <p:spPr>
          <a:xfrm>
            <a:off x="-4482" y="3752166"/>
            <a:ext cx="9144000" cy="646331"/>
          </a:xfrm>
          <a:prstGeom prst="rect">
            <a:avLst/>
          </a:prstGeom>
        </p:spPr>
        <p:txBody>
          <a:bodyPr wrap="square">
            <a:spAutoFit/>
          </a:bodyPr>
          <a:lstStyle/>
          <a:p>
            <a:pPr algn="ctr" rtl="1"/>
            <a:r>
              <a:rPr lang="en-US" sz="3600" b="1" dirty="0" smtClean="0">
                <a:solidFill>
                  <a:srgbClr val="FFFFFF"/>
                </a:solidFill>
                <a:cs typeface="Simplified Arabic"/>
              </a:rPr>
              <a:t>Explosion </a:t>
            </a:r>
            <a:r>
              <a:rPr lang="en-US" sz="3600" b="1" dirty="0">
                <a:solidFill>
                  <a:srgbClr val="FFFFFF"/>
                </a:solidFill>
                <a:cs typeface="Simplified Arabic"/>
              </a:rPr>
              <a:t>of infinitesimal </a:t>
            </a:r>
            <a:r>
              <a:rPr lang="en-US" sz="3600" b="1" dirty="0" smtClean="0">
                <a:solidFill>
                  <a:srgbClr val="FFFFFF"/>
                </a:solidFill>
                <a:cs typeface="Simplified Arabic"/>
              </a:rPr>
              <a:t>molecule</a:t>
            </a:r>
            <a:endParaRPr lang="ar-EG" sz="3600" b="1" dirty="0">
              <a:solidFill>
                <a:srgbClr val="FFFFFF"/>
              </a:solidFill>
              <a:ea typeface="Calibri"/>
              <a:cs typeface="Simplified Arabic"/>
            </a:endParaRPr>
          </a:p>
        </p:txBody>
      </p:sp>
    </p:spTree>
    <p:extLst>
      <p:ext uri="{BB962C8B-B14F-4D97-AF65-F5344CB8AC3E}">
        <p14:creationId xmlns:p14="http://schemas.microsoft.com/office/powerpoint/2010/main" val="363480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video>
              <p:cMediaNode vol="80000">
                <p:cTn id="22" repeatCount="indefinite" fill="hold" display="0">
                  <p:stCondLst>
                    <p:cond delay="indefinite"/>
                  </p:stCondLst>
                </p:cTn>
                <p:tgtEl>
                  <p:spTgt spid="4"/>
                </p:tgtEl>
              </p:cMediaNode>
            </p:video>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1833912" y="5181600"/>
            <a:ext cx="5476179" cy="769441"/>
          </a:xfrm>
          <a:prstGeom prst="rect">
            <a:avLst/>
          </a:prstGeom>
        </p:spPr>
        <p:txBody>
          <a:bodyPr wrap="square">
            <a:spAutoFit/>
          </a:bodyPr>
          <a:lstStyle/>
          <a:p>
            <a:pPr algn="ctr" rtl="1">
              <a:lnSpc>
                <a:spcPct val="150000"/>
              </a:lnSpc>
              <a:spcAft>
                <a:spcPts val="1000"/>
              </a:spcAft>
            </a:pPr>
            <a:r>
              <a:rPr lang="en-US" sz="3200" b="1" dirty="0" smtClean="0">
                <a:solidFill>
                  <a:srgbClr val="FFFFFF"/>
                </a:solidFill>
                <a:latin typeface="Simplified Arabic"/>
                <a:ea typeface="Times New Roman"/>
                <a:cs typeface="Arial"/>
              </a:rPr>
              <a:t>Generation I Stars problem</a:t>
            </a:r>
            <a:endParaRPr lang="en-US" sz="3200" b="1" dirty="0">
              <a:solidFill>
                <a:srgbClr val="FFFFFF"/>
              </a:solidFill>
              <a:effectLst/>
              <a:latin typeface="Calibri"/>
              <a:ea typeface="Calibri"/>
              <a:cs typeface="Arial"/>
            </a:endParaRPr>
          </a:p>
        </p:txBody>
      </p:sp>
      <p:sp>
        <p:nvSpPr>
          <p:cNvPr id="4" name="Rectangle 3"/>
          <p:cNvSpPr/>
          <p:nvPr/>
        </p:nvSpPr>
        <p:spPr>
          <a:xfrm>
            <a:off x="2997690" y="644098"/>
            <a:ext cx="3148619" cy="830997"/>
          </a:xfrm>
          <a:prstGeom prst="rect">
            <a:avLst/>
          </a:prstGeom>
        </p:spPr>
        <p:txBody>
          <a:bodyPr wrap="none">
            <a:spAutoFit/>
          </a:bodyPr>
          <a:lstStyle/>
          <a:p>
            <a:pPr lvl="0" algn="ctr" rtl="1">
              <a:lnSpc>
                <a:spcPct val="150000"/>
              </a:lnSpc>
              <a:spcAft>
                <a:spcPts val="1000"/>
              </a:spcAft>
            </a:pPr>
            <a:r>
              <a:rPr lang="en-US" sz="3200" b="1" dirty="0">
                <a:solidFill>
                  <a:srgbClr val="FFFFFF"/>
                </a:solidFill>
                <a:latin typeface="Simplified Arabic"/>
                <a:ea typeface="Times New Roman"/>
                <a:cs typeface="Arial"/>
              </a:rPr>
              <a:t>Horizon problem</a:t>
            </a:r>
            <a:endParaRPr lang="en-US" sz="3200" b="1" dirty="0">
              <a:solidFill>
                <a:srgbClr val="FFFFFF"/>
              </a:solidFill>
              <a:latin typeface="Calibri"/>
              <a:ea typeface="Calibri"/>
              <a:cs typeface="Arial"/>
            </a:endParaRPr>
          </a:p>
        </p:txBody>
      </p:sp>
      <p:sp>
        <p:nvSpPr>
          <p:cNvPr id="5" name="Rectangle 4"/>
          <p:cNvSpPr/>
          <p:nvPr/>
        </p:nvSpPr>
        <p:spPr>
          <a:xfrm>
            <a:off x="2935975" y="1752600"/>
            <a:ext cx="3272050" cy="830997"/>
          </a:xfrm>
          <a:prstGeom prst="rect">
            <a:avLst/>
          </a:prstGeom>
        </p:spPr>
        <p:txBody>
          <a:bodyPr wrap="none">
            <a:spAutoFit/>
          </a:bodyPr>
          <a:lstStyle/>
          <a:p>
            <a:pPr lvl="0" algn="ctr" rtl="1">
              <a:lnSpc>
                <a:spcPct val="150000"/>
              </a:lnSpc>
              <a:spcAft>
                <a:spcPts val="1000"/>
              </a:spcAft>
            </a:pPr>
            <a:r>
              <a:rPr lang="en-US" sz="3200" b="1" dirty="0">
                <a:solidFill>
                  <a:srgbClr val="FFFFFF"/>
                </a:solidFill>
                <a:latin typeface="Simplified Arabic"/>
                <a:ea typeface="Times New Roman"/>
                <a:cs typeface="Arial"/>
              </a:rPr>
              <a:t>Flatness problem</a:t>
            </a:r>
            <a:endParaRPr lang="en-US" sz="3200" b="1" dirty="0">
              <a:solidFill>
                <a:srgbClr val="FFFFFF"/>
              </a:solidFill>
              <a:latin typeface="Calibri"/>
              <a:ea typeface="Calibri"/>
              <a:cs typeface="Arial"/>
            </a:endParaRPr>
          </a:p>
        </p:txBody>
      </p:sp>
      <p:sp>
        <p:nvSpPr>
          <p:cNvPr id="6" name="Rectangle 5"/>
          <p:cNvSpPr/>
          <p:nvPr/>
        </p:nvSpPr>
        <p:spPr>
          <a:xfrm>
            <a:off x="1833912" y="2819400"/>
            <a:ext cx="5476179" cy="769441"/>
          </a:xfrm>
          <a:prstGeom prst="rect">
            <a:avLst/>
          </a:prstGeom>
        </p:spPr>
        <p:txBody>
          <a:bodyPr wrap="none">
            <a:spAutoFit/>
          </a:bodyPr>
          <a:lstStyle/>
          <a:p>
            <a:pPr lvl="0" algn="ctr" rtl="1">
              <a:lnSpc>
                <a:spcPct val="150000"/>
              </a:lnSpc>
              <a:spcAft>
                <a:spcPts val="1000"/>
              </a:spcAft>
            </a:pPr>
            <a:r>
              <a:rPr lang="en-US" sz="3200" b="1" dirty="0">
                <a:solidFill>
                  <a:srgbClr val="FFFFFF"/>
                </a:solidFill>
                <a:latin typeface="Simplified Arabic"/>
                <a:ea typeface="Times New Roman"/>
                <a:cs typeface="Arial"/>
              </a:rPr>
              <a:t>Magnetic </a:t>
            </a:r>
            <a:r>
              <a:rPr lang="en-US" sz="3200" b="1" dirty="0" smtClean="0">
                <a:solidFill>
                  <a:srgbClr val="FFFFFF"/>
                </a:solidFill>
                <a:latin typeface="Simplified Arabic"/>
                <a:ea typeface="Times New Roman"/>
                <a:cs typeface="Arial"/>
              </a:rPr>
              <a:t>monopole problem</a:t>
            </a:r>
            <a:endParaRPr lang="en-US" sz="3200" b="1" dirty="0">
              <a:solidFill>
                <a:srgbClr val="FFFFFF"/>
              </a:solidFill>
              <a:latin typeface="Calibri"/>
              <a:ea typeface="Calibri"/>
              <a:cs typeface="Arial"/>
            </a:endParaRPr>
          </a:p>
        </p:txBody>
      </p:sp>
      <p:sp>
        <p:nvSpPr>
          <p:cNvPr id="7" name="Rectangle 6"/>
          <p:cNvSpPr/>
          <p:nvPr/>
        </p:nvSpPr>
        <p:spPr>
          <a:xfrm>
            <a:off x="2761250" y="4083023"/>
            <a:ext cx="3621504" cy="769441"/>
          </a:xfrm>
          <a:prstGeom prst="rect">
            <a:avLst/>
          </a:prstGeom>
        </p:spPr>
        <p:txBody>
          <a:bodyPr wrap="none">
            <a:spAutoFit/>
          </a:bodyPr>
          <a:lstStyle/>
          <a:p>
            <a:pPr lvl="0" algn="ctr" rtl="1">
              <a:lnSpc>
                <a:spcPct val="150000"/>
              </a:lnSpc>
              <a:spcAft>
                <a:spcPts val="1000"/>
              </a:spcAft>
            </a:pPr>
            <a:r>
              <a:rPr lang="en-US" sz="3200" b="1" dirty="0" smtClean="0">
                <a:solidFill>
                  <a:srgbClr val="FFFFFF"/>
                </a:solidFill>
                <a:latin typeface="Simplified Arabic"/>
                <a:ea typeface="Times New Roman"/>
                <a:cs typeface="Arial"/>
              </a:rPr>
              <a:t>Antimatter problem</a:t>
            </a:r>
            <a:endParaRPr lang="en-US" sz="3200" b="1" dirty="0">
              <a:solidFill>
                <a:srgbClr val="FFFFFF"/>
              </a:solidFill>
              <a:latin typeface="Calibri"/>
              <a:ea typeface="Calibri"/>
              <a:cs typeface="Arial"/>
            </a:endParaRPr>
          </a:p>
        </p:txBody>
      </p:sp>
    </p:spTree>
    <p:extLst>
      <p:ext uri="{BB962C8B-B14F-4D97-AF65-F5344CB8AC3E}">
        <p14:creationId xmlns:p14="http://schemas.microsoft.com/office/powerpoint/2010/main" val="398693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200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8"/>
                                        </p:tgtEl>
                                      </p:cBhvr>
                                    </p:cmd>
                                  </p:childTnLst>
                                </p:cTn>
                              </p:par>
                            </p:childTnLst>
                          </p:cTn>
                        </p:par>
                      </p:childTnLst>
                    </p:cTn>
                  </p:par>
                </p:childTnLst>
              </p:cTn>
              <p:nextCondLst>
                <p:cond evt="onClick" delay="0">
                  <p:tgtEl>
                    <p:spTgt spid="8"/>
                  </p:tgtEl>
                </p:cond>
              </p:nextCondLst>
            </p:seq>
            <p:video>
              <p:cMediaNode vol="80000">
                <p:cTn id="36" repeatCount="indefinite" fill="hold" display="0">
                  <p:stCondLst>
                    <p:cond delay="indefinite"/>
                  </p:stCondLst>
                </p:cTn>
                <p:tgtEl>
                  <p:spTgt spid="8"/>
                </p:tgtEl>
              </p:cMediaNode>
            </p:video>
          </p:childTnLst>
        </p:cTn>
      </p:par>
    </p:tnLst>
    <p:bldLst>
      <p:bldP spid="2" grpId="0"/>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2346070" y="2049959"/>
            <a:ext cx="4451860" cy="938719"/>
          </a:xfrm>
          <a:prstGeom prst="rect">
            <a:avLst/>
          </a:prstGeom>
        </p:spPr>
        <p:txBody>
          <a:bodyPr wrap="none">
            <a:spAutoFit/>
          </a:bodyPr>
          <a:lstStyle/>
          <a:p>
            <a:pPr lvl="0" algn="ctr" rtl="1">
              <a:lnSpc>
                <a:spcPct val="150000"/>
              </a:lnSpc>
              <a:spcAft>
                <a:spcPts val="1000"/>
              </a:spcAft>
            </a:pPr>
            <a:r>
              <a:rPr lang="en-US" sz="4000" b="1" dirty="0">
                <a:solidFill>
                  <a:srgbClr val="FFFFFF"/>
                </a:solidFill>
                <a:latin typeface="Simplified Arabic"/>
                <a:ea typeface="Times New Roman"/>
                <a:cs typeface="Arial"/>
              </a:rPr>
              <a:t>Chemical evolution</a:t>
            </a:r>
            <a:endParaRPr lang="en-US" sz="4000" b="1" dirty="0">
              <a:solidFill>
                <a:srgbClr val="FFFFFF"/>
              </a:solidFill>
              <a:latin typeface="Calibri"/>
              <a:ea typeface="Calibri"/>
              <a:cs typeface="Arial"/>
            </a:endParaRPr>
          </a:p>
        </p:txBody>
      </p:sp>
      <p:sp>
        <p:nvSpPr>
          <p:cNvPr id="6" name="Rectangle 5"/>
          <p:cNvSpPr/>
          <p:nvPr/>
        </p:nvSpPr>
        <p:spPr>
          <a:xfrm>
            <a:off x="1066874" y="4564559"/>
            <a:ext cx="7010252" cy="938719"/>
          </a:xfrm>
          <a:prstGeom prst="rect">
            <a:avLst/>
          </a:prstGeom>
        </p:spPr>
        <p:txBody>
          <a:bodyPr wrap="none">
            <a:spAutoFit/>
          </a:bodyPr>
          <a:lstStyle/>
          <a:p>
            <a:pPr lvl="0" algn="ctr" rtl="1">
              <a:lnSpc>
                <a:spcPct val="150000"/>
              </a:lnSpc>
              <a:spcAft>
                <a:spcPts val="1000"/>
              </a:spcAft>
            </a:pPr>
            <a:r>
              <a:rPr lang="en-US" sz="4000" b="1" dirty="0">
                <a:solidFill>
                  <a:srgbClr val="FFFFFF"/>
                </a:solidFill>
                <a:latin typeface="Simplified Arabic"/>
                <a:ea typeface="Times New Roman"/>
                <a:cs typeface="Arial"/>
              </a:rPr>
              <a:t>Stellar and planetary evolution</a:t>
            </a:r>
            <a:endParaRPr lang="en-US" sz="4000" b="1" dirty="0">
              <a:solidFill>
                <a:srgbClr val="FFFFFF"/>
              </a:solidFill>
              <a:latin typeface="Calibri"/>
              <a:ea typeface="Calibri"/>
              <a:cs typeface="Arial"/>
            </a:endParaRPr>
          </a:p>
        </p:txBody>
      </p:sp>
    </p:spTree>
    <p:extLst>
      <p:ext uri="{BB962C8B-B14F-4D97-AF65-F5344CB8AC3E}">
        <p14:creationId xmlns:p14="http://schemas.microsoft.com/office/powerpoint/2010/main" val="41170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video>
              <p:cMediaNode vol="80000">
                <p:cTn id="22" repeatCount="indefinite" fill="hold" display="0">
                  <p:stCondLst>
                    <p:cond delay="indefinite"/>
                  </p:stCondLst>
                </p:cTn>
                <p:tgtEl>
                  <p:spTgt spid="4"/>
                </p:tgtEl>
              </p:cMediaNode>
            </p:video>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4435830"/>
          </a:xfrm>
          <a:prstGeom prst="rect">
            <a:avLst/>
          </a:prstGeom>
        </p:spPr>
        <p:txBody>
          <a:bodyPr wrap="square">
            <a:spAutoFit/>
          </a:bodyPr>
          <a:lstStyle/>
          <a:p>
            <a:pPr lvl="0" algn="r" rtl="1">
              <a:lnSpc>
                <a:spcPct val="150000"/>
              </a:lnSpc>
            </a:pPr>
            <a:r>
              <a:rPr lang="ar-EG" sz="3200" b="1" dirty="0">
                <a:solidFill>
                  <a:srgbClr val="FFFFFF"/>
                </a:solidFill>
              </a:rPr>
              <a:t>من يريد تفاصيل الموضوع بالمراجع وشهادات العلماء يرجع لهذه </a:t>
            </a:r>
            <a:r>
              <a:rPr lang="ar-EG" sz="3200" b="1" dirty="0" err="1">
                <a:solidFill>
                  <a:srgbClr val="FFFFFF"/>
                </a:solidFill>
              </a:rPr>
              <a:t>اللنكات</a:t>
            </a:r>
            <a:r>
              <a:rPr lang="ar-EG" sz="3200" b="1" dirty="0">
                <a:solidFill>
                  <a:srgbClr val="FFFFFF"/>
                </a:solidFill>
              </a:rPr>
              <a:t> التي امامكم </a:t>
            </a:r>
            <a:endParaRPr lang="ar-EG" sz="3200" b="1" dirty="0" smtClean="0">
              <a:solidFill>
                <a:srgbClr val="FFFFFF"/>
              </a:solidFill>
            </a:endParaRPr>
          </a:p>
          <a:p>
            <a:pPr lvl="0" algn="r" rtl="1">
              <a:lnSpc>
                <a:spcPct val="150000"/>
              </a:lnSpc>
            </a:pPr>
            <a:endParaRPr lang="ar-EG" sz="3200" b="1" dirty="0">
              <a:solidFill>
                <a:srgbClr val="FFFFFF"/>
              </a:solidFill>
            </a:endParaRPr>
          </a:p>
          <a:p>
            <a:pPr lvl="0" algn="ctr" rtl="1">
              <a:lnSpc>
                <a:spcPct val="150000"/>
              </a:lnSpc>
            </a:pPr>
            <a:r>
              <a:rPr lang="en-US" sz="3200" b="1" dirty="0">
                <a:solidFill>
                  <a:srgbClr val="FFFFFF"/>
                </a:solidFill>
              </a:rPr>
              <a:t>http://drghaly.com/articles/display/12157</a:t>
            </a:r>
          </a:p>
          <a:p>
            <a:pPr lvl="0" algn="r" rtl="1">
              <a:lnSpc>
                <a:spcPct val="150000"/>
              </a:lnSpc>
            </a:pPr>
            <a:endParaRPr lang="en-US" sz="3200" b="1" dirty="0">
              <a:solidFill>
                <a:srgbClr val="FFFFFF"/>
              </a:solidFill>
            </a:endParaRPr>
          </a:p>
          <a:p>
            <a:pPr lvl="0" algn="ctr" rtl="1">
              <a:lnSpc>
                <a:spcPct val="150000"/>
              </a:lnSpc>
            </a:pPr>
            <a:r>
              <a:rPr lang="en-US" sz="3200" b="1" dirty="0">
                <a:solidFill>
                  <a:srgbClr val="FFFFFF"/>
                </a:solidFill>
              </a:rPr>
              <a:t>https://www.youtube.com/watch?v=bfRsGpoSDEo</a:t>
            </a:r>
          </a:p>
        </p:txBody>
      </p:sp>
    </p:spTree>
    <p:extLst>
      <p:ext uri="{BB962C8B-B14F-4D97-AF65-F5344CB8AC3E}">
        <p14:creationId xmlns:p14="http://schemas.microsoft.com/office/powerpoint/2010/main" val="315481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99216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769441"/>
          </a:xfrm>
          <a:prstGeom prst="rect">
            <a:avLst/>
          </a:prstGeom>
        </p:spPr>
        <p:txBody>
          <a:bodyPr wrap="square">
            <a:spAutoFit/>
          </a:bodyPr>
          <a:lstStyle/>
          <a:p>
            <a:pPr algn="ctr"/>
            <a:r>
              <a:rPr lang="en-US" sz="4400" b="1" dirty="0">
                <a:solidFill>
                  <a:srgbClr val="FFFFFF"/>
                </a:solidFill>
                <a:latin typeface="Times New Roman" panose="02020603050405020304" pitchFamily="18" charset="0"/>
                <a:ea typeface="Calibri"/>
                <a:cs typeface="Times New Roman" panose="02020603050405020304" pitchFamily="18" charset="0"/>
              </a:rPr>
              <a:t>Evolution is not Science</a:t>
            </a:r>
          </a:p>
        </p:txBody>
      </p:sp>
    </p:spTree>
    <p:extLst>
      <p:ext uri="{BB962C8B-B14F-4D97-AF65-F5344CB8AC3E}">
        <p14:creationId xmlns:p14="http://schemas.microsoft.com/office/powerpoint/2010/main" val="235017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1446550"/>
          </a:xfrm>
          <a:prstGeom prst="rect">
            <a:avLst/>
          </a:prstGeom>
        </p:spPr>
        <p:txBody>
          <a:bodyPr wrap="square">
            <a:spAutoFit/>
          </a:bodyPr>
          <a:lstStyle/>
          <a:p>
            <a:pPr algn="ctr"/>
            <a:r>
              <a:rPr lang="en-US" sz="4400" b="1" dirty="0" smtClean="0">
                <a:solidFill>
                  <a:srgbClr val="FFFFFF"/>
                </a:solidFill>
                <a:effectLst/>
                <a:latin typeface="Times New Roman" panose="02020603050405020304" pitchFamily="18" charset="0"/>
                <a:ea typeface="Calibri"/>
                <a:cs typeface="Times New Roman" panose="02020603050405020304" pitchFamily="18" charset="0"/>
              </a:rPr>
              <a:t>An introduction to Atheism and Evolution</a:t>
            </a:r>
          </a:p>
        </p:txBody>
      </p:sp>
    </p:spTree>
    <p:extLst>
      <p:ext uri="{BB962C8B-B14F-4D97-AF65-F5344CB8AC3E}">
        <p14:creationId xmlns:p14="http://schemas.microsoft.com/office/powerpoint/2010/main" val="421604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6" name="Rectangle 5"/>
          <p:cNvSpPr/>
          <p:nvPr/>
        </p:nvSpPr>
        <p:spPr>
          <a:xfrm>
            <a:off x="3657600" y="712857"/>
            <a:ext cx="2092239" cy="707886"/>
          </a:xfrm>
          <a:prstGeom prst="rect">
            <a:avLst/>
          </a:prstGeom>
        </p:spPr>
        <p:txBody>
          <a:bodyPr wrap="none">
            <a:spAutoFit/>
          </a:bodyPr>
          <a:lstStyle/>
          <a:p>
            <a:r>
              <a:rPr lang="en-US" sz="4000" b="1" dirty="0">
                <a:solidFill>
                  <a:srgbClr val="FFFFFF"/>
                </a:solidFill>
                <a:latin typeface="Simplified Arabic"/>
                <a:ea typeface="Calibri"/>
                <a:cs typeface="Arial"/>
              </a:rPr>
              <a:t>Science </a:t>
            </a:r>
            <a:endParaRPr lang="en-US" dirty="0"/>
          </a:p>
        </p:txBody>
      </p:sp>
      <p:sp>
        <p:nvSpPr>
          <p:cNvPr id="7" name="Rectangle 6"/>
          <p:cNvSpPr/>
          <p:nvPr/>
        </p:nvSpPr>
        <p:spPr>
          <a:xfrm>
            <a:off x="0" y="1490008"/>
            <a:ext cx="9130553" cy="1569660"/>
          </a:xfrm>
          <a:prstGeom prst="rect">
            <a:avLst/>
          </a:prstGeom>
        </p:spPr>
        <p:txBody>
          <a:bodyPr wrap="square">
            <a:spAutoFit/>
          </a:bodyPr>
          <a:lstStyle/>
          <a:p>
            <a:pPr lvl="0">
              <a:lnSpc>
                <a:spcPct val="150000"/>
              </a:lnSpc>
              <a:spcAft>
                <a:spcPts val="800"/>
              </a:spcAft>
            </a:pPr>
            <a:r>
              <a:rPr lang="en-US" sz="3200" b="1" dirty="0">
                <a:solidFill>
                  <a:srgbClr val="FFFFFF"/>
                </a:solidFill>
                <a:latin typeface="Simplified Arabic"/>
                <a:ea typeface="Calibri"/>
                <a:cs typeface="Arial"/>
              </a:rPr>
              <a:t>Predictions that are testable by experiment or observation.</a:t>
            </a:r>
          </a:p>
        </p:txBody>
      </p:sp>
      <p:sp>
        <p:nvSpPr>
          <p:cNvPr id="8" name="Rectangle 7"/>
          <p:cNvSpPr/>
          <p:nvPr/>
        </p:nvSpPr>
        <p:spPr>
          <a:xfrm>
            <a:off x="13447" y="3360003"/>
            <a:ext cx="9117106" cy="830997"/>
          </a:xfrm>
          <a:prstGeom prst="rect">
            <a:avLst/>
          </a:prstGeom>
        </p:spPr>
        <p:txBody>
          <a:bodyPr wrap="square">
            <a:spAutoFit/>
          </a:bodyPr>
          <a:lstStyle/>
          <a:p>
            <a:pPr lvl="0">
              <a:lnSpc>
                <a:spcPct val="150000"/>
              </a:lnSpc>
              <a:spcAft>
                <a:spcPts val="800"/>
              </a:spcAft>
            </a:pPr>
            <a:r>
              <a:rPr lang="en-US" sz="3200" b="1" dirty="0">
                <a:solidFill>
                  <a:srgbClr val="FFFFFF"/>
                </a:solidFill>
                <a:latin typeface="Simplified Arabic"/>
                <a:ea typeface="Calibri"/>
                <a:cs typeface="Arial"/>
              </a:rPr>
              <a:t>Observable, Testable, Repeatable and Predictable</a:t>
            </a:r>
            <a:endParaRPr lang="en-US" sz="3200" dirty="0">
              <a:solidFill>
                <a:srgbClr val="FFFFFF"/>
              </a:solidFill>
              <a:latin typeface="Calibri"/>
              <a:ea typeface="Calibri"/>
              <a:cs typeface="Arial"/>
            </a:endParaRPr>
          </a:p>
        </p:txBody>
      </p:sp>
      <p:sp>
        <p:nvSpPr>
          <p:cNvPr id="9" name="Rectangle 8"/>
          <p:cNvSpPr/>
          <p:nvPr/>
        </p:nvSpPr>
        <p:spPr>
          <a:xfrm>
            <a:off x="13447" y="4482943"/>
            <a:ext cx="9144000" cy="1077218"/>
          </a:xfrm>
          <a:prstGeom prst="rect">
            <a:avLst/>
          </a:prstGeom>
        </p:spPr>
        <p:txBody>
          <a:bodyPr wrap="square">
            <a:spAutoFit/>
          </a:bodyPr>
          <a:lstStyle/>
          <a:p>
            <a:r>
              <a:rPr lang="en-US" sz="3200" b="1" dirty="0" smtClean="0">
                <a:solidFill>
                  <a:srgbClr val="FFFFFF"/>
                </a:solidFill>
                <a:effectLst/>
                <a:latin typeface="Calibri"/>
                <a:ea typeface="Calibri"/>
                <a:cs typeface="Arial"/>
              </a:rPr>
              <a:t>Evolution is </a:t>
            </a:r>
            <a:r>
              <a:rPr lang="en-US" sz="3200" b="1" dirty="0" smtClean="0">
                <a:solidFill>
                  <a:srgbClr val="FFFFFF"/>
                </a:solidFill>
                <a:latin typeface="Calibri"/>
                <a:ea typeface="Calibri"/>
                <a:cs typeface="Arial"/>
              </a:rPr>
              <a:t>not</a:t>
            </a:r>
            <a:r>
              <a:rPr lang="ar-EG" sz="3200" b="1" dirty="0" smtClean="0">
                <a:solidFill>
                  <a:srgbClr val="FFFFFF"/>
                </a:solidFill>
                <a:latin typeface="Calibri"/>
                <a:ea typeface="Calibri"/>
                <a:cs typeface="Arial"/>
              </a:rPr>
              <a:t> </a:t>
            </a:r>
            <a:r>
              <a:rPr lang="en-US" sz="3200" b="1" dirty="0" smtClean="0">
                <a:solidFill>
                  <a:srgbClr val="FFFFFF"/>
                </a:solidFill>
                <a:latin typeface="Calibri"/>
                <a:ea typeface="Calibri"/>
                <a:cs typeface="Arial"/>
              </a:rPr>
              <a:t>observable</a:t>
            </a:r>
            <a:r>
              <a:rPr lang="en-US" sz="3200" b="1" dirty="0">
                <a:solidFill>
                  <a:srgbClr val="FFFFFF"/>
                </a:solidFill>
                <a:latin typeface="Calibri"/>
                <a:ea typeface="Calibri"/>
                <a:cs typeface="Arial"/>
              </a:rPr>
              <a:t>,  </a:t>
            </a:r>
            <a:r>
              <a:rPr lang="en-US" sz="3200" b="1" dirty="0" smtClean="0">
                <a:solidFill>
                  <a:srgbClr val="FFFFFF"/>
                </a:solidFill>
                <a:effectLst/>
                <a:latin typeface="Calibri"/>
                <a:ea typeface="Calibri"/>
                <a:cs typeface="Arial"/>
              </a:rPr>
              <a:t>testable, repeatable or predictable</a:t>
            </a:r>
          </a:p>
        </p:txBody>
      </p:sp>
    </p:spTree>
    <p:extLst>
      <p:ext uri="{BB962C8B-B14F-4D97-AF65-F5344CB8AC3E}">
        <p14:creationId xmlns:p14="http://schemas.microsoft.com/office/powerpoint/2010/main" val="18080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3"/>
                                        </p:tgtEl>
                                      </p:cBhvr>
                                    </p:cmd>
                                  </p:childTnLst>
                                </p:cTn>
                              </p:par>
                            </p:childTnLst>
                          </p:cTn>
                        </p:par>
                      </p:childTnLst>
                    </p:cTn>
                  </p:par>
                </p:childTnLst>
              </p:cTn>
              <p:nextCondLst>
                <p:cond evt="onClick" delay="0">
                  <p:tgtEl>
                    <p:spTgt spid="3"/>
                  </p:tgtEl>
                </p:cond>
              </p:nextCondLst>
            </p:seq>
            <p:video>
              <p:cMediaNode vol="80000">
                <p:cTn id="32" repeatCount="indefinite" fill="hold" display="0">
                  <p:stCondLst>
                    <p:cond delay="indefinite"/>
                  </p:stCondLst>
                </p:cTn>
                <p:tgtEl>
                  <p:spTgt spid="3"/>
                </p:tgtEl>
              </p:cMediaNode>
            </p:video>
          </p:childTnLst>
        </p:cTn>
      </p:par>
    </p:tnLst>
    <p:bldLst>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4" name="Rectangle 3"/>
          <p:cNvSpPr/>
          <p:nvPr/>
        </p:nvSpPr>
        <p:spPr>
          <a:xfrm>
            <a:off x="38100" y="1600200"/>
            <a:ext cx="4381500" cy="5262979"/>
          </a:xfrm>
          <a:prstGeom prst="rect">
            <a:avLst/>
          </a:prstGeom>
        </p:spPr>
        <p:txBody>
          <a:bodyPr wrap="square">
            <a:spAutoFit/>
          </a:bodyPr>
          <a:lstStyle/>
          <a:p>
            <a:pPr lvl="0">
              <a:lnSpc>
                <a:spcPct val="150000"/>
              </a:lnSpc>
            </a:pPr>
            <a:r>
              <a:rPr lang="en-US" sz="3200" b="1" dirty="0">
                <a:solidFill>
                  <a:srgbClr val="FFFFFF"/>
                </a:solidFill>
                <a:ea typeface="Calibri"/>
                <a:cs typeface="Arial"/>
              </a:rPr>
              <a:t>Evolution is not observable, testable, </a:t>
            </a:r>
            <a:r>
              <a:rPr lang="en-US" sz="3200" b="1" dirty="0" smtClean="0">
                <a:solidFill>
                  <a:srgbClr val="FFFFFF"/>
                </a:solidFill>
                <a:ea typeface="Calibri"/>
                <a:cs typeface="Arial"/>
              </a:rPr>
              <a:t>repeatable </a:t>
            </a:r>
            <a:r>
              <a:rPr lang="en-US" sz="3200" b="1" dirty="0">
                <a:solidFill>
                  <a:srgbClr val="FFFFFF"/>
                </a:solidFill>
                <a:ea typeface="Calibri"/>
                <a:cs typeface="Arial"/>
              </a:rPr>
              <a:t>or </a:t>
            </a:r>
            <a:r>
              <a:rPr lang="en-US" sz="3200" b="1" dirty="0" smtClean="0">
                <a:solidFill>
                  <a:srgbClr val="FFFFFF"/>
                </a:solidFill>
                <a:ea typeface="Calibri"/>
                <a:cs typeface="Arial"/>
              </a:rPr>
              <a:t>predictable</a:t>
            </a:r>
            <a:endParaRPr lang="en-US" sz="3200" b="1" dirty="0">
              <a:solidFill>
                <a:srgbClr val="FFFFFF"/>
              </a:solidFill>
              <a:ea typeface="Calibri"/>
              <a:cs typeface="Arial"/>
            </a:endParaRPr>
          </a:p>
          <a:p>
            <a:pPr lvl="0" rtl="1">
              <a:lnSpc>
                <a:spcPct val="150000"/>
              </a:lnSpc>
            </a:pPr>
            <a:r>
              <a:rPr lang="en-US" sz="3200" b="1" dirty="0" smtClean="0">
                <a:solidFill>
                  <a:srgbClr val="FFFFFF"/>
                </a:solidFill>
                <a:ea typeface="Calibri"/>
                <a:cs typeface="Arial"/>
              </a:rPr>
              <a:t>Evolution is the faith that does not fit the facts</a:t>
            </a:r>
          </a:p>
        </p:txBody>
      </p:sp>
      <p:sp>
        <p:nvSpPr>
          <p:cNvPr id="5" name="Rectangle 4"/>
          <p:cNvSpPr/>
          <p:nvPr/>
        </p:nvSpPr>
        <p:spPr>
          <a:xfrm>
            <a:off x="4724400" y="1600200"/>
            <a:ext cx="4400550" cy="4626908"/>
          </a:xfrm>
          <a:prstGeom prst="rect">
            <a:avLst/>
          </a:prstGeom>
        </p:spPr>
        <p:txBody>
          <a:bodyPr wrap="square">
            <a:spAutoFit/>
          </a:bodyPr>
          <a:lstStyle/>
          <a:p>
            <a:pPr>
              <a:lnSpc>
                <a:spcPct val="150000"/>
              </a:lnSpc>
              <a:spcAft>
                <a:spcPts val="800"/>
              </a:spcAft>
            </a:pPr>
            <a:r>
              <a:rPr lang="en-US" sz="3200" b="1" dirty="0">
                <a:solidFill>
                  <a:srgbClr val="FFFFFF"/>
                </a:solidFill>
                <a:ea typeface="Calibri"/>
                <a:cs typeface="Arial"/>
              </a:rPr>
              <a:t>Continuation is observable, testable, repeatable and predictable. </a:t>
            </a:r>
            <a:r>
              <a:rPr lang="ar-EG" sz="3200" b="1" dirty="0" smtClean="0">
                <a:solidFill>
                  <a:srgbClr val="FFFFFF"/>
                </a:solidFill>
                <a:effectLst/>
                <a:ea typeface="Calibri"/>
                <a:cs typeface="Simplified Arabic"/>
              </a:rPr>
              <a:t> </a:t>
            </a:r>
            <a:endParaRPr lang="en-US" sz="3200" b="1" dirty="0" smtClean="0">
              <a:solidFill>
                <a:srgbClr val="FFFFFF"/>
              </a:solidFill>
              <a:effectLst/>
              <a:ea typeface="Calibri"/>
              <a:cs typeface="Arial"/>
            </a:endParaRPr>
          </a:p>
          <a:p>
            <a:pPr>
              <a:lnSpc>
                <a:spcPct val="150000"/>
              </a:lnSpc>
              <a:spcAft>
                <a:spcPts val="800"/>
              </a:spcAft>
            </a:pPr>
            <a:r>
              <a:rPr lang="en-US" sz="3200" b="1" dirty="0" smtClean="0">
                <a:solidFill>
                  <a:srgbClr val="FFFFFF"/>
                </a:solidFill>
                <a:effectLst/>
                <a:ea typeface="Calibri"/>
                <a:cs typeface="Arial"/>
              </a:rPr>
              <a:t>Creation is the faith that fit the facts</a:t>
            </a:r>
          </a:p>
        </p:txBody>
      </p:sp>
    </p:spTree>
    <p:extLst>
      <p:ext uri="{BB962C8B-B14F-4D97-AF65-F5344CB8AC3E}">
        <p14:creationId xmlns:p14="http://schemas.microsoft.com/office/powerpoint/2010/main" val="428168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video>
              <p:cMediaNode vol="80000">
                <p:cTn id="22" repeatCount="indefinite" fill="hold" display="0">
                  <p:stCondLst>
                    <p:cond delay="indefinite"/>
                  </p:stCondLst>
                </p:cTn>
                <p:tgtEl>
                  <p:spTgt spid="3"/>
                </p:tgtEl>
              </p:cMediaNode>
            </p:video>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2819400"/>
            <a:ext cx="9144000" cy="1513235"/>
          </a:xfrm>
          <a:prstGeom prst="rect">
            <a:avLst/>
          </a:prstGeom>
        </p:spPr>
        <p:txBody>
          <a:bodyPr wrap="square">
            <a:spAutoFit/>
          </a:bodyPr>
          <a:lstStyle/>
          <a:p>
            <a:pPr algn="ctr">
              <a:lnSpc>
                <a:spcPct val="150000"/>
              </a:lnSpc>
              <a:spcAft>
                <a:spcPts val="1000"/>
              </a:spcAft>
            </a:pPr>
            <a:r>
              <a:rPr lang="en-US" sz="3200" b="1" dirty="0" smtClean="0">
                <a:solidFill>
                  <a:srgbClr val="FFFFFF"/>
                </a:solidFill>
                <a:latin typeface="Simplified Arabic"/>
                <a:ea typeface="Calibri"/>
                <a:cs typeface="Arial"/>
              </a:rPr>
              <a:t>observational </a:t>
            </a:r>
            <a:r>
              <a:rPr lang="en-US" sz="3200" b="1" dirty="0">
                <a:solidFill>
                  <a:srgbClr val="FFFFFF"/>
                </a:solidFill>
                <a:latin typeface="Simplified Arabic"/>
                <a:ea typeface="Calibri"/>
                <a:cs typeface="Arial"/>
              </a:rPr>
              <a:t>science</a:t>
            </a:r>
            <a:r>
              <a:rPr lang="ar-EG" sz="3200" b="1" dirty="0">
                <a:solidFill>
                  <a:srgbClr val="FFFFFF"/>
                </a:solidFill>
                <a:latin typeface="Calibri"/>
                <a:ea typeface="Calibri"/>
                <a:cs typeface="Simplified Arabic"/>
              </a:rPr>
              <a:t> </a:t>
            </a:r>
            <a:r>
              <a:rPr lang="en-US" sz="3200" b="1" dirty="0" smtClean="0">
                <a:solidFill>
                  <a:srgbClr val="FFFFFF"/>
                </a:solidFill>
                <a:latin typeface="Calibri"/>
                <a:ea typeface="Calibri"/>
                <a:cs typeface="Simplified Arabic"/>
              </a:rPr>
              <a:t>            </a:t>
            </a:r>
            <a:r>
              <a:rPr lang="en-US" sz="3200" b="1" dirty="0" smtClean="0">
                <a:solidFill>
                  <a:srgbClr val="FFFFFF"/>
                </a:solidFill>
                <a:latin typeface="Simplified Arabic"/>
                <a:ea typeface="Calibri"/>
              </a:rPr>
              <a:t>historical </a:t>
            </a:r>
            <a:r>
              <a:rPr lang="en-US" sz="3200" b="1" dirty="0">
                <a:solidFill>
                  <a:srgbClr val="FFFFFF"/>
                </a:solidFill>
                <a:latin typeface="Simplified Arabic"/>
                <a:ea typeface="Calibri"/>
              </a:rPr>
              <a:t>science </a:t>
            </a:r>
            <a:endParaRPr lang="ar-EG" sz="3200" b="1" dirty="0">
              <a:solidFill>
                <a:srgbClr val="FFFFFF"/>
              </a:solidFill>
              <a:latin typeface="Calibri"/>
              <a:cs typeface="Arial"/>
            </a:endParaRPr>
          </a:p>
          <a:p>
            <a:pPr>
              <a:lnSpc>
                <a:spcPct val="150000"/>
              </a:lnSpc>
              <a:spcAft>
                <a:spcPts val="1000"/>
              </a:spcAft>
            </a:pPr>
            <a:r>
              <a:rPr lang="en-US" sz="2400" b="1" dirty="0" smtClean="0">
                <a:solidFill>
                  <a:srgbClr val="FFFFFF"/>
                </a:solidFill>
                <a:latin typeface="Simplified Arabic"/>
                <a:ea typeface="Calibri"/>
                <a:cs typeface="Arial"/>
              </a:rPr>
              <a:t>    experiments </a:t>
            </a:r>
            <a:r>
              <a:rPr lang="en-US" sz="2400" b="1" dirty="0">
                <a:solidFill>
                  <a:srgbClr val="FFFFFF"/>
                </a:solidFill>
                <a:latin typeface="Simplified Arabic"/>
                <a:ea typeface="Calibri"/>
                <a:cs typeface="Arial"/>
              </a:rPr>
              <a:t>or </a:t>
            </a:r>
            <a:r>
              <a:rPr lang="en-US" sz="2400" b="1" dirty="0" smtClean="0">
                <a:solidFill>
                  <a:srgbClr val="FFFFFF"/>
                </a:solidFill>
                <a:latin typeface="Simplified Arabic"/>
                <a:ea typeface="Calibri"/>
                <a:cs typeface="Arial"/>
              </a:rPr>
              <a:t>inventions           Explanation and assumptions</a:t>
            </a:r>
            <a:r>
              <a:rPr lang="ar-EG" sz="2400" b="1" dirty="0" smtClean="0">
                <a:solidFill>
                  <a:srgbClr val="FFFFFF"/>
                </a:solidFill>
                <a:latin typeface="Calibri"/>
                <a:cs typeface="Arial"/>
              </a:rPr>
              <a:t> </a:t>
            </a:r>
            <a:endParaRPr lang="ar-EG" sz="2400" b="1" dirty="0">
              <a:solidFill>
                <a:srgbClr val="FFFFFF"/>
              </a:solidFill>
              <a:latin typeface="Calibri"/>
              <a:ea typeface="Calibri"/>
              <a:cs typeface="Simplified Arabic"/>
            </a:endParaRPr>
          </a:p>
        </p:txBody>
      </p:sp>
    </p:spTree>
    <p:extLst>
      <p:ext uri="{BB962C8B-B14F-4D97-AF65-F5344CB8AC3E}">
        <p14:creationId xmlns:p14="http://schemas.microsoft.com/office/powerpoint/2010/main" val="90066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3744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6477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wpclipart.com/animals/primates/chimp/chimpanzee_profil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816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91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TextBox 2"/>
          <p:cNvSpPr txBox="1"/>
          <p:nvPr/>
        </p:nvSpPr>
        <p:spPr>
          <a:xfrm>
            <a:off x="3429000" y="1563469"/>
            <a:ext cx="2438400" cy="646331"/>
          </a:xfrm>
          <a:prstGeom prst="rect">
            <a:avLst/>
          </a:prstGeom>
          <a:noFill/>
        </p:spPr>
        <p:txBody>
          <a:bodyPr wrap="square" rtlCol="0">
            <a:spAutoFit/>
          </a:bodyPr>
          <a:lstStyle/>
          <a:p>
            <a:r>
              <a:rPr lang="en-CA" sz="3600" b="1" dirty="0" smtClean="0">
                <a:solidFill>
                  <a:srgbClr val="FFFFFF"/>
                </a:solidFill>
              </a:rPr>
              <a:t>SCIENCE</a:t>
            </a:r>
            <a:endParaRPr lang="en-CA" sz="3600" b="1" dirty="0">
              <a:solidFill>
                <a:srgbClr val="FFFFFF"/>
              </a:solidFill>
            </a:endParaRPr>
          </a:p>
        </p:txBody>
      </p:sp>
      <p:sp>
        <p:nvSpPr>
          <p:cNvPr id="4" name="TextBox 3"/>
          <p:cNvSpPr txBox="1"/>
          <p:nvPr/>
        </p:nvSpPr>
        <p:spPr>
          <a:xfrm>
            <a:off x="1905000" y="2743200"/>
            <a:ext cx="5410200" cy="905056"/>
          </a:xfrm>
          <a:prstGeom prst="rect">
            <a:avLst/>
          </a:prstGeom>
          <a:noFill/>
        </p:spPr>
        <p:txBody>
          <a:bodyPr wrap="square" rtlCol="0">
            <a:spAutoFit/>
          </a:bodyPr>
          <a:lstStyle/>
          <a:p>
            <a:pPr algn="ctr">
              <a:lnSpc>
                <a:spcPct val="150000"/>
              </a:lnSpc>
              <a:spcAft>
                <a:spcPts val="1000"/>
              </a:spcAft>
            </a:pPr>
            <a:r>
              <a:rPr lang="en-US" sz="4000" b="1" dirty="0" smtClean="0">
                <a:solidFill>
                  <a:srgbClr val="FFFFFF"/>
                </a:solidFill>
                <a:ea typeface="Calibri"/>
                <a:cs typeface="Arial"/>
              </a:rPr>
              <a:t>Evolution  or  Creation</a:t>
            </a:r>
            <a:endParaRPr lang="en-US" sz="4000" b="1" dirty="0">
              <a:solidFill>
                <a:srgbClr val="FFFFFF"/>
              </a:solidFill>
              <a:ea typeface="Calibri"/>
              <a:cs typeface="Arial"/>
            </a:endParaRPr>
          </a:p>
        </p:txBody>
      </p:sp>
    </p:spTree>
    <p:extLst>
      <p:ext uri="{BB962C8B-B14F-4D97-AF65-F5344CB8AC3E}">
        <p14:creationId xmlns:p14="http://schemas.microsoft.com/office/powerpoint/2010/main" val="352409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video>
              <p:cMediaNode vol="80000">
                <p:cTn id="22" repeatCount="indefinite" fill="hold" display="0">
                  <p:stCondLst>
                    <p:cond delay="indefinite"/>
                  </p:stCondLst>
                </p:cTn>
                <p:tgtEl>
                  <p:spTgt spid="2"/>
                </p:tgtEl>
              </p:cMediaNode>
            </p:video>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5262979"/>
          </a:xfrm>
          <a:prstGeom prst="rect">
            <a:avLst/>
          </a:prstGeom>
        </p:spPr>
        <p:txBody>
          <a:bodyPr wrap="square">
            <a:spAutoFit/>
          </a:bodyPr>
          <a:lstStyle/>
          <a:p>
            <a:pPr lvl="0" algn="r" rtl="1">
              <a:lnSpc>
                <a:spcPct val="150000"/>
              </a:lnSpc>
            </a:pPr>
            <a:r>
              <a:rPr lang="ar-EG" sz="3200" b="1" dirty="0">
                <a:solidFill>
                  <a:srgbClr val="FFFFFF"/>
                </a:solidFill>
              </a:rPr>
              <a:t>من يريد تفاصيل الموضوع بالمراجع وشهادات العلماء يرجع لهذه </a:t>
            </a:r>
            <a:r>
              <a:rPr lang="ar-EG" sz="3200" b="1" dirty="0" err="1">
                <a:solidFill>
                  <a:srgbClr val="FFFFFF"/>
                </a:solidFill>
              </a:rPr>
              <a:t>اللنكات</a:t>
            </a:r>
            <a:r>
              <a:rPr lang="ar-EG" sz="3200" b="1" dirty="0">
                <a:solidFill>
                  <a:srgbClr val="FFFFFF"/>
                </a:solidFill>
              </a:rPr>
              <a:t> التي امامكم </a:t>
            </a:r>
            <a:endParaRPr lang="ar-EG" sz="3200" b="1" dirty="0" smtClean="0">
              <a:solidFill>
                <a:srgbClr val="FFFFFF"/>
              </a:solidFill>
            </a:endParaRPr>
          </a:p>
          <a:p>
            <a:pPr lvl="0" algn="r" rtl="1">
              <a:lnSpc>
                <a:spcPct val="150000"/>
              </a:lnSpc>
            </a:pPr>
            <a:endParaRPr lang="ar-EG" sz="3200" b="1" dirty="0">
              <a:solidFill>
                <a:srgbClr val="FFFFFF"/>
              </a:solidFill>
            </a:endParaRPr>
          </a:p>
          <a:p>
            <a:pPr lvl="0" algn="ctr" rtl="1">
              <a:lnSpc>
                <a:spcPct val="150000"/>
              </a:lnSpc>
            </a:pPr>
            <a:r>
              <a:rPr lang="en-US" sz="3200" b="1" dirty="0">
                <a:solidFill>
                  <a:srgbClr val="FFFFFF"/>
                </a:solidFill>
              </a:rPr>
              <a:t>http://drghaly.com/articles/display/12154</a:t>
            </a:r>
          </a:p>
          <a:p>
            <a:pPr lvl="0" algn="r" rtl="1">
              <a:lnSpc>
                <a:spcPct val="150000"/>
              </a:lnSpc>
            </a:pPr>
            <a:endParaRPr lang="en-US" sz="3200" b="1" dirty="0">
              <a:solidFill>
                <a:srgbClr val="FFFFFF"/>
              </a:solidFill>
            </a:endParaRPr>
          </a:p>
          <a:p>
            <a:pPr lvl="0" algn="ctr" rtl="1">
              <a:lnSpc>
                <a:spcPct val="150000"/>
              </a:lnSpc>
            </a:pPr>
            <a:r>
              <a:rPr lang="en-US" sz="3200" b="1" dirty="0">
                <a:solidFill>
                  <a:srgbClr val="FFFFFF"/>
                </a:solidFill>
              </a:rPr>
              <a:t>https://www.youtube.com/watch?v=pRrcIPpipHA&amp;list=UUAE2_S96xiltlHv3BkQX2ug</a:t>
            </a:r>
          </a:p>
        </p:txBody>
      </p:sp>
    </p:spTree>
    <p:extLst>
      <p:ext uri="{BB962C8B-B14F-4D97-AF65-F5344CB8AC3E}">
        <p14:creationId xmlns:p14="http://schemas.microsoft.com/office/powerpoint/2010/main" val="90907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42043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769441"/>
          </a:xfrm>
          <a:prstGeom prst="rect">
            <a:avLst/>
          </a:prstGeom>
        </p:spPr>
        <p:txBody>
          <a:bodyPr wrap="square">
            <a:spAutoFit/>
          </a:bodyPr>
          <a:lstStyle/>
          <a:p>
            <a:pPr algn="ctr"/>
            <a:r>
              <a:rPr lang="en-US" sz="4400" b="1" dirty="0">
                <a:solidFill>
                  <a:srgbClr val="FFFFFF"/>
                </a:solidFill>
                <a:latin typeface="Times New Roman" panose="02020603050405020304" pitchFamily="18" charset="0"/>
                <a:ea typeface="Calibri"/>
                <a:cs typeface="Times New Roman" panose="02020603050405020304" pitchFamily="18" charset="0"/>
              </a:rPr>
              <a:t>Evolution is not Science</a:t>
            </a:r>
          </a:p>
        </p:txBody>
      </p:sp>
    </p:spTree>
    <p:extLst>
      <p:ext uri="{BB962C8B-B14F-4D97-AF65-F5344CB8AC3E}">
        <p14:creationId xmlns:p14="http://schemas.microsoft.com/office/powerpoint/2010/main" val="878790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TextBox 1"/>
          <p:cNvSpPr txBox="1"/>
          <p:nvPr/>
        </p:nvSpPr>
        <p:spPr>
          <a:xfrm>
            <a:off x="0" y="2895600"/>
            <a:ext cx="9144000" cy="2677656"/>
          </a:xfrm>
          <a:prstGeom prst="rect">
            <a:avLst/>
          </a:prstGeom>
          <a:noFill/>
        </p:spPr>
        <p:txBody>
          <a:bodyPr wrap="square" rtlCol="0">
            <a:spAutoFit/>
          </a:bodyPr>
          <a:lstStyle/>
          <a:p>
            <a:endParaRPr lang="en-US" sz="3200" b="1" dirty="0" smtClean="0">
              <a:solidFill>
                <a:srgbClr val="FFFFFF"/>
              </a:solidFill>
            </a:endParaRPr>
          </a:p>
          <a:p>
            <a:r>
              <a:rPr lang="en-US" sz="3200" b="1" dirty="0" smtClean="0">
                <a:solidFill>
                  <a:srgbClr val="FFFFFF"/>
                </a:solidFill>
              </a:rPr>
              <a:t>Evolution </a:t>
            </a:r>
          </a:p>
          <a:p>
            <a:r>
              <a:rPr lang="en-US" sz="3200" b="1" dirty="0">
                <a:solidFill>
                  <a:srgbClr val="FFFFFF"/>
                </a:solidFill>
              </a:rPr>
              <a:t>All life on Earth is descended from a last universal </a:t>
            </a:r>
            <a:r>
              <a:rPr lang="en-US" sz="3200" b="1" dirty="0" smtClean="0">
                <a:solidFill>
                  <a:srgbClr val="FFFFFF"/>
                </a:solidFill>
              </a:rPr>
              <a:t>ancestor</a:t>
            </a:r>
          </a:p>
          <a:p>
            <a:pPr algn="r" rtl="1"/>
            <a:r>
              <a:rPr lang="en-US" sz="4000" b="1" dirty="0" smtClean="0">
                <a:solidFill>
                  <a:srgbClr val="FFFFFF"/>
                </a:solidFill>
              </a:rPr>
              <a:t> </a:t>
            </a:r>
            <a:endParaRPr lang="en-US" sz="4000" b="1" dirty="0">
              <a:solidFill>
                <a:srgbClr val="FFFFFF"/>
              </a:solidFill>
            </a:endParaRPr>
          </a:p>
        </p:txBody>
      </p:sp>
      <p:sp>
        <p:nvSpPr>
          <p:cNvPr id="4" name="Rectangle 3"/>
          <p:cNvSpPr/>
          <p:nvPr/>
        </p:nvSpPr>
        <p:spPr>
          <a:xfrm>
            <a:off x="0" y="1295400"/>
            <a:ext cx="9144000" cy="1077218"/>
          </a:xfrm>
          <a:prstGeom prst="rect">
            <a:avLst/>
          </a:prstGeom>
        </p:spPr>
        <p:txBody>
          <a:bodyPr wrap="square">
            <a:spAutoFit/>
          </a:bodyPr>
          <a:lstStyle/>
          <a:p>
            <a:pPr lvl="0"/>
            <a:r>
              <a:rPr lang="en-US" sz="3200" b="1" dirty="0">
                <a:solidFill>
                  <a:srgbClr val="FFFFFF"/>
                </a:solidFill>
              </a:rPr>
              <a:t>Atheism </a:t>
            </a:r>
          </a:p>
          <a:p>
            <a:pPr lvl="0"/>
            <a:r>
              <a:rPr lang="en-US" sz="3200" b="1" dirty="0">
                <a:solidFill>
                  <a:srgbClr val="FFFFFF"/>
                </a:solidFill>
              </a:rPr>
              <a:t>the rejection of belief in the existence of deities</a:t>
            </a:r>
          </a:p>
        </p:txBody>
      </p:sp>
    </p:spTree>
    <p:extLst>
      <p:ext uri="{BB962C8B-B14F-4D97-AF65-F5344CB8AC3E}">
        <p14:creationId xmlns:p14="http://schemas.microsoft.com/office/powerpoint/2010/main" val="246391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video>
              <p:cMediaNode vol="80000">
                <p:cTn id="22" repeatCount="indefinite" fill="hold" display="0">
                  <p:stCondLst>
                    <p:cond delay="indefinite"/>
                  </p:stCondLst>
                </p:cTn>
                <p:tgtEl>
                  <p:spTgt spid="3"/>
                </p:tgtEl>
              </p:cMediaNode>
            </p:video>
          </p:childTnLst>
        </p:cTn>
      </p:par>
    </p:tnLst>
    <p:bldLst>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2133600"/>
            <a:ext cx="9144000" cy="2308324"/>
          </a:xfrm>
          <a:prstGeom prst="rect">
            <a:avLst/>
          </a:prstGeom>
        </p:spPr>
        <p:txBody>
          <a:bodyPr wrap="square">
            <a:spAutoFit/>
          </a:bodyPr>
          <a:lstStyle/>
          <a:p>
            <a:pPr lvl="0" algn="ctr" rtl="1">
              <a:lnSpc>
                <a:spcPct val="150000"/>
              </a:lnSpc>
            </a:pPr>
            <a:r>
              <a:rPr lang="en-US" sz="4800" b="1" dirty="0" smtClean="0">
                <a:solidFill>
                  <a:srgbClr val="FFFFFF"/>
                </a:solidFill>
              </a:rPr>
              <a:t>Creation theory</a:t>
            </a:r>
          </a:p>
          <a:p>
            <a:pPr lvl="0" algn="ctr" rtl="1">
              <a:lnSpc>
                <a:spcPct val="150000"/>
              </a:lnSpc>
            </a:pPr>
            <a:r>
              <a:rPr lang="en-US" sz="4800" b="1" dirty="0" smtClean="0">
                <a:solidFill>
                  <a:srgbClr val="FFFFFF"/>
                </a:solidFill>
              </a:rPr>
              <a:t>The Holy Bible 1</a:t>
            </a:r>
            <a:endParaRPr lang="en-US" sz="4800" b="1" dirty="0">
              <a:solidFill>
                <a:srgbClr val="FFFFFF"/>
              </a:solidFill>
            </a:endParaRPr>
          </a:p>
        </p:txBody>
      </p:sp>
    </p:spTree>
    <p:extLst>
      <p:ext uri="{BB962C8B-B14F-4D97-AF65-F5344CB8AC3E}">
        <p14:creationId xmlns:p14="http://schemas.microsoft.com/office/powerpoint/2010/main" val="2321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2209800"/>
            <a:ext cx="9144000" cy="2002023"/>
          </a:xfrm>
          <a:prstGeom prst="rect">
            <a:avLst/>
          </a:prstGeom>
        </p:spPr>
        <p:txBody>
          <a:bodyPr wrap="square">
            <a:spAutoFit/>
          </a:bodyPr>
          <a:lstStyle/>
          <a:p>
            <a:pPr lvl="0" algn="ctr" rtl="1">
              <a:lnSpc>
                <a:spcPct val="150000"/>
              </a:lnSpc>
            </a:pPr>
            <a:r>
              <a:rPr lang="en-US" sz="4400" b="1" dirty="0">
                <a:solidFill>
                  <a:srgbClr val="FFFFFF"/>
                </a:solidFill>
              </a:rPr>
              <a:t>The gap theory </a:t>
            </a:r>
          </a:p>
          <a:p>
            <a:pPr lvl="0" algn="ctr" rtl="1">
              <a:lnSpc>
                <a:spcPct val="150000"/>
              </a:lnSpc>
            </a:pPr>
            <a:r>
              <a:rPr lang="en-US" sz="4400" b="1" dirty="0">
                <a:solidFill>
                  <a:srgbClr val="FFFFFF"/>
                </a:solidFill>
              </a:rPr>
              <a:t>1814</a:t>
            </a:r>
          </a:p>
        </p:txBody>
      </p:sp>
    </p:spTree>
    <p:extLst>
      <p:ext uri="{BB962C8B-B14F-4D97-AF65-F5344CB8AC3E}">
        <p14:creationId xmlns:p14="http://schemas.microsoft.com/office/powerpoint/2010/main" val="132522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2209800"/>
            <a:ext cx="9144000" cy="2002023"/>
          </a:xfrm>
          <a:prstGeom prst="rect">
            <a:avLst/>
          </a:prstGeom>
        </p:spPr>
        <p:txBody>
          <a:bodyPr wrap="square">
            <a:spAutoFit/>
          </a:bodyPr>
          <a:lstStyle/>
          <a:p>
            <a:pPr lvl="0" algn="ctr" rtl="1">
              <a:lnSpc>
                <a:spcPct val="150000"/>
              </a:lnSpc>
            </a:pPr>
            <a:r>
              <a:rPr lang="en-US" sz="4400" b="1" dirty="0">
                <a:solidFill>
                  <a:srgbClr val="FFFFFF"/>
                </a:solidFill>
              </a:rPr>
              <a:t>Day age theory </a:t>
            </a:r>
          </a:p>
          <a:p>
            <a:pPr lvl="0" algn="ctr" rtl="1">
              <a:lnSpc>
                <a:spcPct val="150000"/>
              </a:lnSpc>
            </a:pPr>
            <a:r>
              <a:rPr lang="en-US" sz="4400" b="1" dirty="0">
                <a:solidFill>
                  <a:srgbClr val="FFFFFF"/>
                </a:solidFill>
              </a:rPr>
              <a:t>1857</a:t>
            </a:r>
          </a:p>
        </p:txBody>
      </p:sp>
    </p:spTree>
    <p:extLst>
      <p:ext uri="{BB962C8B-B14F-4D97-AF65-F5344CB8AC3E}">
        <p14:creationId xmlns:p14="http://schemas.microsoft.com/office/powerpoint/2010/main" val="205892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2209800"/>
            <a:ext cx="9144000" cy="2002023"/>
          </a:xfrm>
          <a:prstGeom prst="rect">
            <a:avLst/>
          </a:prstGeom>
        </p:spPr>
        <p:txBody>
          <a:bodyPr wrap="square">
            <a:spAutoFit/>
          </a:bodyPr>
          <a:lstStyle/>
          <a:p>
            <a:pPr lvl="0" algn="ctr" rtl="1">
              <a:lnSpc>
                <a:spcPct val="150000"/>
              </a:lnSpc>
            </a:pPr>
            <a:r>
              <a:rPr lang="en-US" sz="4400" b="1" dirty="0">
                <a:solidFill>
                  <a:srgbClr val="FFFFFF"/>
                </a:solidFill>
              </a:rPr>
              <a:t>The garden theory</a:t>
            </a:r>
          </a:p>
          <a:p>
            <a:pPr lvl="0" algn="ctr" rtl="1">
              <a:lnSpc>
                <a:spcPct val="150000"/>
              </a:lnSpc>
            </a:pPr>
            <a:r>
              <a:rPr lang="en-US" sz="4400" b="1" dirty="0">
                <a:solidFill>
                  <a:srgbClr val="FFFFFF"/>
                </a:solidFill>
              </a:rPr>
              <a:t>~1860</a:t>
            </a:r>
          </a:p>
        </p:txBody>
      </p:sp>
    </p:spTree>
    <p:extLst>
      <p:ext uri="{BB962C8B-B14F-4D97-AF65-F5344CB8AC3E}">
        <p14:creationId xmlns:p14="http://schemas.microsoft.com/office/powerpoint/2010/main" val="365613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5262979"/>
          </a:xfrm>
          <a:prstGeom prst="rect">
            <a:avLst/>
          </a:prstGeom>
        </p:spPr>
        <p:txBody>
          <a:bodyPr wrap="square">
            <a:spAutoFit/>
          </a:bodyPr>
          <a:lstStyle/>
          <a:p>
            <a:pPr lvl="0" algn="r" rtl="1">
              <a:lnSpc>
                <a:spcPct val="150000"/>
              </a:lnSpc>
            </a:pPr>
            <a:r>
              <a:rPr lang="ar-EG" sz="3200" b="1" dirty="0">
                <a:solidFill>
                  <a:srgbClr val="FFCCCC"/>
                </a:solidFill>
              </a:rPr>
              <a:t>سفر التكوين 1</a:t>
            </a:r>
          </a:p>
          <a:p>
            <a:pPr lvl="0" algn="r" rtl="1">
              <a:lnSpc>
                <a:spcPct val="150000"/>
              </a:lnSpc>
            </a:pPr>
            <a:r>
              <a:rPr lang="ar-EG" sz="3200" b="1" dirty="0">
                <a:solidFill>
                  <a:srgbClr val="FFCCCC"/>
                </a:solidFill>
              </a:rPr>
              <a:t>1: 14 و قال الله لتكن انوار في جلد السماء لتفصل بين النهار و الليل و تكون </a:t>
            </a:r>
            <a:r>
              <a:rPr lang="ar-EG" sz="3200" b="1" dirty="0" err="1">
                <a:solidFill>
                  <a:srgbClr val="FFCCCC"/>
                </a:solidFill>
              </a:rPr>
              <a:t>لايات</a:t>
            </a:r>
            <a:r>
              <a:rPr lang="ar-EG" sz="3200" b="1" dirty="0">
                <a:solidFill>
                  <a:srgbClr val="FFCCCC"/>
                </a:solidFill>
              </a:rPr>
              <a:t> و اوقات و ايام و سنين</a:t>
            </a:r>
          </a:p>
          <a:p>
            <a:pPr lvl="0">
              <a:lnSpc>
                <a:spcPct val="150000"/>
              </a:lnSpc>
            </a:pPr>
            <a:r>
              <a:rPr lang="ar-EG" sz="3200" b="1" dirty="0">
                <a:solidFill>
                  <a:srgbClr val="FFFFFF"/>
                </a:solidFill>
              </a:rPr>
              <a:t> </a:t>
            </a:r>
            <a:r>
              <a:rPr lang="en-US" sz="3200" b="1" dirty="0">
                <a:solidFill>
                  <a:srgbClr val="FFCCCC"/>
                </a:solidFill>
              </a:rPr>
              <a:t>Gen 1:14  And God said, Let there be lights in the firmament of the heaven to divide the day from the night; and let them be for signs, and for seasons, and for days, and years: </a:t>
            </a:r>
          </a:p>
        </p:txBody>
      </p:sp>
    </p:spTree>
    <p:extLst>
      <p:ext uri="{BB962C8B-B14F-4D97-AF65-F5344CB8AC3E}">
        <p14:creationId xmlns:p14="http://schemas.microsoft.com/office/powerpoint/2010/main" val="192333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4435830"/>
          </a:xfrm>
          <a:prstGeom prst="rect">
            <a:avLst/>
          </a:prstGeom>
        </p:spPr>
        <p:txBody>
          <a:bodyPr wrap="square">
            <a:spAutoFit/>
          </a:bodyPr>
          <a:lstStyle/>
          <a:p>
            <a:pPr lvl="0" algn="r" rtl="1">
              <a:lnSpc>
                <a:spcPct val="150000"/>
              </a:lnSpc>
            </a:pPr>
            <a:r>
              <a:rPr lang="ar-EG" sz="3200" b="1" dirty="0">
                <a:solidFill>
                  <a:srgbClr val="FFCCCC"/>
                </a:solidFill>
              </a:rPr>
              <a:t>رسالة يهوذا 1: 14</a:t>
            </a:r>
          </a:p>
          <a:p>
            <a:pPr lvl="0" algn="r" rtl="1">
              <a:lnSpc>
                <a:spcPct val="150000"/>
              </a:lnSpc>
            </a:pPr>
            <a:r>
              <a:rPr lang="ar-EG" sz="3200" b="1" dirty="0">
                <a:solidFill>
                  <a:srgbClr val="FFCCCC"/>
                </a:solidFill>
              </a:rPr>
              <a:t>	وَتَنَبَّأَ عَنْ هؤُلاَءِ أَيْضًا </a:t>
            </a:r>
            <a:r>
              <a:rPr lang="ar-EG" sz="3200" b="1" dirty="0" err="1">
                <a:solidFill>
                  <a:srgbClr val="FFCCCC"/>
                </a:solidFill>
              </a:rPr>
              <a:t>أَخْنُوخُ</a:t>
            </a:r>
            <a:r>
              <a:rPr lang="ar-EG" sz="3200" b="1" dirty="0">
                <a:solidFill>
                  <a:srgbClr val="FFCCCC"/>
                </a:solidFill>
              </a:rPr>
              <a:t> السَّابعُ مِنْ آدَمَ قَائِلاً: «</a:t>
            </a:r>
            <a:r>
              <a:rPr lang="ar-EG" sz="3200" b="1" dirty="0" err="1">
                <a:solidFill>
                  <a:srgbClr val="FFCCCC"/>
                </a:solidFill>
              </a:rPr>
              <a:t>هُوَذَا</a:t>
            </a:r>
            <a:r>
              <a:rPr lang="ar-EG" sz="3200" b="1" dirty="0">
                <a:solidFill>
                  <a:srgbClr val="FFCCCC"/>
                </a:solidFill>
              </a:rPr>
              <a:t> قَدْ جَاءَ الرَّبُّ فِي رَبَوَاتِ </a:t>
            </a:r>
            <a:r>
              <a:rPr lang="ar-EG" sz="3200" b="1" dirty="0" err="1">
                <a:solidFill>
                  <a:srgbClr val="FFCCCC"/>
                </a:solidFill>
              </a:rPr>
              <a:t>قِدِّيسِيهِ</a:t>
            </a:r>
            <a:r>
              <a:rPr lang="ar-EG" sz="3200" b="1" dirty="0">
                <a:solidFill>
                  <a:srgbClr val="FFCCCC"/>
                </a:solidFill>
              </a:rPr>
              <a:t>،</a:t>
            </a:r>
          </a:p>
          <a:p>
            <a:pPr lvl="0" algn="l">
              <a:lnSpc>
                <a:spcPct val="150000"/>
              </a:lnSpc>
            </a:pPr>
            <a:r>
              <a:rPr lang="en-US" sz="3200" b="1" dirty="0">
                <a:solidFill>
                  <a:srgbClr val="FFCCCC"/>
                </a:solidFill>
              </a:rPr>
              <a:t>Jud 1:14  And Enoch also, the seventh from Adam, prophesied of these, saying, Behold, the Lord cometh with ten thousands of his saints,</a:t>
            </a:r>
          </a:p>
        </p:txBody>
      </p:sp>
    </p:spTree>
    <p:extLst>
      <p:ext uri="{BB962C8B-B14F-4D97-AF65-F5344CB8AC3E}">
        <p14:creationId xmlns:p14="http://schemas.microsoft.com/office/powerpoint/2010/main" val="33987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5174493"/>
          </a:xfrm>
          <a:prstGeom prst="rect">
            <a:avLst/>
          </a:prstGeom>
        </p:spPr>
        <p:txBody>
          <a:bodyPr wrap="square">
            <a:spAutoFit/>
          </a:bodyPr>
          <a:lstStyle/>
          <a:p>
            <a:pPr lvl="0" algn="r" rtl="1">
              <a:lnSpc>
                <a:spcPct val="150000"/>
              </a:lnSpc>
            </a:pPr>
            <a:r>
              <a:rPr lang="ar-EG" sz="3200" b="1" dirty="0">
                <a:solidFill>
                  <a:srgbClr val="FFCCCC"/>
                </a:solidFill>
              </a:rPr>
              <a:t>رسالة بطرس الرسول الثانية 2: 5</a:t>
            </a:r>
          </a:p>
          <a:p>
            <a:pPr lvl="0" algn="r" rtl="1">
              <a:lnSpc>
                <a:spcPct val="150000"/>
              </a:lnSpc>
            </a:pPr>
            <a:r>
              <a:rPr lang="ar-EG" sz="3200" b="1" dirty="0">
                <a:solidFill>
                  <a:srgbClr val="FFCCCC"/>
                </a:solidFill>
              </a:rPr>
              <a:t>	وَلَمْ يُشْفِقْ عَلَى الْعَالَمِ الْقَدِيمِ، بَلْ إِنَّمَا حَفِظَ نُوحًا ثَامِنًا كَارِزًا لِلْبِرِّ، إِذْ جَلَبَ طُوفَانًا عَلَى عَالَمِ الْفُجَّارِ.</a:t>
            </a:r>
          </a:p>
          <a:p>
            <a:pPr lvl="0" algn="l">
              <a:lnSpc>
                <a:spcPct val="150000"/>
              </a:lnSpc>
            </a:pPr>
            <a:r>
              <a:rPr lang="ar-EG" sz="3200" b="1" dirty="0">
                <a:solidFill>
                  <a:srgbClr val="FFCCCC"/>
                </a:solidFill>
              </a:rPr>
              <a:t>2</a:t>
            </a:r>
            <a:r>
              <a:rPr lang="en-US" sz="3200" b="1" dirty="0" err="1">
                <a:solidFill>
                  <a:srgbClr val="FFCCCC"/>
                </a:solidFill>
              </a:rPr>
              <a:t>Pe</a:t>
            </a:r>
            <a:r>
              <a:rPr lang="en-US" sz="3200" b="1" dirty="0">
                <a:solidFill>
                  <a:srgbClr val="FFCCCC"/>
                </a:solidFill>
              </a:rPr>
              <a:t> 2:5  And spared not the old world, but saved Noah the eighth person, a preacher of righteousness, bringing in the flood upon the world of the ungodly; </a:t>
            </a:r>
          </a:p>
        </p:txBody>
      </p:sp>
    </p:spTree>
    <p:extLst>
      <p:ext uri="{BB962C8B-B14F-4D97-AF65-F5344CB8AC3E}">
        <p14:creationId xmlns:p14="http://schemas.microsoft.com/office/powerpoint/2010/main" val="33521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4435830"/>
          </a:xfrm>
          <a:prstGeom prst="rect">
            <a:avLst/>
          </a:prstGeom>
        </p:spPr>
        <p:txBody>
          <a:bodyPr wrap="square">
            <a:spAutoFit/>
          </a:bodyPr>
          <a:lstStyle/>
          <a:p>
            <a:pPr lvl="0" algn="r" rtl="1">
              <a:lnSpc>
                <a:spcPct val="150000"/>
              </a:lnSpc>
            </a:pPr>
            <a:r>
              <a:rPr lang="ar-EG" sz="3200" b="1" dirty="0">
                <a:solidFill>
                  <a:srgbClr val="FFCCCC"/>
                </a:solidFill>
              </a:rPr>
              <a:t>سفر التكوين 1</a:t>
            </a:r>
          </a:p>
          <a:p>
            <a:pPr lvl="0" algn="r" rtl="1">
              <a:lnSpc>
                <a:spcPct val="150000"/>
              </a:lnSpc>
            </a:pPr>
            <a:r>
              <a:rPr lang="ar-EG" sz="3200" b="1" dirty="0">
                <a:solidFill>
                  <a:srgbClr val="FFCCCC"/>
                </a:solidFill>
              </a:rPr>
              <a:t>31 و </a:t>
            </a:r>
            <a:r>
              <a:rPr lang="ar-EG" sz="3200" b="1" dirty="0" err="1">
                <a:solidFill>
                  <a:srgbClr val="FFCCCC"/>
                </a:solidFill>
              </a:rPr>
              <a:t>راى</a:t>
            </a:r>
            <a:r>
              <a:rPr lang="ar-EG" sz="3200" b="1" dirty="0">
                <a:solidFill>
                  <a:srgbClr val="FFCCCC"/>
                </a:solidFill>
              </a:rPr>
              <a:t> الله كل ما عمله فاذا هو حسن جدا و كان مساء و كان صباح يوما سادسا</a:t>
            </a:r>
          </a:p>
          <a:p>
            <a:pPr lvl="0" algn="l">
              <a:lnSpc>
                <a:spcPct val="150000"/>
              </a:lnSpc>
            </a:pPr>
            <a:r>
              <a:rPr lang="en-US" sz="3200" b="1" dirty="0">
                <a:solidFill>
                  <a:srgbClr val="FFCCCC"/>
                </a:solidFill>
              </a:rPr>
              <a:t>Gen 1:31  And God saw every thing that he had made, and, behold, it was very good. And the evening and the morning were the sixth day. </a:t>
            </a:r>
          </a:p>
        </p:txBody>
      </p:sp>
    </p:spTree>
    <p:extLst>
      <p:ext uri="{BB962C8B-B14F-4D97-AF65-F5344CB8AC3E}">
        <p14:creationId xmlns:p14="http://schemas.microsoft.com/office/powerpoint/2010/main" val="26773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4524315"/>
          </a:xfrm>
          <a:prstGeom prst="rect">
            <a:avLst/>
          </a:prstGeom>
        </p:spPr>
        <p:txBody>
          <a:bodyPr wrap="square">
            <a:spAutoFit/>
          </a:bodyPr>
          <a:lstStyle/>
          <a:p>
            <a:pPr lvl="0" algn="r" rtl="1">
              <a:lnSpc>
                <a:spcPct val="150000"/>
              </a:lnSpc>
            </a:pPr>
            <a:r>
              <a:rPr lang="ar-EG" sz="3200" b="1" dirty="0">
                <a:solidFill>
                  <a:srgbClr val="FFFFFF"/>
                </a:solidFill>
              </a:rPr>
              <a:t>من يريد تفاصيل الموضوع بالمراجع وشهادات العلماء يرجع لهذه </a:t>
            </a:r>
            <a:r>
              <a:rPr lang="ar-EG" sz="3200" b="1" dirty="0" err="1">
                <a:solidFill>
                  <a:srgbClr val="FFFFFF"/>
                </a:solidFill>
              </a:rPr>
              <a:t>اللنكات</a:t>
            </a:r>
            <a:r>
              <a:rPr lang="ar-EG" sz="3200" b="1" dirty="0">
                <a:solidFill>
                  <a:srgbClr val="FFFFFF"/>
                </a:solidFill>
              </a:rPr>
              <a:t> التي امامكم </a:t>
            </a:r>
            <a:endParaRPr lang="ar-EG" sz="3200" b="1" dirty="0" smtClean="0">
              <a:solidFill>
                <a:srgbClr val="FFFFFF"/>
              </a:solidFill>
            </a:endParaRPr>
          </a:p>
          <a:p>
            <a:pPr lvl="0" algn="r" rtl="1">
              <a:lnSpc>
                <a:spcPct val="150000"/>
              </a:lnSpc>
            </a:pPr>
            <a:endParaRPr lang="ar-EG" sz="3200" b="1" dirty="0">
              <a:solidFill>
                <a:srgbClr val="FFFFFF"/>
              </a:solidFill>
            </a:endParaRPr>
          </a:p>
          <a:p>
            <a:pPr lvl="0" algn="ctr" rtl="1">
              <a:lnSpc>
                <a:spcPct val="150000"/>
              </a:lnSpc>
            </a:pPr>
            <a:r>
              <a:rPr lang="en-US" sz="3200" b="1" dirty="0">
                <a:solidFill>
                  <a:srgbClr val="FFFFFF"/>
                </a:solidFill>
                <a:hlinkClick r:id="rId5"/>
              </a:rPr>
              <a:t>http://</a:t>
            </a:r>
            <a:r>
              <a:rPr lang="en-US" sz="3200" b="1" dirty="0" smtClean="0">
                <a:solidFill>
                  <a:srgbClr val="FFFFFF"/>
                </a:solidFill>
                <a:hlinkClick r:id="rId5"/>
              </a:rPr>
              <a:t>drghaly.com/articles/display/12160</a:t>
            </a:r>
            <a:endParaRPr lang="en-US" sz="3200" b="1" dirty="0" smtClean="0">
              <a:solidFill>
                <a:srgbClr val="FFFFFF"/>
              </a:solidFill>
            </a:endParaRPr>
          </a:p>
          <a:p>
            <a:pPr lvl="0" algn="ctr" rtl="1">
              <a:lnSpc>
                <a:spcPct val="150000"/>
              </a:lnSpc>
            </a:pPr>
            <a:endParaRPr lang="en-US" sz="3200" b="1" dirty="0">
              <a:solidFill>
                <a:srgbClr val="FFFFFF"/>
              </a:solidFill>
            </a:endParaRPr>
          </a:p>
          <a:p>
            <a:pPr lvl="0" algn="ctr" rtl="1">
              <a:lnSpc>
                <a:spcPct val="150000"/>
              </a:lnSpc>
            </a:pPr>
            <a:r>
              <a:rPr lang="en-US" sz="3200" b="1" dirty="0">
                <a:solidFill>
                  <a:srgbClr val="FFFFFF"/>
                </a:solidFill>
                <a:hlinkClick r:id="rId6"/>
              </a:rPr>
              <a:t>https://</a:t>
            </a:r>
            <a:r>
              <a:rPr lang="en-US" sz="3200" b="1" dirty="0" smtClean="0">
                <a:solidFill>
                  <a:srgbClr val="FFFFFF"/>
                </a:solidFill>
                <a:hlinkClick r:id="rId6"/>
              </a:rPr>
              <a:t>www.youtube.com/watch?v=LRC7LUn6StI</a:t>
            </a:r>
            <a:endParaRPr lang="en-US" sz="3200" b="1" dirty="0" smtClean="0">
              <a:solidFill>
                <a:srgbClr val="FFFFFF"/>
              </a:solidFill>
            </a:endParaRPr>
          </a:p>
        </p:txBody>
      </p:sp>
    </p:spTree>
    <p:extLst>
      <p:ext uri="{BB962C8B-B14F-4D97-AF65-F5344CB8AC3E}">
        <p14:creationId xmlns:p14="http://schemas.microsoft.com/office/powerpoint/2010/main" val="289614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3672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1035448" y="2438400"/>
            <a:ext cx="7343037" cy="1015663"/>
          </a:xfrm>
          <a:prstGeom prst="rect">
            <a:avLst/>
          </a:prstGeom>
        </p:spPr>
        <p:txBody>
          <a:bodyPr wrap="none">
            <a:spAutoFit/>
          </a:bodyPr>
          <a:lstStyle/>
          <a:p>
            <a:pPr algn="ctr" rtl="1">
              <a:lnSpc>
                <a:spcPct val="150000"/>
              </a:lnSpc>
              <a:spcAft>
                <a:spcPts val="800"/>
              </a:spcAft>
            </a:pPr>
            <a:r>
              <a:rPr lang="en-US" sz="4000" b="1" dirty="0" smtClean="0">
                <a:solidFill>
                  <a:srgbClr val="FFFFFF"/>
                </a:solidFill>
                <a:effectLst/>
                <a:latin typeface="Calibri"/>
                <a:ea typeface="Calibri"/>
                <a:cs typeface="Simplified Arabic"/>
              </a:rPr>
              <a:t>History of Atheism and Evolution</a:t>
            </a:r>
            <a:r>
              <a:rPr lang="ar-EG" sz="4000" b="1" dirty="0" smtClean="0">
                <a:solidFill>
                  <a:srgbClr val="FFFFFF"/>
                </a:solidFill>
                <a:effectLst/>
                <a:latin typeface="Calibri"/>
                <a:ea typeface="Calibri"/>
                <a:cs typeface="Simplified Arabic"/>
              </a:rPr>
              <a:t> </a:t>
            </a:r>
            <a:endParaRPr lang="en-US" sz="4000" dirty="0">
              <a:solidFill>
                <a:srgbClr val="FFFFFF"/>
              </a:solidFill>
              <a:effectLst/>
              <a:latin typeface="Calibri"/>
              <a:ea typeface="Calibri"/>
              <a:cs typeface="Arial"/>
            </a:endParaRPr>
          </a:p>
        </p:txBody>
      </p:sp>
    </p:spTree>
    <p:extLst>
      <p:ext uri="{BB962C8B-B14F-4D97-AF65-F5344CB8AC3E}">
        <p14:creationId xmlns:p14="http://schemas.microsoft.com/office/powerpoint/2010/main" val="37948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769441"/>
          </a:xfrm>
          <a:prstGeom prst="rect">
            <a:avLst/>
          </a:prstGeom>
        </p:spPr>
        <p:txBody>
          <a:bodyPr wrap="square">
            <a:spAutoFit/>
          </a:bodyPr>
          <a:lstStyle/>
          <a:p>
            <a:pPr algn="ctr"/>
            <a:r>
              <a:rPr lang="en-US" sz="4400" b="1" dirty="0">
                <a:solidFill>
                  <a:srgbClr val="FFFFFF"/>
                </a:solidFill>
                <a:latin typeface="Times New Roman" panose="02020603050405020304" pitchFamily="18" charset="0"/>
                <a:ea typeface="Calibri"/>
                <a:cs typeface="Times New Roman" panose="02020603050405020304" pitchFamily="18" charset="0"/>
              </a:rPr>
              <a:t>Evolution is not Science</a:t>
            </a:r>
          </a:p>
        </p:txBody>
      </p:sp>
    </p:spTree>
    <p:extLst>
      <p:ext uri="{BB962C8B-B14F-4D97-AF65-F5344CB8AC3E}">
        <p14:creationId xmlns:p14="http://schemas.microsoft.com/office/powerpoint/2010/main" val="240874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2133600"/>
            <a:ext cx="9144000" cy="2308324"/>
          </a:xfrm>
          <a:prstGeom prst="rect">
            <a:avLst/>
          </a:prstGeom>
        </p:spPr>
        <p:txBody>
          <a:bodyPr wrap="square">
            <a:spAutoFit/>
          </a:bodyPr>
          <a:lstStyle/>
          <a:p>
            <a:pPr lvl="0" algn="ctr" rtl="1">
              <a:lnSpc>
                <a:spcPct val="150000"/>
              </a:lnSpc>
            </a:pPr>
            <a:r>
              <a:rPr lang="en-US" sz="4800" b="1" dirty="0" smtClean="0">
                <a:solidFill>
                  <a:srgbClr val="FFFFFF"/>
                </a:solidFill>
              </a:rPr>
              <a:t>Creation theory</a:t>
            </a:r>
          </a:p>
          <a:p>
            <a:pPr lvl="0" algn="ctr" rtl="1">
              <a:lnSpc>
                <a:spcPct val="150000"/>
              </a:lnSpc>
            </a:pPr>
            <a:r>
              <a:rPr lang="en-US" sz="4800" b="1" dirty="0" smtClean="0">
                <a:solidFill>
                  <a:srgbClr val="FFFFFF"/>
                </a:solidFill>
              </a:rPr>
              <a:t>The Holy Bible 2</a:t>
            </a:r>
            <a:endParaRPr lang="en-US" sz="4800" b="1" dirty="0">
              <a:solidFill>
                <a:srgbClr val="FFFFFF"/>
              </a:solidFill>
            </a:endParaRPr>
          </a:p>
        </p:txBody>
      </p:sp>
    </p:spTree>
    <p:extLst>
      <p:ext uri="{BB962C8B-B14F-4D97-AF65-F5344CB8AC3E}">
        <p14:creationId xmlns:p14="http://schemas.microsoft.com/office/powerpoint/2010/main" val="253033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6001643"/>
          </a:xfrm>
          <a:prstGeom prst="rect">
            <a:avLst/>
          </a:prstGeom>
        </p:spPr>
        <p:txBody>
          <a:bodyPr wrap="square">
            <a:spAutoFit/>
          </a:bodyPr>
          <a:lstStyle/>
          <a:p>
            <a:pPr lvl="0" algn="r" rtl="1">
              <a:lnSpc>
                <a:spcPct val="150000"/>
              </a:lnSpc>
            </a:pPr>
            <a:r>
              <a:rPr lang="ar-EG" sz="3200" b="1" dirty="0">
                <a:solidFill>
                  <a:srgbClr val="FFCCCC"/>
                </a:solidFill>
              </a:rPr>
              <a:t>سفر الخروج 20</a:t>
            </a:r>
          </a:p>
          <a:p>
            <a:pPr lvl="0" algn="r" rtl="1">
              <a:lnSpc>
                <a:spcPct val="150000"/>
              </a:lnSpc>
            </a:pPr>
            <a:r>
              <a:rPr lang="ar-EG" sz="3200" b="1" dirty="0">
                <a:solidFill>
                  <a:srgbClr val="FFCCCC"/>
                </a:solidFill>
              </a:rPr>
              <a:t>11 لأَنْ فِي سِتَّةِ أَيَّامٍ صَنَعَ الرَّبُّ السَّمَاءَ وَالأَرْضَ وَالْبَحْرَ وَكُلَّ مَا فِيهَا، وَاسْتَرَاحَ فِي الْيَوْمِ السَّابعِ. لِذلِكَ بَارَكَ الرَّبُّ يَوْمَ السَّبْتِ وَقَدَّسَهُ</a:t>
            </a:r>
            <a:r>
              <a:rPr lang="ar-EG" sz="3200" b="1" dirty="0" smtClean="0">
                <a:solidFill>
                  <a:srgbClr val="FFCCCC"/>
                </a:solidFill>
              </a:rPr>
              <a:t>.</a:t>
            </a:r>
            <a:endParaRPr lang="en-US" sz="3200" b="1" dirty="0" smtClean="0">
              <a:solidFill>
                <a:srgbClr val="FFCCCC"/>
              </a:solidFill>
            </a:endParaRPr>
          </a:p>
          <a:p>
            <a:pPr lvl="0" algn="r" rtl="1">
              <a:lnSpc>
                <a:spcPct val="150000"/>
              </a:lnSpc>
            </a:pPr>
            <a:endParaRPr lang="en-US" sz="3200" b="1" dirty="0">
              <a:solidFill>
                <a:srgbClr val="FFCCCC"/>
              </a:solidFill>
            </a:endParaRPr>
          </a:p>
          <a:p>
            <a:pPr lvl="0" algn="r" rtl="1">
              <a:lnSpc>
                <a:spcPct val="150000"/>
              </a:lnSpc>
            </a:pPr>
            <a:r>
              <a:rPr lang="ar-EG" sz="3200" b="1" dirty="0">
                <a:solidFill>
                  <a:srgbClr val="FFCCCC"/>
                </a:solidFill>
              </a:rPr>
              <a:t>سفر الخروج 31</a:t>
            </a:r>
          </a:p>
          <a:p>
            <a:pPr lvl="0" algn="r" rtl="1">
              <a:lnSpc>
                <a:spcPct val="150000"/>
              </a:lnSpc>
            </a:pPr>
            <a:r>
              <a:rPr lang="ar-EG" sz="3200" b="1" dirty="0">
                <a:solidFill>
                  <a:srgbClr val="FFCCCC"/>
                </a:solidFill>
              </a:rPr>
              <a:t>17 هُوَ بَيْنِي وَبَيْنَ بَنِي إِسْرَائِيلَ عَلاَمَةٌ إِلَى الأَبَدِ. لأَنَّهُ فِي سِتَّةِ أَيَّامٍ صَنَعَ الرَّبُّ السَّمَاءَ وَالأَرْضَ، وَفِي الْيَوْمِ السَّابعِ اسْتَرَاحَ وَتَنَفَّسَ».</a:t>
            </a:r>
          </a:p>
          <a:p>
            <a:pPr lvl="0" algn="r" rtl="1">
              <a:lnSpc>
                <a:spcPct val="150000"/>
              </a:lnSpc>
            </a:pPr>
            <a:endParaRPr lang="ar-EG" sz="3200" b="1" dirty="0">
              <a:solidFill>
                <a:srgbClr val="FFCCCC"/>
              </a:solidFill>
            </a:endParaRPr>
          </a:p>
        </p:txBody>
      </p:sp>
    </p:spTree>
    <p:extLst>
      <p:ext uri="{BB962C8B-B14F-4D97-AF65-F5344CB8AC3E}">
        <p14:creationId xmlns:p14="http://schemas.microsoft.com/office/powerpoint/2010/main" val="150949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1894962"/>
            <a:ext cx="9144000" cy="2219838"/>
          </a:xfrm>
          <a:prstGeom prst="rect">
            <a:avLst/>
          </a:prstGeom>
        </p:spPr>
        <p:txBody>
          <a:bodyPr wrap="square">
            <a:spAutoFit/>
          </a:bodyPr>
          <a:lstStyle/>
          <a:p>
            <a:pPr lvl="0" algn="r" rtl="1">
              <a:lnSpc>
                <a:spcPct val="150000"/>
              </a:lnSpc>
            </a:pPr>
            <a:r>
              <a:rPr lang="ar-EG" sz="3200" b="1" dirty="0">
                <a:solidFill>
                  <a:srgbClr val="FFCCCC"/>
                </a:solidFill>
              </a:rPr>
              <a:t>رسالة بطرس الرسول الثانية 3: 8</a:t>
            </a:r>
          </a:p>
          <a:p>
            <a:pPr lvl="0" algn="r" rtl="1">
              <a:lnSpc>
                <a:spcPct val="150000"/>
              </a:lnSpc>
            </a:pPr>
            <a:r>
              <a:rPr lang="ar-EG" sz="3200" b="1" dirty="0">
                <a:solidFill>
                  <a:srgbClr val="FFCCCC"/>
                </a:solidFill>
              </a:rPr>
              <a:t>	وَلكِنْ لاَ يَخْفَ عَلَيْكُمْ هذَا الشَّيْءُ الْوَاحِدُ أَيُّهَا الأَحِبَّاءُ: أَنَّ يَوْمًا وَاحِدًا عِنْدَ الرَّبِّ كَأَلْفِ سَنَةٍ، وَأَلْفَ سَنَةٍ كَيَوْمٍ وَاحِدٍ.</a:t>
            </a:r>
          </a:p>
        </p:txBody>
      </p:sp>
    </p:spTree>
    <p:extLst>
      <p:ext uri="{BB962C8B-B14F-4D97-AF65-F5344CB8AC3E}">
        <p14:creationId xmlns:p14="http://schemas.microsoft.com/office/powerpoint/2010/main" val="363749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4978735"/>
          </a:xfrm>
          <a:prstGeom prst="rect">
            <a:avLst/>
          </a:prstGeom>
        </p:spPr>
        <p:txBody>
          <a:bodyPr wrap="square">
            <a:spAutoFit/>
          </a:bodyPr>
          <a:lstStyle/>
          <a:p>
            <a:pPr lvl="0" algn="r" rtl="1">
              <a:lnSpc>
                <a:spcPct val="150000"/>
              </a:lnSpc>
            </a:pPr>
            <a:r>
              <a:rPr lang="ar-EG" sz="3600" b="1" dirty="0">
                <a:solidFill>
                  <a:srgbClr val="FFCCCC"/>
                </a:solidFill>
              </a:rPr>
              <a:t>انجيل </a:t>
            </a:r>
            <a:r>
              <a:rPr lang="ar-EG" sz="3600" b="1" dirty="0" err="1">
                <a:solidFill>
                  <a:srgbClr val="FFCCCC"/>
                </a:solidFill>
              </a:rPr>
              <a:t>مرقس</a:t>
            </a:r>
            <a:r>
              <a:rPr lang="ar-EG" sz="3600" b="1" dirty="0">
                <a:solidFill>
                  <a:srgbClr val="FFCCCC"/>
                </a:solidFill>
              </a:rPr>
              <a:t> 10</a:t>
            </a:r>
          </a:p>
          <a:p>
            <a:pPr lvl="0" algn="r" rtl="1">
              <a:lnSpc>
                <a:spcPct val="150000"/>
              </a:lnSpc>
            </a:pPr>
            <a:r>
              <a:rPr lang="ar-EG" sz="3600" b="1" dirty="0">
                <a:solidFill>
                  <a:srgbClr val="FFCCCC"/>
                </a:solidFill>
              </a:rPr>
              <a:t>10: 6 و لكن من بدء الخليقة ذكرا و انثى خلقهما الله </a:t>
            </a:r>
          </a:p>
          <a:p>
            <a:pPr lvl="0" algn="r" rtl="1">
              <a:lnSpc>
                <a:spcPct val="150000"/>
              </a:lnSpc>
            </a:pPr>
            <a:endParaRPr lang="en-US" sz="3600" b="1" dirty="0">
              <a:solidFill>
                <a:srgbClr val="FFCCCC"/>
              </a:solidFill>
            </a:endParaRPr>
          </a:p>
          <a:p>
            <a:pPr lvl="0" algn="r" rtl="1">
              <a:lnSpc>
                <a:spcPct val="150000"/>
              </a:lnSpc>
            </a:pPr>
            <a:r>
              <a:rPr lang="ar-EG" sz="3600" b="1" dirty="0">
                <a:solidFill>
                  <a:srgbClr val="FFCCCC"/>
                </a:solidFill>
              </a:rPr>
              <a:t>انجيل متي 19</a:t>
            </a:r>
          </a:p>
          <a:p>
            <a:pPr lvl="0" algn="r" rtl="1">
              <a:lnSpc>
                <a:spcPct val="150000"/>
              </a:lnSpc>
            </a:pPr>
            <a:r>
              <a:rPr lang="ar-EG" sz="3600" b="1" dirty="0">
                <a:solidFill>
                  <a:srgbClr val="FFCCCC"/>
                </a:solidFill>
              </a:rPr>
              <a:t>19: 4 </a:t>
            </a:r>
            <a:r>
              <a:rPr lang="ar-EG" sz="3600" b="1" dirty="0" err="1">
                <a:solidFill>
                  <a:srgbClr val="FFCCCC"/>
                </a:solidFill>
              </a:rPr>
              <a:t>فاجاب</a:t>
            </a:r>
            <a:r>
              <a:rPr lang="ar-EG" sz="3600" b="1" dirty="0">
                <a:solidFill>
                  <a:srgbClr val="FFCCCC"/>
                </a:solidFill>
              </a:rPr>
              <a:t> و قال لهم اما </a:t>
            </a:r>
            <a:r>
              <a:rPr lang="ar-EG" sz="3600" b="1" dirty="0" err="1">
                <a:solidFill>
                  <a:srgbClr val="FFCCCC"/>
                </a:solidFill>
              </a:rPr>
              <a:t>قراتم</a:t>
            </a:r>
            <a:r>
              <a:rPr lang="ar-EG" sz="3600" b="1" dirty="0">
                <a:solidFill>
                  <a:srgbClr val="FFCCCC"/>
                </a:solidFill>
              </a:rPr>
              <a:t> ان الذي خلق من البدء خلقهما ذكرا و انثى</a:t>
            </a:r>
          </a:p>
        </p:txBody>
      </p:sp>
    </p:spTree>
    <p:extLst>
      <p:ext uri="{BB962C8B-B14F-4D97-AF65-F5344CB8AC3E}">
        <p14:creationId xmlns:p14="http://schemas.microsoft.com/office/powerpoint/2010/main" val="253207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3416320"/>
          </a:xfrm>
          <a:prstGeom prst="rect">
            <a:avLst/>
          </a:prstGeom>
        </p:spPr>
        <p:txBody>
          <a:bodyPr wrap="square">
            <a:spAutoFit/>
          </a:bodyPr>
          <a:lstStyle/>
          <a:p>
            <a:pPr lvl="0" algn="r" rtl="1">
              <a:lnSpc>
                <a:spcPct val="150000"/>
              </a:lnSpc>
            </a:pPr>
            <a:r>
              <a:rPr lang="ar-EG" sz="3600" b="1" dirty="0">
                <a:solidFill>
                  <a:srgbClr val="FFCCCC"/>
                </a:solidFill>
              </a:rPr>
              <a:t>سفر التكوين 1</a:t>
            </a:r>
          </a:p>
          <a:p>
            <a:pPr lvl="0" algn="r" rtl="1">
              <a:lnSpc>
                <a:spcPct val="150000"/>
              </a:lnSpc>
            </a:pPr>
            <a:r>
              <a:rPr lang="ar-EG" sz="3600" b="1" dirty="0">
                <a:solidFill>
                  <a:srgbClr val="FFCCCC"/>
                </a:solidFill>
              </a:rPr>
              <a:t>1: 3 و قال الله ليكن نور فكان نور </a:t>
            </a:r>
          </a:p>
          <a:p>
            <a:pPr lvl="0" algn="r" rtl="1">
              <a:lnSpc>
                <a:spcPct val="150000"/>
              </a:lnSpc>
            </a:pPr>
            <a:endParaRPr lang="en-US" sz="3600" b="1" dirty="0">
              <a:solidFill>
                <a:srgbClr val="FFCCCC"/>
              </a:solidFill>
            </a:endParaRPr>
          </a:p>
          <a:p>
            <a:pPr lvl="0" algn="r" rtl="1">
              <a:lnSpc>
                <a:spcPct val="150000"/>
              </a:lnSpc>
            </a:pPr>
            <a:r>
              <a:rPr lang="he-IL" sz="3600" b="1" dirty="0">
                <a:solidFill>
                  <a:srgbClr val="FFCCCC"/>
                </a:solidFill>
              </a:rPr>
              <a:t>ויהי </a:t>
            </a:r>
            <a:r>
              <a:rPr lang="en-US" sz="3600" b="1" dirty="0" smtClean="0">
                <a:solidFill>
                  <a:srgbClr val="FFCCCC"/>
                </a:solidFill>
              </a:rPr>
              <a:t> </a:t>
            </a:r>
            <a:r>
              <a:rPr lang="ar-EG" sz="3600" b="1" dirty="0" smtClean="0">
                <a:solidFill>
                  <a:srgbClr val="FFCCCC"/>
                </a:solidFill>
              </a:rPr>
              <a:t>3500</a:t>
            </a:r>
            <a:endParaRPr lang="ar-EG" sz="3600" b="1" dirty="0">
              <a:solidFill>
                <a:srgbClr val="FFCCCC"/>
              </a:solidFill>
            </a:endParaRPr>
          </a:p>
        </p:txBody>
      </p:sp>
    </p:spTree>
    <p:extLst>
      <p:ext uri="{BB962C8B-B14F-4D97-AF65-F5344CB8AC3E}">
        <p14:creationId xmlns:p14="http://schemas.microsoft.com/office/powerpoint/2010/main" val="20031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4247317"/>
          </a:xfrm>
          <a:prstGeom prst="rect">
            <a:avLst/>
          </a:prstGeom>
        </p:spPr>
        <p:txBody>
          <a:bodyPr wrap="square">
            <a:spAutoFit/>
          </a:bodyPr>
          <a:lstStyle/>
          <a:p>
            <a:pPr lvl="0" algn="r" rtl="1">
              <a:lnSpc>
                <a:spcPct val="150000"/>
              </a:lnSpc>
            </a:pPr>
            <a:r>
              <a:rPr lang="ar-EG" sz="3600" b="1" dirty="0">
                <a:solidFill>
                  <a:srgbClr val="FFCCCC"/>
                </a:solidFill>
              </a:rPr>
              <a:t>سفر المزامير 148: 5</a:t>
            </a:r>
          </a:p>
          <a:p>
            <a:pPr lvl="0" algn="r" rtl="1">
              <a:lnSpc>
                <a:spcPct val="150000"/>
              </a:lnSpc>
            </a:pPr>
            <a:r>
              <a:rPr lang="ar-EG" sz="3600" b="1" dirty="0">
                <a:solidFill>
                  <a:srgbClr val="FFCCCC"/>
                </a:solidFill>
              </a:rPr>
              <a:t>	لِتُسَبِّحِ اسْمَ الرَّبِّ لأَنَّهُ أَمَرَ فَخُلِقَتْ،</a:t>
            </a:r>
          </a:p>
          <a:p>
            <a:pPr lvl="0" algn="r" rtl="1">
              <a:lnSpc>
                <a:spcPct val="150000"/>
              </a:lnSpc>
            </a:pPr>
            <a:endParaRPr lang="en-US" sz="3600" b="1" dirty="0">
              <a:solidFill>
                <a:srgbClr val="FFCCCC"/>
              </a:solidFill>
            </a:endParaRPr>
          </a:p>
          <a:p>
            <a:pPr lvl="0" algn="r" rtl="1">
              <a:lnSpc>
                <a:spcPct val="150000"/>
              </a:lnSpc>
            </a:pPr>
            <a:r>
              <a:rPr lang="ar-EG" sz="3600" b="1" dirty="0">
                <a:solidFill>
                  <a:srgbClr val="FFCCCC"/>
                </a:solidFill>
              </a:rPr>
              <a:t>سفر المزامير 33</a:t>
            </a:r>
          </a:p>
          <a:p>
            <a:pPr lvl="0" algn="r" rtl="1">
              <a:lnSpc>
                <a:spcPct val="150000"/>
              </a:lnSpc>
            </a:pPr>
            <a:r>
              <a:rPr lang="ar-EG" sz="3600" b="1" dirty="0">
                <a:solidFill>
                  <a:srgbClr val="FFCCCC"/>
                </a:solidFill>
              </a:rPr>
              <a:t>33: 9 </a:t>
            </a:r>
            <a:r>
              <a:rPr lang="ar-EG" sz="3600" b="1" dirty="0" err="1">
                <a:solidFill>
                  <a:srgbClr val="FFCCCC"/>
                </a:solidFill>
              </a:rPr>
              <a:t>لانه</a:t>
            </a:r>
            <a:r>
              <a:rPr lang="ar-EG" sz="3600" b="1" dirty="0">
                <a:solidFill>
                  <a:srgbClr val="FFCCCC"/>
                </a:solidFill>
              </a:rPr>
              <a:t> قال فكان هو امر فصار </a:t>
            </a:r>
          </a:p>
        </p:txBody>
      </p:sp>
    </p:spTree>
    <p:extLst>
      <p:ext uri="{BB962C8B-B14F-4D97-AF65-F5344CB8AC3E}">
        <p14:creationId xmlns:p14="http://schemas.microsoft.com/office/powerpoint/2010/main" val="7173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1933855"/>
            <a:ext cx="9144000" cy="2485745"/>
          </a:xfrm>
          <a:prstGeom prst="rect">
            <a:avLst/>
          </a:prstGeom>
        </p:spPr>
        <p:txBody>
          <a:bodyPr wrap="square">
            <a:spAutoFit/>
          </a:bodyPr>
          <a:lstStyle/>
          <a:p>
            <a:pPr lvl="0" algn="r" rtl="1">
              <a:lnSpc>
                <a:spcPct val="150000"/>
              </a:lnSpc>
            </a:pPr>
            <a:r>
              <a:rPr lang="ar-EG" sz="3600" b="1" dirty="0">
                <a:solidFill>
                  <a:srgbClr val="FFCCCC"/>
                </a:solidFill>
              </a:rPr>
              <a:t>رسالة بولس الرسول الي العبرانيين 1</a:t>
            </a:r>
          </a:p>
          <a:p>
            <a:pPr lvl="0" algn="r" rtl="1">
              <a:lnSpc>
                <a:spcPct val="150000"/>
              </a:lnSpc>
            </a:pPr>
            <a:r>
              <a:rPr lang="ar-EG" sz="3600" b="1" dirty="0">
                <a:solidFill>
                  <a:srgbClr val="FFCCCC"/>
                </a:solidFill>
              </a:rPr>
              <a:t>1: 10 و انت يا رب في البدء اسست الارض و السماوات هي عمل يديك</a:t>
            </a:r>
          </a:p>
        </p:txBody>
      </p:sp>
    </p:spTree>
    <p:extLst>
      <p:ext uri="{BB962C8B-B14F-4D97-AF65-F5344CB8AC3E}">
        <p14:creationId xmlns:p14="http://schemas.microsoft.com/office/powerpoint/2010/main" val="343217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1933855"/>
            <a:ext cx="9144000" cy="3316742"/>
          </a:xfrm>
          <a:prstGeom prst="rect">
            <a:avLst/>
          </a:prstGeom>
        </p:spPr>
        <p:txBody>
          <a:bodyPr wrap="square">
            <a:spAutoFit/>
          </a:bodyPr>
          <a:lstStyle/>
          <a:p>
            <a:pPr lvl="0" algn="r" rtl="1">
              <a:lnSpc>
                <a:spcPct val="150000"/>
              </a:lnSpc>
            </a:pPr>
            <a:r>
              <a:rPr lang="ar-EG" sz="3600" b="1" dirty="0">
                <a:solidFill>
                  <a:srgbClr val="FFCCCC"/>
                </a:solidFill>
              </a:rPr>
              <a:t>رسالة بولس الرسول إلى أهل رومية 5: </a:t>
            </a:r>
          </a:p>
          <a:p>
            <a:pPr lvl="0" algn="r" rtl="1">
              <a:lnSpc>
                <a:spcPct val="150000"/>
              </a:lnSpc>
            </a:pPr>
            <a:r>
              <a:rPr lang="ar-EG" sz="3600" b="1" dirty="0">
                <a:solidFill>
                  <a:srgbClr val="FFCCCC"/>
                </a:solidFill>
              </a:rPr>
              <a:t>12 مِنْ أَجْلِ ذلِكَ كَأَنَّمَا بِإِنْسَانٍ وَاحِدٍ دَخَلَتِ الْخَطِيَّةُ إِلَى الْعَالَمِ، وَبِالْخَطِيَّةِ الْمَوْتُ، وَهكَذَا اجْتَازَ الْمَوْتُ إِلَى جَمِيعِ النَّاسِ، إِذْ أَخْطَأَ الْجَمِيعُ.</a:t>
            </a:r>
          </a:p>
        </p:txBody>
      </p:sp>
    </p:spTree>
    <p:extLst>
      <p:ext uri="{BB962C8B-B14F-4D97-AF65-F5344CB8AC3E}">
        <p14:creationId xmlns:p14="http://schemas.microsoft.com/office/powerpoint/2010/main" val="8614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1933855"/>
            <a:ext cx="9144000" cy="3316742"/>
          </a:xfrm>
          <a:prstGeom prst="rect">
            <a:avLst/>
          </a:prstGeom>
        </p:spPr>
        <p:txBody>
          <a:bodyPr wrap="square">
            <a:spAutoFit/>
          </a:bodyPr>
          <a:lstStyle/>
          <a:p>
            <a:pPr lvl="0" algn="r" rtl="1">
              <a:lnSpc>
                <a:spcPct val="150000"/>
              </a:lnSpc>
            </a:pPr>
            <a:r>
              <a:rPr lang="ar-EG" sz="3600" b="1" dirty="0">
                <a:solidFill>
                  <a:srgbClr val="FFCCCC"/>
                </a:solidFill>
              </a:rPr>
              <a:t>رسالة بولس الرسول إلى أهل رومية 5: </a:t>
            </a:r>
          </a:p>
          <a:p>
            <a:pPr lvl="0" algn="r" rtl="1">
              <a:lnSpc>
                <a:spcPct val="150000"/>
              </a:lnSpc>
            </a:pPr>
            <a:r>
              <a:rPr lang="ar-EG" sz="3600" b="1" dirty="0">
                <a:solidFill>
                  <a:srgbClr val="FFCCCC"/>
                </a:solidFill>
              </a:rPr>
              <a:t>12 مِنْ أَجْلِ ذلِكَ كَأَنَّمَا بِإِنْسَانٍ وَاحِدٍ دَخَلَتِ الْخَطِيَّةُ إِلَى الْعَالَمِ، وَبِالْخَطِيَّةِ الْمَوْتُ، وَهكَذَا اجْتَازَ الْمَوْتُ إِلَى جَمِيعِ النَّاسِ، إِذْ أَخْطَأَ الْجَمِيعُ.</a:t>
            </a:r>
          </a:p>
        </p:txBody>
      </p:sp>
    </p:spTree>
    <p:extLst>
      <p:ext uri="{BB962C8B-B14F-4D97-AF65-F5344CB8AC3E}">
        <p14:creationId xmlns:p14="http://schemas.microsoft.com/office/powerpoint/2010/main" val="353748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TextBox 1"/>
          <p:cNvSpPr txBox="1"/>
          <p:nvPr/>
        </p:nvSpPr>
        <p:spPr>
          <a:xfrm>
            <a:off x="0" y="0"/>
            <a:ext cx="9144000" cy="6945491"/>
          </a:xfrm>
          <a:prstGeom prst="rect">
            <a:avLst/>
          </a:prstGeom>
          <a:noFill/>
        </p:spPr>
        <p:txBody>
          <a:bodyPr wrap="square" rtlCol="0">
            <a:spAutoFit/>
          </a:bodyPr>
          <a:lstStyle/>
          <a:p>
            <a:pPr algn="r" rtl="1">
              <a:lnSpc>
                <a:spcPct val="150000"/>
              </a:lnSpc>
              <a:spcAft>
                <a:spcPts val="800"/>
              </a:spcAft>
            </a:pPr>
            <a:r>
              <a:rPr lang="ar-EG" sz="3200" b="1" dirty="0" smtClean="0">
                <a:solidFill>
                  <a:srgbClr val="FFCCCC"/>
                </a:solidFill>
                <a:effectLst/>
                <a:latin typeface="Calibri"/>
                <a:ea typeface="Calibri"/>
                <a:cs typeface="Simplified Arabic"/>
              </a:rPr>
              <a:t>رسالة بولس الرسول الاوالي الي تيموثاوس 6</a:t>
            </a:r>
            <a:endParaRPr lang="en-US" sz="3200" dirty="0" smtClean="0">
              <a:solidFill>
                <a:srgbClr val="FFCCCC"/>
              </a:solidFill>
              <a:effectLst/>
              <a:latin typeface="Calibri"/>
              <a:ea typeface="Calibri"/>
              <a:cs typeface="Arial"/>
            </a:endParaRPr>
          </a:p>
          <a:p>
            <a:pPr algn="r" rtl="1">
              <a:lnSpc>
                <a:spcPct val="150000"/>
              </a:lnSpc>
              <a:spcAft>
                <a:spcPts val="800"/>
              </a:spcAft>
            </a:pPr>
            <a:r>
              <a:rPr lang="ar-SA" sz="3200" b="1" dirty="0" smtClean="0">
                <a:solidFill>
                  <a:srgbClr val="FFCCCC"/>
                </a:solidFill>
                <a:effectLst/>
                <a:latin typeface="Calibri"/>
                <a:ea typeface="Calibri"/>
                <a:cs typeface="Simplified Arabic"/>
              </a:rPr>
              <a:t>6: 20 يا تيموثاوس احفظ الوديعة معرضا عن الكلام الباطل الدنس و مخالفات العلم الكاذب الاسم </a:t>
            </a:r>
            <a:endParaRPr lang="en-US" sz="3200" dirty="0" smtClean="0">
              <a:solidFill>
                <a:srgbClr val="FFCCCC"/>
              </a:solidFill>
              <a:effectLst/>
              <a:latin typeface="Calibri"/>
              <a:ea typeface="Calibri"/>
              <a:cs typeface="Arial"/>
            </a:endParaRPr>
          </a:p>
          <a:p>
            <a:pPr algn="r" rtl="1">
              <a:lnSpc>
                <a:spcPct val="150000"/>
              </a:lnSpc>
            </a:pPr>
            <a:r>
              <a:rPr lang="ar-SA" sz="3200" b="1" dirty="0" smtClean="0">
                <a:solidFill>
                  <a:srgbClr val="FFCCCC"/>
                </a:solidFill>
                <a:effectLst/>
                <a:ea typeface="Calibri"/>
                <a:cs typeface="Simplified Arabic"/>
              </a:rPr>
              <a:t>6: 21 الذي اذ تظاهر به قوم زاغوا من جهة الايمان</a:t>
            </a:r>
            <a:endParaRPr lang="en-US" sz="3200" b="1" dirty="0" smtClean="0">
              <a:solidFill>
                <a:srgbClr val="FFCCCC"/>
              </a:solidFill>
              <a:effectLst/>
              <a:ea typeface="Calibri"/>
              <a:cs typeface="Simplified Arabic"/>
            </a:endParaRPr>
          </a:p>
          <a:p>
            <a:pPr>
              <a:lnSpc>
                <a:spcPct val="150000"/>
              </a:lnSpc>
            </a:pPr>
            <a:r>
              <a:rPr lang="en-US" sz="3200" b="1" dirty="0">
                <a:solidFill>
                  <a:srgbClr val="FFCCCC"/>
                </a:solidFill>
                <a:ea typeface="Calibri"/>
                <a:cs typeface="Simplified Arabic"/>
              </a:rPr>
              <a:t>1Ti 6:20  O Timothy, keep that which is committed to thy trust, avoiding profane and vain babblings, and oppositions of science falsely so called: </a:t>
            </a:r>
          </a:p>
          <a:p>
            <a:pPr>
              <a:lnSpc>
                <a:spcPct val="150000"/>
              </a:lnSpc>
            </a:pPr>
            <a:r>
              <a:rPr lang="en-US" sz="3200" b="1" dirty="0">
                <a:solidFill>
                  <a:srgbClr val="FFCCCC"/>
                </a:solidFill>
                <a:ea typeface="Calibri"/>
                <a:cs typeface="Simplified Arabic"/>
              </a:rPr>
              <a:t>1Ti 6:21  Which some professing have erred concerning the faith. Grace be with thee. Amen. </a:t>
            </a:r>
          </a:p>
        </p:txBody>
      </p:sp>
    </p:spTree>
    <p:extLst>
      <p:ext uri="{BB962C8B-B14F-4D97-AF65-F5344CB8AC3E}">
        <p14:creationId xmlns:p14="http://schemas.microsoft.com/office/powerpoint/2010/main" val="317796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5262979"/>
          </a:xfrm>
          <a:prstGeom prst="rect">
            <a:avLst/>
          </a:prstGeom>
        </p:spPr>
        <p:txBody>
          <a:bodyPr wrap="square">
            <a:spAutoFit/>
          </a:bodyPr>
          <a:lstStyle/>
          <a:p>
            <a:pPr lvl="0" algn="r" rtl="1">
              <a:lnSpc>
                <a:spcPct val="150000"/>
              </a:lnSpc>
            </a:pPr>
            <a:r>
              <a:rPr lang="ar-EG" sz="3200" b="1" dirty="0">
                <a:solidFill>
                  <a:srgbClr val="FFFFFF"/>
                </a:solidFill>
              </a:rPr>
              <a:t>من يريد تفاصيل الموضوع بالمراجع وشهادات العلماء يرجع لهذه </a:t>
            </a:r>
            <a:r>
              <a:rPr lang="ar-EG" sz="3200" b="1" dirty="0" err="1">
                <a:solidFill>
                  <a:srgbClr val="FFFFFF"/>
                </a:solidFill>
              </a:rPr>
              <a:t>اللنكات</a:t>
            </a:r>
            <a:r>
              <a:rPr lang="ar-EG" sz="3200" b="1" dirty="0">
                <a:solidFill>
                  <a:srgbClr val="FFFFFF"/>
                </a:solidFill>
              </a:rPr>
              <a:t> التي امامكم </a:t>
            </a:r>
            <a:endParaRPr lang="ar-EG" sz="3200" b="1" dirty="0" smtClean="0">
              <a:solidFill>
                <a:srgbClr val="FFFFFF"/>
              </a:solidFill>
            </a:endParaRPr>
          </a:p>
          <a:p>
            <a:pPr lvl="0" algn="r" rtl="1">
              <a:lnSpc>
                <a:spcPct val="150000"/>
              </a:lnSpc>
            </a:pPr>
            <a:endParaRPr lang="ar-EG" sz="3200" b="1" dirty="0">
              <a:solidFill>
                <a:srgbClr val="FFFFFF"/>
              </a:solidFill>
            </a:endParaRPr>
          </a:p>
          <a:p>
            <a:pPr lvl="0" algn="ctr" rtl="1">
              <a:lnSpc>
                <a:spcPct val="150000"/>
              </a:lnSpc>
            </a:pPr>
            <a:r>
              <a:rPr lang="en-US" sz="3200" b="1" dirty="0">
                <a:solidFill>
                  <a:srgbClr val="FFFFFF"/>
                </a:solidFill>
                <a:hlinkClick r:id="rId5"/>
              </a:rPr>
              <a:t>http://</a:t>
            </a:r>
            <a:r>
              <a:rPr lang="en-US" sz="3200" b="1" dirty="0" smtClean="0">
                <a:solidFill>
                  <a:srgbClr val="FFFFFF"/>
                </a:solidFill>
                <a:hlinkClick r:id="rId5"/>
              </a:rPr>
              <a:t>drghaly.com/articles/display/12161</a:t>
            </a:r>
            <a:endParaRPr lang="en-US" sz="3200" b="1" dirty="0" smtClean="0">
              <a:solidFill>
                <a:srgbClr val="FFFFFF"/>
              </a:solidFill>
            </a:endParaRPr>
          </a:p>
          <a:p>
            <a:pPr lvl="0" algn="ctr" rtl="1">
              <a:lnSpc>
                <a:spcPct val="150000"/>
              </a:lnSpc>
            </a:pPr>
            <a:endParaRPr lang="en-US" sz="3200" b="1" dirty="0">
              <a:solidFill>
                <a:srgbClr val="FFFFFF"/>
              </a:solidFill>
            </a:endParaRPr>
          </a:p>
          <a:p>
            <a:pPr lvl="0" algn="ctr" rtl="1">
              <a:lnSpc>
                <a:spcPct val="150000"/>
              </a:lnSpc>
            </a:pPr>
            <a:r>
              <a:rPr lang="en-US" sz="3200" b="1" dirty="0">
                <a:solidFill>
                  <a:srgbClr val="FFFFFF"/>
                </a:solidFill>
                <a:hlinkClick r:id="rId6"/>
              </a:rPr>
              <a:t>https://</a:t>
            </a:r>
            <a:r>
              <a:rPr lang="en-US" sz="3200" b="1" dirty="0" smtClean="0">
                <a:solidFill>
                  <a:srgbClr val="FFFFFF"/>
                </a:solidFill>
                <a:hlinkClick r:id="rId6"/>
              </a:rPr>
              <a:t>www.youtube.com/watch?v=aJc_6fCHQiI</a:t>
            </a:r>
            <a:endParaRPr lang="en-US" sz="3200" b="1" dirty="0" smtClean="0">
              <a:solidFill>
                <a:srgbClr val="FFFFFF"/>
              </a:solidFill>
            </a:endParaRPr>
          </a:p>
          <a:p>
            <a:pPr lvl="0" algn="ctr" rtl="1">
              <a:lnSpc>
                <a:spcPct val="150000"/>
              </a:lnSpc>
            </a:pPr>
            <a:endParaRPr lang="en-US" sz="3200" b="1" dirty="0" smtClean="0">
              <a:solidFill>
                <a:srgbClr val="FFFFFF"/>
              </a:solidFill>
            </a:endParaRPr>
          </a:p>
        </p:txBody>
      </p:sp>
    </p:spTree>
    <p:extLst>
      <p:ext uri="{BB962C8B-B14F-4D97-AF65-F5344CB8AC3E}">
        <p14:creationId xmlns:p14="http://schemas.microsoft.com/office/powerpoint/2010/main" val="117077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16833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769441"/>
          </a:xfrm>
          <a:prstGeom prst="rect">
            <a:avLst/>
          </a:prstGeom>
        </p:spPr>
        <p:txBody>
          <a:bodyPr wrap="square">
            <a:spAutoFit/>
          </a:bodyPr>
          <a:lstStyle/>
          <a:p>
            <a:pPr algn="ctr"/>
            <a:r>
              <a:rPr lang="en-US" sz="4400" b="1" dirty="0">
                <a:solidFill>
                  <a:srgbClr val="FFFFFF"/>
                </a:solidFill>
                <a:latin typeface="Times New Roman" panose="02020603050405020304" pitchFamily="18" charset="0"/>
                <a:ea typeface="Calibri"/>
                <a:cs typeface="Times New Roman" panose="02020603050405020304" pitchFamily="18" charset="0"/>
              </a:rPr>
              <a:t>Evolution is not Science</a:t>
            </a:r>
          </a:p>
        </p:txBody>
      </p:sp>
    </p:spTree>
    <p:extLst>
      <p:ext uri="{BB962C8B-B14F-4D97-AF65-F5344CB8AC3E}">
        <p14:creationId xmlns:p14="http://schemas.microsoft.com/office/powerpoint/2010/main" val="2443470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769441"/>
          </a:xfrm>
          <a:prstGeom prst="rect">
            <a:avLst/>
          </a:prstGeom>
        </p:spPr>
        <p:txBody>
          <a:bodyPr wrap="square">
            <a:spAutoFit/>
          </a:bodyPr>
          <a:lstStyle/>
          <a:p>
            <a:pPr algn="ctr"/>
            <a:r>
              <a:rPr lang="ar-EG" sz="4400" b="1" dirty="0">
                <a:solidFill>
                  <a:srgbClr val="FFFFFF"/>
                </a:solidFill>
                <a:latin typeface="Times New Roman" panose="02020603050405020304" pitchFamily="18" charset="0"/>
                <a:ea typeface="Calibri"/>
                <a:cs typeface="Times New Roman" panose="02020603050405020304" pitchFamily="18" charset="0"/>
              </a:rPr>
              <a:t>اقوال الاباء عن الستة ايام</a:t>
            </a:r>
          </a:p>
        </p:txBody>
      </p:sp>
    </p:spTree>
    <p:extLst>
      <p:ext uri="{BB962C8B-B14F-4D97-AF65-F5344CB8AC3E}">
        <p14:creationId xmlns:p14="http://schemas.microsoft.com/office/powerpoint/2010/main" val="2203060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769441"/>
          </a:xfrm>
          <a:prstGeom prst="rect">
            <a:avLst/>
          </a:prstGeom>
        </p:spPr>
        <p:txBody>
          <a:bodyPr wrap="square">
            <a:spAutoFit/>
          </a:bodyPr>
          <a:lstStyle/>
          <a:p>
            <a:pPr algn="ctr"/>
            <a:r>
              <a:rPr lang="en-US" sz="4400" b="1" dirty="0">
                <a:solidFill>
                  <a:srgbClr val="FFFFFF"/>
                </a:solidFill>
                <a:latin typeface="Times New Roman" panose="02020603050405020304" pitchFamily="18" charset="0"/>
                <a:ea typeface="Calibri"/>
                <a:cs typeface="Times New Roman" panose="02020603050405020304" pitchFamily="18" charset="0"/>
              </a:rPr>
              <a:t>Hexaemeron</a:t>
            </a:r>
          </a:p>
        </p:txBody>
      </p:sp>
    </p:spTree>
    <p:extLst>
      <p:ext uri="{BB962C8B-B14F-4D97-AF65-F5344CB8AC3E}">
        <p14:creationId xmlns:p14="http://schemas.microsoft.com/office/powerpoint/2010/main" val="24384766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990600"/>
            <a:ext cx="9144000" cy="5174493"/>
          </a:xfrm>
          <a:prstGeom prst="rect">
            <a:avLst/>
          </a:prstGeom>
        </p:spPr>
        <p:txBody>
          <a:bodyPr wrap="square">
            <a:spAutoFit/>
          </a:bodyPr>
          <a:lstStyle/>
          <a:p>
            <a:pPr lvl="0" rtl="1">
              <a:lnSpc>
                <a:spcPct val="150000"/>
              </a:lnSpc>
            </a:pPr>
            <a:r>
              <a:rPr lang="en-US" sz="3200" b="1" dirty="0">
                <a:solidFill>
                  <a:srgbClr val="FFFFFF"/>
                </a:solidFill>
              </a:rPr>
              <a:t>Why does Scripture say “one day the first day”? Before speaking to us of the second, the third, and the fourth days, would it not have been more natural to call that one the first which began the series? If it therefore says “one day,” it is from a wish to determine the measure of day and night, and to combine the time that they contain. </a:t>
            </a:r>
          </a:p>
        </p:txBody>
      </p:sp>
    </p:spTree>
    <p:extLst>
      <p:ext uri="{BB962C8B-B14F-4D97-AF65-F5344CB8AC3E}">
        <p14:creationId xmlns:p14="http://schemas.microsoft.com/office/powerpoint/2010/main" val="195615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152400"/>
            <a:ext cx="9144000" cy="6651821"/>
          </a:xfrm>
          <a:prstGeom prst="rect">
            <a:avLst/>
          </a:prstGeom>
        </p:spPr>
        <p:txBody>
          <a:bodyPr wrap="square">
            <a:spAutoFit/>
          </a:bodyPr>
          <a:lstStyle/>
          <a:p>
            <a:pPr lvl="0" rtl="1">
              <a:lnSpc>
                <a:spcPct val="150000"/>
              </a:lnSpc>
            </a:pPr>
            <a:r>
              <a:rPr lang="en-US" sz="3200" b="1" dirty="0">
                <a:solidFill>
                  <a:srgbClr val="FFFFFF"/>
                </a:solidFill>
              </a:rPr>
              <a:t>Now twenty-four hours fill up the space of one day—we mean of a day and of a night; and if, at the time of the solstices, they have not both an equal length, the time marked by Scripture does not the less circumscribe their duration. It is as though it said: twenty-four hours measure the space of a day, or that, in reality a day is the time that the heavens starting from one point take to return there. </a:t>
            </a:r>
          </a:p>
        </p:txBody>
      </p:sp>
    </p:spTree>
    <p:extLst>
      <p:ext uri="{BB962C8B-B14F-4D97-AF65-F5344CB8AC3E}">
        <p14:creationId xmlns:p14="http://schemas.microsoft.com/office/powerpoint/2010/main" val="71215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152400"/>
            <a:ext cx="9144000" cy="2958502"/>
          </a:xfrm>
          <a:prstGeom prst="rect">
            <a:avLst/>
          </a:prstGeom>
        </p:spPr>
        <p:txBody>
          <a:bodyPr wrap="square">
            <a:spAutoFit/>
          </a:bodyPr>
          <a:lstStyle/>
          <a:p>
            <a:pPr lvl="0" rtl="1">
              <a:lnSpc>
                <a:spcPct val="150000"/>
              </a:lnSpc>
            </a:pPr>
            <a:r>
              <a:rPr lang="en-US" sz="3200" b="1" dirty="0">
                <a:solidFill>
                  <a:srgbClr val="FFFFFF"/>
                </a:solidFill>
              </a:rPr>
              <a:t>Thus, every time that, in the revolution of the sun, evening and morning occupy the world, their periodical succession never exceeds the space of one day.</a:t>
            </a:r>
          </a:p>
        </p:txBody>
      </p:sp>
    </p:spTree>
    <p:extLst>
      <p:ext uri="{BB962C8B-B14F-4D97-AF65-F5344CB8AC3E}">
        <p14:creationId xmlns:p14="http://schemas.microsoft.com/office/powerpoint/2010/main" val="196959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152400"/>
            <a:ext cx="9144000" cy="6119945"/>
          </a:xfrm>
          <a:prstGeom prst="rect">
            <a:avLst/>
          </a:prstGeom>
        </p:spPr>
        <p:txBody>
          <a:bodyPr wrap="square">
            <a:spAutoFit/>
          </a:bodyPr>
          <a:lstStyle/>
          <a:p>
            <a:pPr lvl="0" rtl="1">
              <a:lnSpc>
                <a:spcPct val="150000"/>
              </a:lnSpc>
            </a:pPr>
            <a:r>
              <a:rPr lang="en-US" sz="2400" b="1" dirty="0">
                <a:solidFill>
                  <a:srgbClr val="FFFFFF"/>
                </a:solidFill>
              </a:rPr>
              <a:t>The Six Days Are Reliably Descriptive. </a:t>
            </a:r>
            <a:r>
              <a:rPr lang="en-US" sz="2400" b="1" dirty="0" err="1">
                <a:solidFill>
                  <a:srgbClr val="FFFFFF"/>
                </a:solidFill>
              </a:rPr>
              <a:t>Ephrem</a:t>
            </a:r>
            <a:r>
              <a:rPr lang="en-US" sz="2400" b="1" dirty="0">
                <a:solidFill>
                  <a:srgbClr val="FFFFFF"/>
                </a:solidFill>
              </a:rPr>
              <a:t> the Syrian:</a:t>
            </a:r>
          </a:p>
          <a:p>
            <a:pPr lvl="0" rtl="1">
              <a:lnSpc>
                <a:spcPct val="150000"/>
              </a:lnSpc>
            </a:pPr>
            <a:r>
              <a:rPr lang="en-US" sz="2400" b="1" dirty="0">
                <a:solidFill>
                  <a:srgbClr val="FFFFFF"/>
                </a:solidFill>
              </a:rPr>
              <a:t> So let no one think that there is anything allegorical in the works of the six days. No one can rightly say that the things pertaining to these days were symbolic, nor can one say that they were meaningless names or that other things were symbolized for us by their names. Rather, let us know in just what manner heaven and earth were created in the beginning. They were truly heaven and earth. There was no other thing signified by the names “heaven” and “earth.” The rest of the works and things made that followed were not meaningless significations either, for the substances of their natures correspond to what their names signify. </a:t>
            </a:r>
          </a:p>
        </p:txBody>
      </p:sp>
    </p:spTree>
    <p:extLst>
      <p:ext uri="{BB962C8B-B14F-4D97-AF65-F5344CB8AC3E}">
        <p14:creationId xmlns:p14="http://schemas.microsoft.com/office/powerpoint/2010/main" val="7570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1345865"/>
            <a:ext cx="9144000" cy="4978735"/>
          </a:xfrm>
          <a:prstGeom prst="rect">
            <a:avLst/>
          </a:prstGeom>
        </p:spPr>
        <p:txBody>
          <a:bodyPr wrap="square">
            <a:spAutoFit/>
          </a:bodyPr>
          <a:lstStyle/>
          <a:p>
            <a:pPr lvl="0" algn="r" rtl="1">
              <a:lnSpc>
                <a:spcPct val="150000"/>
              </a:lnSpc>
            </a:pPr>
            <a:r>
              <a:rPr lang="ar-EG" sz="3600" b="1" dirty="0">
                <a:solidFill>
                  <a:srgbClr val="FFFFFF"/>
                </a:solidFill>
              </a:rPr>
              <a:t>القديس </a:t>
            </a:r>
            <a:r>
              <a:rPr lang="ar-EG" sz="3600" b="1" dirty="0" err="1">
                <a:solidFill>
                  <a:srgbClr val="FFFFFF"/>
                </a:solidFill>
              </a:rPr>
              <a:t>ارينيؤس</a:t>
            </a:r>
            <a:r>
              <a:rPr lang="ar-EG" sz="3600" b="1" dirty="0">
                <a:solidFill>
                  <a:srgbClr val="FFFFFF"/>
                </a:solidFill>
              </a:rPr>
              <a:t> و القديس </a:t>
            </a:r>
            <a:r>
              <a:rPr lang="ar-EG" sz="3600" b="1" dirty="0" err="1">
                <a:solidFill>
                  <a:srgbClr val="FFFFFF"/>
                </a:solidFill>
              </a:rPr>
              <a:t>كيرلوس</a:t>
            </a:r>
            <a:r>
              <a:rPr lang="ar-EG" sz="3600" b="1" dirty="0">
                <a:solidFill>
                  <a:srgbClr val="FFFFFF"/>
                </a:solidFill>
              </a:rPr>
              <a:t> الكبير </a:t>
            </a:r>
            <a:r>
              <a:rPr lang="ar-EG" sz="3600" b="1" dirty="0" err="1">
                <a:solidFill>
                  <a:srgbClr val="FFFFFF"/>
                </a:solidFill>
              </a:rPr>
              <a:t>واغسطينوس</a:t>
            </a:r>
            <a:r>
              <a:rPr lang="ar-EG" sz="3600" b="1" dirty="0">
                <a:solidFill>
                  <a:srgbClr val="FFFFFF"/>
                </a:solidFill>
              </a:rPr>
              <a:t> ومار افرام السرياني </a:t>
            </a:r>
            <a:r>
              <a:rPr lang="ar-EG" sz="3600" b="1" dirty="0" err="1">
                <a:solidFill>
                  <a:srgbClr val="FFFFFF"/>
                </a:solidFill>
              </a:rPr>
              <a:t>وامبروسيوس</a:t>
            </a:r>
            <a:r>
              <a:rPr lang="ar-EG" sz="3600" b="1" dirty="0">
                <a:solidFill>
                  <a:srgbClr val="FFFFFF"/>
                </a:solidFill>
              </a:rPr>
              <a:t> ويوحنا ذهبي الفم ويوحنا الدمشقي </a:t>
            </a:r>
            <a:r>
              <a:rPr lang="ar-EG" sz="3600" b="1" dirty="0" err="1">
                <a:solidFill>
                  <a:srgbClr val="FFFFFF"/>
                </a:solidFill>
              </a:rPr>
              <a:t>واغريغوريوس</a:t>
            </a:r>
            <a:r>
              <a:rPr lang="ar-EG" sz="3600" b="1" dirty="0">
                <a:solidFill>
                  <a:srgbClr val="FFFFFF"/>
                </a:solidFill>
              </a:rPr>
              <a:t> </a:t>
            </a:r>
            <a:r>
              <a:rPr lang="ar-EG" sz="3600" b="1" dirty="0" err="1">
                <a:solidFill>
                  <a:srgbClr val="FFFFFF"/>
                </a:solidFill>
              </a:rPr>
              <a:t>النيزنزي</a:t>
            </a:r>
            <a:r>
              <a:rPr lang="ar-EG" sz="3600" b="1" dirty="0">
                <a:solidFill>
                  <a:srgbClr val="FFFFFF"/>
                </a:solidFill>
              </a:rPr>
              <a:t> ورسالة </a:t>
            </a:r>
            <a:r>
              <a:rPr lang="ar-EG" sz="3600" b="1" dirty="0" err="1">
                <a:solidFill>
                  <a:srgbClr val="FFFFFF"/>
                </a:solidFill>
              </a:rPr>
              <a:t>برنابا</a:t>
            </a:r>
            <a:r>
              <a:rPr lang="ar-EG" sz="3600" b="1" dirty="0">
                <a:solidFill>
                  <a:srgbClr val="FFFFFF"/>
                </a:solidFill>
              </a:rPr>
              <a:t> والقديس </a:t>
            </a:r>
            <a:r>
              <a:rPr lang="ar-EG" sz="3600" b="1" dirty="0" err="1">
                <a:solidFill>
                  <a:srgbClr val="FFFFFF"/>
                </a:solidFill>
              </a:rPr>
              <a:t>ثاؤفيلوس</a:t>
            </a:r>
            <a:r>
              <a:rPr lang="ar-EG" sz="3600" b="1" dirty="0">
                <a:solidFill>
                  <a:srgbClr val="FFFFFF"/>
                </a:solidFill>
              </a:rPr>
              <a:t> والقديس </a:t>
            </a:r>
            <a:r>
              <a:rPr lang="ar-EG" sz="3600" b="1" dirty="0" err="1">
                <a:solidFill>
                  <a:srgbClr val="FFFFFF"/>
                </a:solidFill>
              </a:rPr>
              <a:t>اكليمندوس</a:t>
            </a:r>
            <a:r>
              <a:rPr lang="ar-EG" sz="3600" b="1" dirty="0">
                <a:solidFill>
                  <a:srgbClr val="FFFFFF"/>
                </a:solidFill>
              </a:rPr>
              <a:t> الاسكندري والعلامة </a:t>
            </a:r>
            <a:r>
              <a:rPr lang="ar-EG" sz="3600" b="1" dirty="0" err="1">
                <a:solidFill>
                  <a:srgbClr val="FFFFFF"/>
                </a:solidFill>
              </a:rPr>
              <a:t>ترتليان</a:t>
            </a:r>
            <a:r>
              <a:rPr lang="ar-EG" sz="3600" b="1" dirty="0">
                <a:solidFill>
                  <a:srgbClr val="FFFFFF"/>
                </a:solidFill>
              </a:rPr>
              <a:t> والعلامة </a:t>
            </a:r>
            <a:r>
              <a:rPr lang="ar-EG" sz="3600" b="1" dirty="0" err="1">
                <a:solidFill>
                  <a:srgbClr val="FFFFFF"/>
                </a:solidFill>
              </a:rPr>
              <a:t>اوريجانوس</a:t>
            </a:r>
            <a:r>
              <a:rPr lang="ar-EG" sz="3600" b="1" dirty="0">
                <a:solidFill>
                  <a:srgbClr val="FFFFFF"/>
                </a:solidFill>
              </a:rPr>
              <a:t> والعلامة </a:t>
            </a:r>
            <a:r>
              <a:rPr lang="ar-EG" sz="3600" b="1" dirty="0" err="1">
                <a:solidFill>
                  <a:srgbClr val="FFFFFF"/>
                </a:solidFill>
              </a:rPr>
              <a:t>هيبوليتوس</a:t>
            </a:r>
            <a:r>
              <a:rPr lang="ar-EG" sz="3600" b="1" dirty="0">
                <a:solidFill>
                  <a:srgbClr val="FFFFFF"/>
                </a:solidFill>
              </a:rPr>
              <a:t> والعلامة كبريان والقديس </a:t>
            </a:r>
            <a:r>
              <a:rPr lang="ar-EG" sz="3600" b="1" dirty="0" err="1">
                <a:solidFill>
                  <a:srgbClr val="FFFFFF"/>
                </a:solidFill>
              </a:rPr>
              <a:t>كيريلوس</a:t>
            </a:r>
            <a:r>
              <a:rPr lang="ar-EG" sz="3600" b="1" dirty="0">
                <a:solidFill>
                  <a:srgbClr val="FFFFFF"/>
                </a:solidFill>
              </a:rPr>
              <a:t> </a:t>
            </a:r>
            <a:r>
              <a:rPr lang="ar-EG" sz="3600" b="1" dirty="0" err="1">
                <a:solidFill>
                  <a:srgbClr val="FFFFFF"/>
                </a:solidFill>
              </a:rPr>
              <a:t>الاورشليمي</a:t>
            </a:r>
            <a:r>
              <a:rPr lang="ar-EG" sz="3600" b="1" dirty="0">
                <a:solidFill>
                  <a:srgbClr val="FFFFFF"/>
                </a:solidFill>
              </a:rPr>
              <a:t> </a:t>
            </a:r>
            <a:r>
              <a:rPr lang="ar-EG" sz="3600" b="1" dirty="0" err="1">
                <a:solidFill>
                  <a:srgbClr val="FFFFFF"/>
                </a:solidFill>
              </a:rPr>
              <a:t>وميثوديوس</a:t>
            </a:r>
            <a:r>
              <a:rPr lang="ar-EG" sz="3600" b="1" dirty="0">
                <a:solidFill>
                  <a:srgbClr val="FFFFFF"/>
                </a:solidFill>
              </a:rPr>
              <a:t> </a:t>
            </a:r>
            <a:endParaRPr lang="en-US" sz="3600" b="1" dirty="0">
              <a:solidFill>
                <a:srgbClr val="FFFFFF"/>
              </a:solidFill>
            </a:endParaRPr>
          </a:p>
        </p:txBody>
      </p:sp>
    </p:spTree>
    <p:extLst>
      <p:ext uri="{BB962C8B-B14F-4D97-AF65-F5344CB8AC3E}">
        <p14:creationId xmlns:p14="http://schemas.microsoft.com/office/powerpoint/2010/main" val="225577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29320"/>
            <a:ext cx="9144000" cy="6494085"/>
          </a:xfrm>
          <a:prstGeom prst="rect">
            <a:avLst/>
          </a:prstGeom>
        </p:spPr>
        <p:txBody>
          <a:bodyPr wrap="square">
            <a:spAutoFit/>
          </a:bodyPr>
          <a:lstStyle/>
          <a:p>
            <a:pPr lvl="0" algn="r" rtl="1"/>
            <a:r>
              <a:rPr lang="ar-EG" sz="3200" b="1" dirty="0">
                <a:solidFill>
                  <a:srgbClr val="FFCCCC"/>
                </a:solidFill>
                <a:ea typeface="Calibri"/>
                <a:cs typeface="Simplified Arabic"/>
              </a:rPr>
              <a:t>سفر الرؤيا 6</a:t>
            </a:r>
          </a:p>
          <a:p>
            <a:pPr lvl="0" algn="r" rtl="1"/>
            <a:r>
              <a:rPr lang="ar-SA" sz="3200" b="1" dirty="0">
                <a:solidFill>
                  <a:srgbClr val="FFCCCC"/>
                </a:solidFill>
                <a:ea typeface="Calibri"/>
                <a:cs typeface="Simplified Arabic"/>
              </a:rPr>
              <a:t> 8 :10 ثم بوق الملاك الثالث فسقط من السماء كوكب عظيم متقد كمصباح و وقع على ثلث الانهار و على ينابيع المياه </a:t>
            </a:r>
          </a:p>
          <a:p>
            <a:pPr lvl="0" algn="r" rtl="1"/>
            <a:r>
              <a:rPr lang="ar-SA" sz="3200" b="1" dirty="0">
                <a:solidFill>
                  <a:srgbClr val="FFCCCC"/>
                </a:solidFill>
                <a:ea typeface="Calibri"/>
                <a:cs typeface="Simplified Arabic"/>
              </a:rPr>
              <a:t>8 :11 و اسم الكوكب يدعى الافسنتين فصار ثلث المياه افسنتينا و مات كثيرون من الناس من المياه لانها صارت </a:t>
            </a:r>
            <a:r>
              <a:rPr lang="ar-SA" sz="3200" b="1" dirty="0" smtClean="0">
                <a:solidFill>
                  <a:srgbClr val="FFCCCC"/>
                </a:solidFill>
                <a:ea typeface="Calibri"/>
                <a:cs typeface="Simplified Arabic"/>
              </a:rPr>
              <a:t>مرة</a:t>
            </a:r>
            <a:endParaRPr lang="en-US" sz="3200" b="1" dirty="0" smtClean="0">
              <a:solidFill>
                <a:srgbClr val="FFCCCC"/>
              </a:solidFill>
              <a:ea typeface="Calibri"/>
              <a:cs typeface="Simplified Arabic"/>
            </a:endParaRPr>
          </a:p>
          <a:p>
            <a:pPr lvl="0" algn="l"/>
            <a:r>
              <a:rPr lang="en-US" sz="3200" b="1" dirty="0">
                <a:solidFill>
                  <a:srgbClr val="FFCCCC"/>
                </a:solidFill>
                <a:ea typeface="Calibri"/>
                <a:cs typeface="Simplified Arabic"/>
              </a:rPr>
              <a:t>Rev 8:10  And the third angel sounded, and there fell a great star from heaven, burning as it were a lamp, and it fell upon the third part of the rivers, and upon the fountains of waters; </a:t>
            </a:r>
          </a:p>
          <a:p>
            <a:pPr lvl="0" algn="l"/>
            <a:r>
              <a:rPr lang="en-US" sz="3200" b="1" dirty="0">
                <a:solidFill>
                  <a:srgbClr val="FFCCCC"/>
                </a:solidFill>
                <a:ea typeface="Calibri"/>
                <a:cs typeface="Simplified Arabic"/>
              </a:rPr>
              <a:t>Rev 8:11  And the name of the star is called Wormwood: and the third part of the waters became wormwood; and many men died of the waters, because they were made bitter. </a:t>
            </a:r>
            <a:r>
              <a:rPr lang="ar-SA" sz="3200" b="1" dirty="0" smtClean="0">
                <a:solidFill>
                  <a:srgbClr val="FFCCCC"/>
                </a:solidFill>
                <a:ea typeface="Calibri"/>
                <a:cs typeface="Simplified Arabic"/>
              </a:rPr>
              <a:t> </a:t>
            </a:r>
            <a:endParaRPr lang="ar-SA" sz="3200" b="1" dirty="0">
              <a:solidFill>
                <a:srgbClr val="FFCCCC"/>
              </a:solidFill>
              <a:ea typeface="Calibri"/>
              <a:cs typeface="Simplified Arabic"/>
            </a:endParaRPr>
          </a:p>
        </p:txBody>
      </p:sp>
    </p:spTree>
    <p:extLst>
      <p:ext uri="{BB962C8B-B14F-4D97-AF65-F5344CB8AC3E}">
        <p14:creationId xmlns:p14="http://schemas.microsoft.com/office/powerpoint/2010/main" val="360667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5262979"/>
          </a:xfrm>
          <a:prstGeom prst="rect">
            <a:avLst/>
          </a:prstGeom>
        </p:spPr>
        <p:txBody>
          <a:bodyPr wrap="square">
            <a:spAutoFit/>
          </a:bodyPr>
          <a:lstStyle/>
          <a:p>
            <a:pPr lvl="0" algn="r" rtl="1">
              <a:lnSpc>
                <a:spcPct val="150000"/>
              </a:lnSpc>
            </a:pPr>
            <a:r>
              <a:rPr lang="ar-EG" sz="3200" b="1" dirty="0">
                <a:solidFill>
                  <a:srgbClr val="FFFFFF"/>
                </a:solidFill>
              </a:rPr>
              <a:t>من يريد تفاصيل الموضوع بالمراجع وشهادات العلماء يرجع لهذه </a:t>
            </a:r>
            <a:r>
              <a:rPr lang="ar-EG" sz="3200" b="1" dirty="0" err="1">
                <a:solidFill>
                  <a:srgbClr val="FFFFFF"/>
                </a:solidFill>
              </a:rPr>
              <a:t>اللنكات</a:t>
            </a:r>
            <a:r>
              <a:rPr lang="ar-EG" sz="3200" b="1" dirty="0">
                <a:solidFill>
                  <a:srgbClr val="FFFFFF"/>
                </a:solidFill>
              </a:rPr>
              <a:t> التي امامكم </a:t>
            </a:r>
            <a:endParaRPr lang="ar-EG" sz="3200" b="1" dirty="0" smtClean="0">
              <a:solidFill>
                <a:srgbClr val="FFFFFF"/>
              </a:solidFill>
            </a:endParaRPr>
          </a:p>
          <a:p>
            <a:pPr lvl="0" algn="r" rtl="1">
              <a:lnSpc>
                <a:spcPct val="150000"/>
              </a:lnSpc>
            </a:pPr>
            <a:endParaRPr lang="ar-EG" sz="3200" b="1" dirty="0">
              <a:solidFill>
                <a:srgbClr val="FFFFFF"/>
              </a:solidFill>
            </a:endParaRPr>
          </a:p>
          <a:p>
            <a:pPr lvl="0" algn="ctr" rtl="1">
              <a:lnSpc>
                <a:spcPct val="150000"/>
              </a:lnSpc>
            </a:pPr>
            <a:r>
              <a:rPr lang="en-US" sz="3200" b="1" dirty="0">
                <a:solidFill>
                  <a:srgbClr val="FFFFFF"/>
                </a:solidFill>
                <a:hlinkClick r:id="rId5"/>
              </a:rPr>
              <a:t>http://</a:t>
            </a:r>
            <a:r>
              <a:rPr lang="en-US" sz="3200" b="1" dirty="0" smtClean="0">
                <a:solidFill>
                  <a:srgbClr val="FFFFFF"/>
                </a:solidFill>
                <a:hlinkClick r:id="rId5"/>
              </a:rPr>
              <a:t>drghaly.com/articles/display/12168</a:t>
            </a:r>
            <a:endParaRPr lang="en-US" sz="3200" b="1" dirty="0" smtClean="0">
              <a:solidFill>
                <a:srgbClr val="FFFFFF"/>
              </a:solidFill>
            </a:endParaRPr>
          </a:p>
          <a:p>
            <a:pPr lvl="0" algn="ctr" rtl="1">
              <a:lnSpc>
                <a:spcPct val="150000"/>
              </a:lnSpc>
            </a:pPr>
            <a:endParaRPr lang="en-US" sz="3200" b="1" dirty="0">
              <a:solidFill>
                <a:srgbClr val="FFFFFF"/>
              </a:solidFill>
            </a:endParaRPr>
          </a:p>
          <a:p>
            <a:pPr lvl="0" algn="ctr" rtl="1">
              <a:lnSpc>
                <a:spcPct val="150000"/>
              </a:lnSpc>
            </a:pPr>
            <a:r>
              <a:rPr lang="en-US" sz="3200" b="1" dirty="0">
                <a:solidFill>
                  <a:srgbClr val="FFFFFF"/>
                </a:solidFill>
                <a:hlinkClick r:id="rId6"/>
              </a:rPr>
              <a:t>https://</a:t>
            </a:r>
            <a:r>
              <a:rPr lang="en-US" sz="3200" b="1" dirty="0" smtClean="0">
                <a:solidFill>
                  <a:srgbClr val="FFFFFF"/>
                </a:solidFill>
                <a:hlinkClick r:id="rId6"/>
              </a:rPr>
              <a:t>www.youtube.com/watch?v=3s-bvgVKPkI</a:t>
            </a:r>
            <a:endParaRPr lang="en-US" sz="3200" b="1" dirty="0" smtClean="0">
              <a:solidFill>
                <a:srgbClr val="FFFFFF"/>
              </a:solidFill>
            </a:endParaRPr>
          </a:p>
          <a:p>
            <a:pPr lvl="0" algn="ctr" rtl="1">
              <a:lnSpc>
                <a:spcPct val="150000"/>
              </a:lnSpc>
            </a:pPr>
            <a:endParaRPr lang="en-US" sz="3200" b="1" dirty="0" smtClean="0">
              <a:solidFill>
                <a:srgbClr val="FFFFFF"/>
              </a:solidFill>
            </a:endParaRPr>
          </a:p>
        </p:txBody>
      </p:sp>
    </p:spTree>
    <p:extLst>
      <p:ext uri="{BB962C8B-B14F-4D97-AF65-F5344CB8AC3E}">
        <p14:creationId xmlns:p14="http://schemas.microsoft.com/office/powerpoint/2010/main" val="42550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794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Rectangle 4"/>
          <p:cNvSpPr/>
          <p:nvPr/>
        </p:nvSpPr>
        <p:spPr>
          <a:xfrm>
            <a:off x="609600" y="1981200"/>
            <a:ext cx="7848600" cy="769441"/>
          </a:xfrm>
          <a:prstGeom prst="rect">
            <a:avLst/>
          </a:prstGeom>
        </p:spPr>
        <p:txBody>
          <a:bodyPr wrap="square">
            <a:spAutoFit/>
          </a:bodyPr>
          <a:lstStyle/>
          <a:p>
            <a:pPr algn="ctr"/>
            <a:r>
              <a:rPr lang="en-US" sz="4400" b="1" dirty="0">
                <a:solidFill>
                  <a:srgbClr val="FFFFFF"/>
                </a:solidFill>
                <a:latin typeface="Times New Roman" panose="02020603050405020304" pitchFamily="18" charset="0"/>
                <a:ea typeface="Calibri"/>
                <a:cs typeface="Times New Roman" panose="02020603050405020304" pitchFamily="18" charset="0"/>
              </a:rPr>
              <a:t>Evolution is not Science</a:t>
            </a:r>
          </a:p>
        </p:txBody>
      </p:sp>
    </p:spTree>
    <p:extLst>
      <p:ext uri="{BB962C8B-B14F-4D97-AF65-F5344CB8AC3E}">
        <p14:creationId xmlns:p14="http://schemas.microsoft.com/office/powerpoint/2010/main" val="3917991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repeatCount="indefinite" fill="hold" display="0">
                  <p:stCondLst>
                    <p:cond delay="indefinite"/>
                  </p:stCondLst>
                </p:cTn>
                <p:tgtEl>
                  <p:spTgt spid="3"/>
                </p:tgtEl>
              </p:cMediaNode>
            </p:video>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4" name="Rectangle 3"/>
          <p:cNvSpPr/>
          <p:nvPr/>
        </p:nvSpPr>
        <p:spPr>
          <a:xfrm>
            <a:off x="0" y="838200"/>
            <a:ext cx="4376519" cy="584775"/>
          </a:xfrm>
          <a:prstGeom prst="rect">
            <a:avLst/>
          </a:prstGeom>
        </p:spPr>
        <p:txBody>
          <a:bodyPr wrap="none">
            <a:spAutoFit/>
          </a:bodyPr>
          <a:lstStyle/>
          <a:p>
            <a:pPr lvl="0" rtl="1"/>
            <a:r>
              <a:rPr lang="ar-EG" sz="3200" b="1" dirty="0">
                <a:solidFill>
                  <a:srgbClr val="FFFFFF"/>
                </a:solidFill>
              </a:rPr>
              <a:t>1674</a:t>
            </a:r>
            <a:r>
              <a:rPr lang="ar-EG" sz="2800" b="1" dirty="0">
                <a:solidFill>
                  <a:srgbClr val="FFFFFF"/>
                </a:solidFill>
              </a:rPr>
              <a:t> </a:t>
            </a:r>
            <a:r>
              <a:rPr lang="en-US" sz="3200" b="1" dirty="0">
                <a:solidFill>
                  <a:srgbClr val="FFFFFF"/>
                </a:solidFill>
              </a:rPr>
              <a:t>Matthias </a:t>
            </a:r>
            <a:r>
              <a:rPr lang="en-US" sz="3200" b="1" dirty="0" err="1">
                <a:solidFill>
                  <a:srgbClr val="FFFFFF"/>
                </a:solidFill>
              </a:rPr>
              <a:t>Knutzen</a:t>
            </a:r>
            <a:r>
              <a:rPr lang="en-US" sz="3200" b="1" dirty="0">
                <a:solidFill>
                  <a:srgbClr val="FFFFFF"/>
                </a:solidFill>
              </a:rPr>
              <a:t> </a:t>
            </a:r>
            <a:endParaRPr lang="ar-EG" sz="3200" b="1" dirty="0">
              <a:solidFill>
                <a:srgbClr val="FFFFFF"/>
              </a:solidFill>
            </a:endParaRPr>
          </a:p>
        </p:txBody>
      </p:sp>
      <p:sp>
        <p:nvSpPr>
          <p:cNvPr id="5" name="Rectangle 4"/>
          <p:cNvSpPr/>
          <p:nvPr/>
        </p:nvSpPr>
        <p:spPr>
          <a:xfrm>
            <a:off x="19050" y="1981200"/>
            <a:ext cx="3450560" cy="584775"/>
          </a:xfrm>
          <a:prstGeom prst="rect">
            <a:avLst/>
          </a:prstGeom>
        </p:spPr>
        <p:txBody>
          <a:bodyPr wrap="none">
            <a:spAutoFit/>
          </a:bodyPr>
          <a:lstStyle/>
          <a:p>
            <a:pPr lvl="0" rtl="1"/>
            <a:r>
              <a:rPr lang="ar-EG" sz="3200" b="1" dirty="0">
                <a:solidFill>
                  <a:srgbClr val="FFFFFF"/>
                </a:solidFill>
              </a:rPr>
              <a:t>1700</a:t>
            </a:r>
            <a:r>
              <a:rPr lang="en-US" sz="3200" b="1" dirty="0">
                <a:solidFill>
                  <a:srgbClr val="FFFFFF"/>
                </a:solidFill>
              </a:rPr>
              <a:t>Jean </a:t>
            </a:r>
            <a:r>
              <a:rPr lang="en-US" sz="3200" b="1" dirty="0" err="1">
                <a:solidFill>
                  <a:srgbClr val="FFFFFF"/>
                </a:solidFill>
              </a:rPr>
              <a:t>Meslier</a:t>
            </a:r>
            <a:r>
              <a:rPr lang="en-US" sz="3200" b="1" dirty="0">
                <a:solidFill>
                  <a:srgbClr val="FFFFFF"/>
                </a:solidFill>
              </a:rPr>
              <a:t> </a:t>
            </a:r>
            <a:r>
              <a:rPr lang="ar-EG" sz="3200" b="1" dirty="0">
                <a:solidFill>
                  <a:srgbClr val="FFFFFF"/>
                </a:solidFill>
              </a:rPr>
              <a:t> </a:t>
            </a:r>
          </a:p>
        </p:txBody>
      </p:sp>
      <p:sp>
        <p:nvSpPr>
          <p:cNvPr id="6" name="Rectangle 5"/>
          <p:cNvSpPr/>
          <p:nvPr/>
        </p:nvSpPr>
        <p:spPr>
          <a:xfrm>
            <a:off x="0" y="2996625"/>
            <a:ext cx="3557384" cy="584775"/>
          </a:xfrm>
          <a:prstGeom prst="rect">
            <a:avLst/>
          </a:prstGeom>
        </p:spPr>
        <p:txBody>
          <a:bodyPr wrap="none">
            <a:spAutoFit/>
          </a:bodyPr>
          <a:lstStyle/>
          <a:p>
            <a:pPr lvl="0" rtl="1"/>
            <a:r>
              <a:rPr lang="ar-EG" sz="3200" b="1" dirty="0">
                <a:solidFill>
                  <a:srgbClr val="FFFFFF"/>
                </a:solidFill>
              </a:rPr>
              <a:t>1796 </a:t>
            </a:r>
            <a:r>
              <a:rPr lang="en-US" sz="3200" b="1" dirty="0">
                <a:solidFill>
                  <a:srgbClr val="FFFFFF"/>
                </a:solidFill>
              </a:rPr>
              <a:t>James Hutton</a:t>
            </a:r>
          </a:p>
        </p:txBody>
      </p:sp>
      <p:sp>
        <p:nvSpPr>
          <p:cNvPr id="7" name="Rectangle 6"/>
          <p:cNvSpPr/>
          <p:nvPr/>
        </p:nvSpPr>
        <p:spPr>
          <a:xfrm>
            <a:off x="0" y="4063425"/>
            <a:ext cx="3446585" cy="584775"/>
          </a:xfrm>
          <a:prstGeom prst="rect">
            <a:avLst/>
          </a:prstGeom>
        </p:spPr>
        <p:txBody>
          <a:bodyPr wrap="none">
            <a:spAutoFit/>
          </a:bodyPr>
          <a:lstStyle/>
          <a:p>
            <a:pPr lvl="0" rtl="1"/>
            <a:r>
              <a:rPr lang="en-US" sz="3200" b="1" dirty="0">
                <a:solidFill>
                  <a:srgbClr val="FFFFFF"/>
                </a:solidFill>
              </a:rPr>
              <a:t>Charles Lyell 1830</a:t>
            </a:r>
          </a:p>
        </p:txBody>
      </p:sp>
      <p:sp>
        <p:nvSpPr>
          <p:cNvPr id="8" name="Rectangle 7"/>
          <p:cNvSpPr/>
          <p:nvPr/>
        </p:nvSpPr>
        <p:spPr>
          <a:xfrm>
            <a:off x="0" y="5181600"/>
            <a:ext cx="3902030" cy="584775"/>
          </a:xfrm>
          <a:prstGeom prst="rect">
            <a:avLst/>
          </a:prstGeom>
        </p:spPr>
        <p:txBody>
          <a:bodyPr wrap="none">
            <a:spAutoFit/>
          </a:bodyPr>
          <a:lstStyle/>
          <a:p>
            <a:pPr lvl="0" rtl="1"/>
            <a:r>
              <a:rPr lang="en-US" sz="3200" b="1" dirty="0">
                <a:solidFill>
                  <a:srgbClr val="FFFFFF"/>
                </a:solidFill>
              </a:rPr>
              <a:t>Charles Darwin 1859</a:t>
            </a:r>
          </a:p>
        </p:txBody>
      </p:sp>
    </p:spTree>
    <p:extLst>
      <p:ext uri="{BB962C8B-B14F-4D97-AF65-F5344CB8AC3E}">
        <p14:creationId xmlns:p14="http://schemas.microsoft.com/office/powerpoint/2010/main" val="1355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3"/>
                                        </p:tgtEl>
                                      </p:cBhvr>
                                    </p:cmd>
                                  </p:childTnLst>
                                </p:cTn>
                              </p:par>
                            </p:childTnLst>
                          </p:cTn>
                        </p:par>
                      </p:childTnLst>
                    </p:cTn>
                  </p:par>
                </p:childTnLst>
              </p:cTn>
              <p:nextCondLst>
                <p:cond evt="onClick" delay="0">
                  <p:tgtEl>
                    <p:spTgt spid="3"/>
                  </p:tgtEl>
                </p:cond>
              </p:nextCondLst>
            </p:seq>
            <p:video>
              <p:cMediaNode vol="80000">
                <p:cTn id="37" repeatCount="indefinite" fill="hold" display="0">
                  <p:stCondLst>
                    <p:cond delay="indefinite"/>
                  </p:stCondLst>
                </p:cTn>
                <p:tgtEl>
                  <p:spTgt spid="3"/>
                </p:tgtEl>
              </p:cMediaNode>
            </p:video>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ntasy Sea World Premium HD Video Background HD0583 , Animation Video Backgrounds Motion, Backgrounds For Video, Backgrounds For Video Editing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Rectangle 1"/>
          <p:cNvSpPr/>
          <p:nvPr/>
        </p:nvSpPr>
        <p:spPr>
          <a:xfrm>
            <a:off x="0" y="838200"/>
            <a:ext cx="9144000" cy="4435830"/>
          </a:xfrm>
          <a:prstGeom prst="rect">
            <a:avLst/>
          </a:prstGeom>
        </p:spPr>
        <p:txBody>
          <a:bodyPr wrap="square">
            <a:spAutoFit/>
          </a:bodyPr>
          <a:lstStyle/>
          <a:p>
            <a:pPr lvl="0" algn="r" rtl="1">
              <a:lnSpc>
                <a:spcPct val="150000"/>
              </a:lnSpc>
            </a:pPr>
            <a:r>
              <a:rPr lang="ar-EG" sz="3200" b="1" dirty="0">
                <a:solidFill>
                  <a:srgbClr val="FFFFFF"/>
                </a:solidFill>
              </a:rPr>
              <a:t>من يريد تفاصيل الموضوع بالمراجع وشهادات العلماء يرجع لهذه </a:t>
            </a:r>
            <a:r>
              <a:rPr lang="ar-EG" sz="3200" b="1" dirty="0" err="1">
                <a:solidFill>
                  <a:srgbClr val="FFFFFF"/>
                </a:solidFill>
              </a:rPr>
              <a:t>اللنكات</a:t>
            </a:r>
            <a:r>
              <a:rPr lang="ar-EG" sz="3200" b="1" dirty="0">
                <a:solidFill>
                  <a:srgbClr val="FFFFFF"/>
                </a:solidFill>
              </a:rPr>
              <a:t> التي امامكم </a:t>
            </a:r>
            <a:endParaRPr lang="ar-EG" sz="3200" b="1" dirty="0" smtClean="0">
              <a:solidFill>
                <a:srgbClr val="FFFFFF"/>
              </a:solidFill>
            </a:endParaRPr>
          </a:p>
          <a:p>
            <a:pPr lvl="0" algn="r" rtl="1">
              <a:lnSpc>
                <a:spcPct val="150000"/>
              </a:lnSpc>
            </a:pPr>
            <a:endParaRPr lang="ar-EG" sz="3200" b="1" dirty="0">
              <a:solidFill>
                <a:srgbClr val="FFFFFF"/>
              </a:solidFill>
            </a:endParaRPr>
          </a:p>
          <a:p>
            <a:pPr lvl="0" algn="ctr" rtl="1">
              <a:lnSpc>
                <a:spcPct val="150000"/>
              </a:lnSpc>
            </a:pPr>
            <a:r>
              <a:rPr lang="en-US" sz="3200" b="1" dirty="0">
                <a:solidFill>
                  <a:srgbClr val="FFFFFF"/>
                </a:solidFill>
              </a:rPr>
              <a:t>http://drghaly.com/articles/display/12155</a:t>
            </a:r>
          </a:p>
          <a:p>
            <a:pPr lvl="0" algn="r" rtl="1">
              <a:lnSpc>
                <a:spcPct val="150000"/>
              </a:lnSpc>
            </a:pPr>
            <a:endParaRPr lang="en-US" sz="3200" b="1" dirty="0">
              <a:solidFill>
                <a:srgbClr val="FFFFFF"/>
              </a:solidFill>
            </a:endParaRPr>
          </a:p>
          <a:p>
            <a:pPr lvl="0" algn="ctr" rtl="1">
              <a:lnSpc>
                <a:spcPct val="150000"/>
              </a:lnSpc>
            </a:pPr>
            <a:r>
              <a:rPr lang="en-US" sz="3200" b="1" dirty="0">
                <a:solidFill>
                  <a:srgbClr val="FFFFFF"/>
                </a:solidFill>
              </a:rPr>
              <a:t>https://www.youtube.com/watch?v=ILZo0qg4zgU</a:t>
            </a:r>
          </a:p>
        </p:txBody>
      </p:sp>
    </p:spTree>
    <p:extLst>
      <p:ext uri="{BB962C8B-B14F-4D97-AF65-F5344CB8AC3E}">
        <p14:creationId xmlns:p14="http://schemas.microsoft.com/office/powerpoint/2010/main" val="241660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2">
      <a:dk1>
        <a:srgbClr val="000078"/>
      </a:dk1>
      <a:lt1>
        <a:srgbClr val="000078"/>
      </a:lt1>
      <a:dk2>
        <a:srgbClr val="000078"/>
      </a:dk2>
      <a:lt2>
        <a:srgbClr val="000078"/>
      </a:lt2>
      <a:accent1>
        <a:srgbClr val="000099"/>
      </a:accent1>
      <a:accent2>
        <a:srgbClr val="00009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Times New Roman"/>
        <a:ea typeface=""/>
        <a:cs typeface="Times New Roman"/>
      </a:majorFont>
      <a:minorFont>
        <a:latin typeface="Times New Roman"/>
        <a:ea typeface=""/>
        <a:cs typeface="Times New Roma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1097</TotalTime>
  <Words>1487</Words>
  <Application>Microsoft Office PowerPoint</Application>
  <PresentationFormat>On-screen Show (4:3)</PresentationFormat>
  <Paragraphs>171</Paragraphs>
  <Slides>72</Slides>
  <Notes>0</Notes>
  <HiddenSlides>0</HiddenSlides>
  <MMClips>69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Simplified Arabic</vt:lpstr>
      <vt:lpstr>Times New Roman</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 owner</cp:lastModifiedBy>
  <cp:revision>84</cp:revision>
  <dcterms:created xsi:type="dcterms:W3CDTF">2014-07-23T23:16:15Z</dcterms:created>
  <dcterms:modified xsi:type="dcterms:W3CDTF">2017-02-27T15:56:01Z</dcterms:modified>
</cp:coreProperties>
</file>