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337" r:id="rId3"/>
    <p:sldId id="317" r:id="rId4"/>
    <p:sldId id="331" r:id="rId5"/>
    <p:sldId id="336" r:id="rId6"/>
    <p:sldId id="329" r:id="rId7"/>
    <p:sldId id="333" r:id="rId8"/>
    <p:sldId id="334" r:id="rId9"/>
    <p:sldId id="335" r:id="rId10"/>
    <p:sldId id="327" r:id="rId11"/>
    <p:sldId id="330" r:id="rId12"/>
    <p:sldId id="339" r:id="rId13"/>
    <p:sldId id="340" r:id="rId14"/>
    <p:sldId id="341" r:id="rId15"/>
    <p:sldId id="342" r:id="rId16"/>
    <p:sldId id="343" r:id="rId17"/>
    <p:sldId id="344" r:id="rId18"/>
    <p:sldId id="345" r:id="rId19"/>
    <p:sldId id="346" r:id="rId20"/>
    <p:sldId id="347" r:id="rId21"/>
    <p:sldId id="338" r:id="rId22"/>
    <p:sldId id="349" r:id="rId23"/>
    <p:sldId id="350" r:id="rId24"/>
    <p:sldId id="351" r:id="rId25"/>
    <p:sldId id="352" r:id="rId26"/>
    <p:sldId id="356" r:id="rId27"/>
    <p:sldId id="353" r:id="rId28"/>
    <p:sldId id="354" r:id="rId29"/>
    <p:sldId id="355" r:id="rId30"/>
    <p:sldId id="357" r:id="rId31"/>
    <p:sldId id="348" r:id="rId32"/>
    <p:sldId id="359" r:id="rId33"/>
    <p:sldId id="360" r:id="rId34"/>
    <p:sldId id="361" r:id="rId35"/>
    <p:sldId id="363" r:id="rId36"/>
    <p:sldId id="362" r:id="rId37"/>
    <p:sldId id="364" r:id="rId38"/>
    <p:sldId id="366" r:id="rId39"/>
    <p:sldId id="365" r:id="rId40"/>
    <p:sldId id="367" r:id="rId41"/>
    <p:sldId id="358" r:id="rId42"/>
    <p:sldId id="369" r:id="rId43"/>
    <p:sldId id="370" r:id="rId44"/>
    <p:sldId id="371" r:id="rId45"/>
    <p:sldId id="377" r:id="rId46"/>
    <p:sldId id="372" r:id="rId47"/>
    <p:sldId id="373" r:id="rId48"/>
    <p:sldId id="374" r:id="rId49"/>
    <p:sldId id="375" r:id="rId50"/>
    <p:sldId id="376" r:id="rId51"/>
    <p:sldId id="368" r:id="rId52"/>
    <p:sldId id="379" r:id="rId53"/>
    <p:sldId id="380" r:id="rId54"/>
    <p:sldId id="381" r:id="rId55"/>
    <p:sldId id="382" r:id="rId56"/>
    <p:sldId id="383" r:id="rId57"/>
    <p:sldId id="384" r:id="rId58"/>
    <p:sldId id="385" r:id="rId59"/>
    <p:sldId id="386" r:id="rId60"/>
    <p:sldId id="387" r:id="rId61"/>
    <p:sldId id="378" r:id="rId62"/>
    <p:sldId id="389" r:id="rId63"/>
    <p:sldId id="390" r:id="rId64"/>
    <p:sldId id="391" r:id="rId65"/>
    <p:sldId id="392" r:id="rId66"/>
    <p:sldId id="393" r:id="rId67"/>
    <p:sldId id="394" r:id="rId68"/>
    <p:sldId id="395" r:id="rId69"/>
    <p:sldId id="396" r:id="rId70"/>
    <p:sldId id="397" r:id="rId71"/>
    <p:sldId id="388" r:id="rId72"/>
    <p:sldId id="399" r:id="rId73"/>
    <p:sldId id="400" r:id="rId74"/>
    <p:sldId id="401" r:id="rId75"/>
    <p:sldId id="402" r:id="rId76"/>
    <p:sldId id="403" r:id="rId77"/>
    <p:sldId id="404" r:id="rId78"/>
    <p:sldId id="405" r:id="rId79"/>
    <p:sldId id="406" r:id="rId80"/>
    <p:sldId id="398" r:id="rId81"/>
    <p:sldId id="408" r:id="rId82"/>
    <p:sldId id="409" r:id="rId83"/>
    <p:sldId id="410" r:id="rId84"/>
    <p:sldId id="411" r:id="rId85"/>
    <p:sldId id="412" r:id="rId86"/>
    <p:sldId id="413" r:id="rId87"/>
    <p:sldId id="414" r:id="rId88"/>
    <p:sldId id="415" r:id="rId89"/>
    <p:sldId id="416" r:id="rId90"/>
    <p:sldId id="407" r:id="rId91"/>
    <p:sldId id="418" r:id="rId92"/>
    <p:sldId id="419" r:id="rId93"/>
    <p:sldId id="420" r:id="rId94"/>
    <p:sldId id="421" r:id="rId95"/>
    <p:sldId id="422" r:id="rId96"/>
    <p:sldId id="423" r:id="rId97"/>
    <p:sldId id="424" r:id="rId98"/>
    <p:sldId id="417" r:id="rId99"/>
    <p:sldId id="426" r:id="rId100"/>
    <p:sldId id="427" r:id="rId101"/>
    <p:sldId id="428" r:id="rId102"/>
    <p:sldId id="431" r:id="rId103"/>
    <p:sldId id="429" r:id="rId104"/>
    <p:sldId id="430" r:id="rId105"/>
    <p:sldId id="432" r:id="rId106"/>
    <p:sldId id="433" r:id="rId107"/>
    <p:sldId id="434" r:id="rId108"/>
    <p:sldId id="435" r:id="rId109"/>
    <p:sldId id="436" r:id="rId110"/>
    <p:sldId id="437" r:id="rId111"/>
    <p:sldId id="425" r:id="rId112"/>
    <p:sldId id="439" r:id="rId113"/>
    <p:sldId id="440" r:id="rId114"/>
    <p:sldId id="441" r:id="rId115"/>
    <p:sldId id="442" r:id="rId116"/>
    <p:sldId id="443" r:id="rId117"/>
    <p:sldId id="438" r:id="rId118"/>
    <p:sldId id="445" r:id="rId119"/>
    <p:sldId id="446" r:id="rId120"/>
    <p:sldId id="447" r:id="rId121"/>
    <p:sldId id="444" r:id="rId122"/>
    <p:sldId id="449" r:id="rId123"/>
    <p:sldId id="450" r:id="rId124"/>
    <p:sldId id="451" r:id="rId125"/>
    <p:sldId id="452" r:id="rId126"/>
    <p:sldId id="453" r:id="rId127"/>
    <p:sldId id="454" r:id="rId128"/>
    <p:sldId id="455" r:id="rId129"/>
    <p:sldId id="456" r:id="rId130"/>
    <p:sldId id="457" r:id="rId131"/>
    <p:sldId id="448" r:id="rId132"/>
    <p:sldId id="459" r:id="rId133"/>
    <p:sldId id="460" r:id="rId134"/>
    <p:sldId id="461" r:id="rId135"/>
    <p:sldId id="462" r:id="rId136"/>
    <p:sldId id="463" r:id="rId137"/>
    <p:sldId id="464" r:id="rId138"/>
    <p:sldId id="465" r:id="rId139"/>
    <p:sldId id="466" r:id="rId140"/>
    <p:sldId id="467" r:id="rId141"/>
    <p:sldId id="458" r:id="rId142"/>
    <p:sldId id="469" r:id="rId143"/>
    <p:sldId id="470" r:id="rId144"/>
    <p:sldId id="471" r:id="rId145"/>
    <p:sldId id="472" r:id="rId146"/>
    <p:sldId id="473" r:id="rId147"/>
    <p:sldId id="474" r:id="rId148"/>
    <p:sldId id="475" r:id="rId149"/>
    <p:sldId id="476" r:id="rId150"/>
    <p:sldId id="477" r:id="rId151"/>
    <p:sldId id="468" r:id="rId152"/>
    <p:sldId id="479" r:id="rId153"/>
    <p:sldId id="480" r:id="rId154"/>
    <p:sldId id="481" r:id="rId155"/>
    <p:sldId id="482" r:id="rId156"/>
    <p:sldId id="483" r:id="rId157"/>
    <p:sldId id="484" r:id="rId158"/>
    <p:sldId id="485" r:id="rId159"/>
    <p:sldId id="486" r:id="rId160"/>
    <p:sldId id="487" r:id="rId161"/>
    <p:sldId id="488" r:id="rId162"/>
    <p:sldId id="478" r:id="rId163"/>
    <p:sldId id="490" r:id="rId164"/>
    <p:sldId id="491" r:id="rId165"/>
    <p:sldId id="492" r:id="rId166"/>
    <p:sldId id="493" r:id="rId167"/>
    <p:sldId id="494" r:id="rId168"/>
    <p:sldId id="495" r:id="rId169"/>
    <p:sldId id="496" r:id="rId170"/>
    <p:sldId id="489" r:id="rId171"/>
    <p:sldId id="498" r:id="rId172"/>
    <p:sldId id="499" r:id="rId173"/>
    <p:sldId id="500" r:id="rId174"/>
    <p:sldId id="497" r:id="rId175"/>
    <p:sldId id="502" r:id="rId176"/>
    <p:sldId id="503" r:id="rId177"/>
    <p:sldId id="504" r:id="rId178"/>
    <p:sldId id="505" r:id="rId179"/>
    <p:sldId id="506" r:id="rId180"/>
    <p:sldId id="507" r:id="rId181"/>
    <p:sldId id="501" r:id="rId182"/>
    <p:sldId id="509" r:id="rId183"/>
    <p:sldId id="510" r:id="rId184"/>
    <p:sldId id="511" r:id="rId185"/>
    <p:sldId id="512" r:id="rId186"/>
    <p:sldId id="513" r:id="rId187"/>
    <p:sldId id="508" r:id="rId188"/>
    <p:sldId id="515" r:id="rId189"/>
    <p:sldId id="516" r:id="rId190"/>
    <p:sldId id="514" r:id="rId191"/>
    <p:sldId id="518" r:id="rId192"/>
    <p:sldId id="519" r:id="rId193"/>
    <p:sldId id="520" r:id="rId194"/>
    <p:sldId id="521" r:id="rId195"/>
    <p:sldId id="522" r:id="rId196"/>
    <p:sldId id="523" r:id="rId197"/>
    <p:sldId id="524" r:id="rId198"/>
    <p:sldId id="525" r:id="rId199"/>
    <p:sldId id="526" r:id="rId200"/>
    <p:sldId id="517" r:id="rId201"/>
    <p:sldId id="528" r:id="rId202"/>
    <p:sldId id="529" r:id="rId203"/>
    <p:sldId id="530" r:id="rId204"/>
    <p:sldId id="531" r:id="rId205"/>
    <p:sldId id="532" r:id="rId206"/>
    <p:sldId id="533" r:id="rId207"/>
    <p:sldId id="534" r:id="rId208"/>
    <p:sldId id="535" r:id="rId209"/>
    <p:sldId id="536" r:id="rId210"/>
    <p:sldId id="527" r:id="rId2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FFFF"/>
    <a:srgbClr val="FF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0" autoAdjust="0"/>
    <p:restoredTop sz="94660"/>
  </p:normalViewPr>
  <p:slideViewPr>
    <p:cSldViewPr>
      <p:cViewPr varScale="1">
        <p:scale>
          <a:sx n="73" d="100"/>
          <a:sy n="73" d="100"/>
        </p:scale>
        <p:origin x="67" y="53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30" name="Date Placeholder 29"/>
          <p:cNvSpPr>
            <a:spLocks noGrp="1"/>
          </p:cNvSpPr>
          <p:nvPr>
            <p:ph type="dt" sz="half" idx="10"/>
          </p:nvPr>
        </p:nvSpPr>
        <p:spPr/>
        <p:txBody>
          <a:bodyPr/>
          <a:lstStyle/>
          <a:p>
            <a:fld id="{7E57E391-5746-41D3-8112-92B46F23196B}" type="datetimeFigureOut">
              <a:rPr lang="en-US" smtClean="0"/>
              <a:t>12/14/2014</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E57E391-5746-41D3-8112-92B46F23196B}" type="datetimeFigureOut">
              <a:rPr lang="en-US" smtClean="0"/>
              <a:t>12/14/2014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E57E391-5746-41D3-8112-92B46F23196B}" type="datetimeFigureOut">
              <a:rPr lang="en-US" smtClean="0"/>
              <a:t>12/14/2014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E57E391-5746-41D3-8112-92B46F23196B}" type="datetimeFigureOut">
              <a:rPr lang="en-US" smtClean="0"/>
              <a:t>12/14/2014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E57E391-5746-41D3-8112-92B46F23196B}" type="datetimeFigureOut">
              <a:rPr lang="en-US" smtClean="0"/>
              <a:t>12/14/2014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E57E391-5746-41D3-8112-92B46F23196B}" type="datetimeFigureOut">
              <a:rPr lang="en-US" smtClean="0"/>
              <a:t>12/14/2014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E57E391-5746-41D3-8112-92B46F23196B}" type="datetimeFigureOut">
              <a:rPr lang="en-US" smtClean="0"/>
              <a:t>12/14/2014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E57E391-5746-41D3-8112-92B46F23196B}" type="datetimeFigureOut">
              <a:rPr lang="en-US" smtClean="0"/>
              <a:t>12/14/2014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7E391-5746-41D3-8112-92B46F23196B}" type="datetimeFigureOut">
              <a:rPr lang="en-US" smtClean="0"/>
              <a:t>12/14/2014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E57E391-5746-41D3-8112-92B46F23196B}" type="datetimeFigureOut">
              <a:rPr lang="en-US" smtClean="0"/>
              <a:t>12/14/2014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E57E391-5746-41D3-8112-92B46F23196B}" type="datetimeFigureOut">
              <a:rPr lang="en-US" smtClean="0"/>
              <a:t>12/14/2014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3C1B377E-F6AB-4C48-9A39-911C0885F380}" type="slidenum">
              <a:rPr lang="en-US" smtClean="0"/>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E57E391-5746-41D3-8112-92B46F23196B}" type="datetimeFigureOut">
              <a:rPr lang="en-US" smtClean="0"/>
              <a:t>12/14/2014</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C1B377E-F6AB-4C48-9A39-911C0885F380}" type="slidenum">
              <a:rPr lang="en-US" smtClean="0"/>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www.drghaly.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VnxzvGchvqg" TargetMode="External"/><Relationship Id="rId5" Type="http://schemas.openxmlformats.org/officeDocument/2006/relationships/hyperlink" Target="http://drghaly.com/articles/display/12174" TargetMode="Externa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8" Type="http://schemas.openxmlformats.org/officeDocument/2006/relationships/hyperlink" Target="https://www.youtube.com/watch?v=sEpt_zp_y08" TargetMode="External"/><Relationship Id="rId3" Type="http://schemas.openxmlformats.org/officeDocument/2006/relationships/slideLayout" Target="../slideLayouts/slideLayout7.xml"/><Relationship Id="rId7" Type="http://schemas.openxmlformats.org/officeDocument/2006/relationships/hyperlink" Target="https://www.youtube.com/watch?v=OSyho7kiiws"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drghaly.com/articles/display/12219" TargetMode="External"/><Relationship Id="rId5" Type="http://schemas.openxmlformats.org/officeDocument/2006/relationships/hyperlink" Target="http://drghaly.com/articles/display/12218" TargetMode="External"/><Relationship Id="rId4" Type="http://schemas.openxmlformats.org/officeDocument/2006/relationships/image" Target="../media/image2.pn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2.pn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8" Type="http://schemas.openxmlformats.org/officeDocument/2006/relationships/hyperlink" Target="https://www.youtube.com/watch?v=IJxQW5uWvJA" TargetMode="External"/><Relationship Id="rId3" Type="http://schemas.openxmlformats.org/officeDocument/2006/relationships/slideLayout" Target="../slideLayouts/slideLayout7.xml"/><Relationship Id="rId7" Type="http://schemas.openxmlformats.org/officeDocument/2006/relationships/hyperlink" Target="https://www.youtube.com/watch?v=0_M7zK9tSNA"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drghaly.com/articles/display/12222" TargetMode="External"/><Relationship Id="rId5" Type="http://schemas.openxmlformats.org/officeDocument/2006/relationships/hyperlink" Target="http://drghaly.com/articles/display/12221" TargetMode="External"/><Relationship Id="rId4" Type="http://schemas.openxmlformats.org/officeDocument/2006/relationships/image" Target="../media/image2.pn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0.xml.rels><?xml version="1.0" encoding="UTF-8" standalone="yes"?>
<Relationships xmlns="http://schemas.openxmlformats.org/package/2006/relationships"><Relationship Id="rId8" Type="http://schemas.openxmlformats.org/officeDocument/2006/relationships/hyperlink" Target="https://www.youtube.com/watch?v=7sIuSzmH1iU" TargetMode="External"/><Relationship Id="rId3" Type="http://schemas.openxmlformats.org/officeDocument/2006/relationships/slideLayout" Target="../slideLayouts/slideLayout7.xml"/><Relationship Id="rId7" Type="http://schemas.openxmlformats.org/officeDocument/2006/relationships/hyperlink" Target="https://www.youtube.com/watch?v=7wrZhDIm6VU"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drghaly.com/articles/display/12227" TargetMode="External"/><Relationship Id="rId5" Type="http://schemas.openxmlformats.org/officeDocument/2006/relationships/hyperlink" Target="http://drghaly.com/articles/display/12226" TargetMode="External"/><Relationship Id="rId4" Type="http://schemas.openxmlformats.org/officeDocument/2006/relationships/image" Target="../media/image2.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RsOTi-ZQvCY" TargetMode="External"/><Relationship Id="rId5" Type="http://schemas.openxmlformats.org/officeDocument/2006/relationships/hyperlink" Target="http://drghaly.com/articles/display/12230" TargetMode="External"/><Relationship Id="rId4" Type="http://schemas.openxmlformats.org/officeDocument/2006/relationships/image" Target="../media/image2.png"/></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4AytFCvN4QQ" TargetMode="External"/><Relationship Id="rId5" Type="http://schemas.openxmlformats.org/officeDocument/2006/relationships/hyperlink" Target="http://drghaly.com/articles/display/12252" TargetMode="External"/><Relationship Id="rId4" Type="http://schemas.openxmlformats.org/officeDocument/2006/relationships/image" Target="../media/image2.pn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2.pn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2.png"/></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t4fRMrLRJO8" TargetMode="External"/><Relationship Id="rId5" Type="http://schemas.openxmlformats.org/officeDocument/2006/relationships/hyperlink" Target="http://drghaly.com/articles/display/12253" TargetMode="External"/><Relationship Id="rId4" Type="http://schemas.openxmlformats.org/officeDocument/2006/relationships/image" Target="../media/image2.png"/></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T-ws54Kml18" TargetMode="External"/><Relationship Id="rId5" Type="http://schemas.openxmlformats.org/officeDocument/2006/relationships/hyperlink" Target="http://drghaly.com/articles/display/12255"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2.png"/></Relationships>
</file>

<file path=ppt/slides/_rels/slide1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T-ws54Kml18" TargetMode="External"/><Relationship Id="rId5" Type="http://schemas.openxmlformats.org/officeDocument/2006/relationships/hyperlink" Target="http://drghaly.com/articles/display/12255" TargetMode="External"/><Relationship Id="rId4" Type="http://schemas.openxmlformats.org/officeDocument/2006/relationships/image" Target="../media/image2.png"/></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8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8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2.png"/></Relationships>
</file>

<file path=ppt/slides/_rels/slide18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8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MuUqo7jK1tg" TargetMode="External"/><Relationship Id="rId5" Type="http://schemas.openxmlformats.org/officeDocument/2006/relationships/hyperlink" Target="http://drghaly.com/articles/display/12256"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9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9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9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9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2.png"/></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9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99.xml.rels><?xml version="1.0" encoding="UTF-8" standalone="yes"?>
<Relationships xmlns="http://schemas.openxmlformats.org/package/2006/relationships"><Relationship Id="rId8" Type="http://schemas.openxmlformats.org/officeDocument/2006/relationships/hyperlink" Target="https://www.youtube.com/watch?v=iic-OV4XJEU" TargetMode="External"/><Relationship Id="rId3" Type="http://schemas.openxmlformats.org/officeDocument/2006/relationships/slideLayout" Target="../slideLayouts/slideLayout7.xml"/><Relationship Id="rId7" Type="http://schemas.openxmlformats.org/officeDocument/2006/relationships/hyperlink" Target="https://www.youtube.com/watch?v=DZxlw9xnsI8"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drghaly.com/articles/display/12259" TargetMode="External"/><Relationship Id="rId5" Type="http://schemas.openxmlformats.org/officeDocument/2006/relationships/hyperlink" Target="http://drghaly.com/articles/display/12258"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www.youtube.com/watch?v=6HkaVXWHixY"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drghaly.com/articles/display/12180" TargetMode="External"/><Relationship Id="rId5" Type="http://schemas.openxmlformats.org/officeDocument/2006/relationships/hyperlink" Target="http://drghaly.com/articles/display/12179" TargetMode="External"/><Relationship Id="rId4" Type="http://schemas.openxmlformats.org/officeDocument/2006/relationships/image" Target="../media/image2.png"/></Relationships>
</file>

<file path=ppt/slides/_rels/slide20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9.xml.rels><?xml version="1.0" encoding="UTF-8" standalone="yes"?>
<Relationships xmlns="http://schemas.openxmlformats.org/package/2006/relationships"><Relationship Id="rId8" Type="http://schemas.openxmlformats.org/officeDocument/2006/relationships/hyperlink" Target="https://www.youtube.com/watch?v=RenvM9fGWrM" TargetMode="External"/><Relationship Id="rId3" Type="http://schemas.openxmlformats.org/officeDocument/2006/relationships/slideLayout" Target="../slideLayouts/slideLayout7.xml"/><Relationship Id="rId7" Type="http://schemas.openxmlformats.org/officeDocument/2006/relationships/hyperlink" Target="https://www.youtube.com/watch?v=nVkSx7oAHI0"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drghaly.com/articles/display/12263" TargetMode="External"/><Relationship Id="rId5" Type="http://schemas.openxmlformats.org/officeDocument/2006/relationships/hyperlink" Target="http://drghaly.com/articles/display/12262" TargetMode="Externa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www.youtube.com/watch?v=WFaHV-y_R_Y"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drghaly.com/articles/display/12182" TargetMode="External"/><Relationship Id="rId5" Type="http://schemas.openxmlformats.org/officeDocument/2006/relationships/hyperlink" Target="http://drghaly.com/articles/display/12181" TargetMode="Externa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hyperlink" Target="https://www.youtube.com/watch?v=M7NKjSr3_YM" TargetMode="External"/><Relationship Id="rId3" Type="http://schemas.openxmlformats.org/officeDocument/2006/relationships/slideLayout" Target="../slideLayouts/slideLayout7.xml"/><Relationship Id="rId7" Type="http://schemas.openxmlformats.org/officeDocument/2006/relationships/hyperlink" Target="https://www.youtube.com/watch?v=cgmSuaGJCYs"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drghaly.com/articles/display/12186" TargetMode="External"/><Relationship Id="rId5" Type="http://schemas.openxmlformats.org/officeDocument/2006/relationships/hyperlink" Target="http://drghaly.com/articles/display/12183" TargetMode="Externa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EA_dGBhJzxU" TargetMode="External"/><Relationship Id="rId5" Type="http://schemas.openxmlformats.org/officeDocument/2006/relationships/hyperlink" Target="http://drghaly.com/articles/display/12187" TargetMode="Externa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8" Type="http://schemas.openxmlformats.org/officeDocument/2006/relationships/hyperlink" Target="https://www.youtube.com/watch?v=o7EcOXzt07c" TargetMode="External"/><Relationship Id="rId3" Type="http://schemas.openxmlformats.org/officeDocument/2006/relationships/slideLayout" Target="../slideLayouts/slideLayout7.xml"/><Relationship Id="rId7" Type="http://schemas.openxmlformats.org/officeDocument/2006/relationships/hyperlink" Target="https://www.youtube.com/watch?v=KTt5Dl2ngTA"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drghaly.com/articles/display/12190" TargetMode="External"/><Relationship Id="rId5" Type="http://schemas.openxmlformats.org/officeDocument/2006/relationships/hyperlink" Target="http://drghaly.com/articles/display/12189" TargetMode="Externa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8" Type="http://schemas.openxmlformats.org/officeDocument/2006/relationships/hyperlink" Target="https://www.youtube.com/watch?v=bq8xVd5w4Z8" TargetMode="External"/><Relationship Id="rId3" Type="http://schemas.openxmlformats.org/officeDocument/2006/relationships/slideLayout" Target="../slideLayouts/slideLayout7.xml"/><Relationship Id="rId7" Type="http://schemas.openxmlformats.org/officeDocument/2006/relationships/hyperlink" Target="https://www.youtube.com/watch?v=ok9aeqkq7P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drghaly.com/articles/display/12193" TargetMode="External"/><Relationship Id="rId5" Type="http://schemas.openxmlformats.org/officeDocument/2006/relationships/hyperlink" Target="http://drghaly.com/articles/display/12192" TargetMode="Externa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8" Type="http://schemas.openxmlformats.org/officeDocument/2006/relationships/hyperlink" Target="https://www.youtube.com/watch?v=JJLNLfOqwkU" TargetMode="External"/><Relationship Id="rId3" Type="http://schemas.openxmlformats.org/officeDocument/2006/relationships/slideLayout" Target="../slideLayouts/slideLayout7.xml"/><Relationship Id="rId7" Type="http://schemas.openxmlformats.org/officeDocument/2006/relationships/hyperlink" Target="https://www.youtube.com/watch?v=j1_M1vDXB18"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drghaly.com/articles/display/12212" TargetMode="External"/><Relationship Id="rId5" Type="http://schemas.openxmlformats.org/officeDocument/2006/relationships/hyperlink" Target="http://drghaly.com/articles/display/12211"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8" Type="http://schemas.openxmlformats.org/officeDocument/2006/relationships/hyperlink" Target="https://www.youtube.com/watch?v=aoDsES2A44o" TargetMode="External"/><Relationship Id="rId3" Type="http://schemas.openxmlformats.org/officeDocument/2006/relationships/slideLayout" Target="../slideLayouts/slideLayout7.xml"/><Relationship Id="rId7" Type="http://schemas.openxmlformats.org/officeDocument/2006/relationships/hyperlink" Target="https://www.youtube.com/watch?v=9qWJoj-tGd4"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drghaly.com/articles/display/12214" TargetMode="External"/><Relationship Id="rId5" Type="http://schemas.openxmlformats.org/officeDocument/2006/relationships/hyperlink" Target="http://drghaly.com/articles/display/12213"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drghaly.com/articles/display/12215" TargetMode="External"/><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049522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533400" y="304800"/>
            <a:ext cx="8229600" cy="5932393"/>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drghaly.com/articles/display/12174</a:t>
            </a:r>
            <a:endParaRPr lang="ar-EG" sz="3200" b="1" dirty="0" smtClean="0">
              <a:solidFill>
                <a:srgbClr val="FFFFFF"/>
              </a:solidFill>
            </a:endParaRPr>
          </a:p>
          <a:p>
            <a:pPr lvl="0" algn="ctr" rtl="1">
              <a:lnSpc>
                <a:spcPct val="150000"/>
              </a:lnSpc>
            </a:pPr>
            <a:endParaRPr lang="en-US" sz="3200" b="1" dirty="0">
              <a:solidFill>
                <a:srgbClr val="FFFFFF"/>
              </a:solidFill>
            </a:endParaRPr>
          </a:p>
          <a:p>
            <a:pPr lvl="0" algn="ctr" rtl="1">
              <a:lnSpc>
                <a:spcPct val="150000"/>
              </a:lnSpc>
            </a:pPr>
            <a:r>
              <a:rPr lang="en-US" sz="2900" b="1" dirty="0">
                <a:solidFill>
                  <a:srgbClr val="FFFFFF"/>
                </a:solidFill>
                <a:hlinkClick r:id="rId6"/>
              </a:rPr>
              <a:t>https://</a:t>
            </a:r>
            <a:r>
              <a:rPr lang="en-US" sz="2900" b="1" dirty="0" smtClean="0">
                <a:solidFill>
                  <a:srgbClr val="FFFFFF"/>
                </a:solidFill>
                <a:hlinkClick r:id="rId6"/>
              </a:rPr>
              <a:t>www.youtube.com/watch?v=VnxzvGchvqg</a:t>
            </a:r>
            <a:endParaRPr lang="ar-EG" sz="2900" b="1" dirty="0" smtClean="0">
              <a:solidFill>
                <a:srgbClr val="FFFFFF"/>
              </a:solidFill>
            </a:endParaRPr>
          </a:p>
          <a:p>
            <a:pPr lvl="0" algn="ctr" rtl="1">
              <a:lnSpc>
                <a:spcPct val="150000"/>
              </a:lnSpc>
            </a:pPr>
            <a:r>
              <a:rPr lang="ar-EG" sz="3200" b="1" dirty="0" smtClean="0">
                <a:solidFill>
                  <a:srgbClr val="FFFFFF"/>
                </a:solidFill>
              </a:rPr>
              <a:t>بقية الموضوعات </a:t>
            </a:r>
          </a:p>
          <a:p>
            <a:pPr lvl="0" algn="ctr" rtl="1">
              <a:lnSpc>
                <a:spcPct val="150000"/>
              </a:lnSpc>
            </a:pPr>
            <a:r>
              <a:rPr lang="en-US" sz="3200" b="1" dirty="0" smtClean="0">
                <a:solidFill>
                  <a:srgbClr val="FFFFFF"/>
                </a:solidFill>
                <a:hlinkClick r:id="rId7"/>
              </a:rPr>
              <a:t>www.drghaly.com</a:t>
            </a:r>
            <a:endParaRPr lang="en-US" sz="3200" b="1" dirty="0" smtClean="0">
              <a:solidFill>
                <a:srgbClr val="FFFFFF"/>
              </a:solidFill>
            </a:endParaRPr>
          </a:p>
        </p:txBody>
      </p:sp>
    </p:spTree>
    <p:extLst>
      <p:ext uri="{BB962C8B-B14F-4D97-AF65-F5344CB8AC3E}">
        <p14:creationId xmlns:p14="http://schemas.microsoft.com/office/powerpoint/2010/main" val="241660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6641693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324535"/>
          </a:xfrm>
          <a:prstGeom prst="rect">
            <a:avLst/>
          </a:prstGeom>
        </p:spPr>
        <p:txBody>
          <a:bodyPr wrap="square">
            <a:spAutoFit/>
          </a:bodyPr>
          <a:lstStyle/>
          <a:p>
            <a:pPr algn="r" rtl="1"/>
            <a:r>
              <a:rPr lang="ar-EG" sz="3400" b="1" dirty="0">
                <a:solidFill>
                  <a:srgbClr val="FFCCCC"/>
                </a:solidFill>
                <a:latin typeface="Times New Roman" panose="02020603050405020304" pitchFamily="18" charset="0"/>
                <a:ea typeface="Calibri"/>
                <a:cs typeface="Times New Roman" panose="02020603050405020304" pitchFamily="18" charset="0"/>
              </a:rPr>
              <a:t>32 مقياس الكربون المشع في الغلاف الجوي </a:t>
            </a:r>
          </a:p>
          <a:p>
            <a:pPr algn="r" rtl="1"/>
            <a:r>
              <a:rPr lang="ar-EG" sz="3400" b="1" dirty="0">
                <a:solidFill>
                  <a:srgbClr val="FFCCCC"/>
                </a:solidFill>
                <a:latin typeface="Times New Roman" panose="02020603050405020304" pitchFamily="18" charset="0"/>
                <a:ea typeface="Calibri"/>
                <a:cs typeface="Times New Roman" panose="02020603050405020304" pitchFamily="18" charset="0"/>
              </a:rPr>
              <a:t>الكربون المشع ينتج من اشعة الشمس باستمرار ويتكسر بنصف عمر 5730 سنة فهو يجب ان يصل الي معدل التشبع او الاتزان أي الذي يتكون يساوي الذي يتكسر في مقدار 30000 سنة ولكن جو الارض لم يتشبع بعد بالكربون المشع فنسبته الذي يتكون هو اعلي من تحلل الكربون المشع الي نيتروجين 14 مره ثانيه بنسبة عالية بل بدقة أكثر يتكون كربون مشع </a:t>
            </a:r>
            <a:r>
              <a:rPr lang="ar-EG" sz="3400" b="1" dirty="0" smtClean="0">
                <a:solidFill>
                  <a:srgbClr val="FFCCCC"/>
                </a:solidFill>
                <a:latin typeface="Times New Roman" panose="02020603050405020304" pitchFamily="18" charset="0"/>
                <a:ea typeface="Calibri"/>
                <a:cs typeface="Times New Roman" panose="02020603050405020304" pitchFamily="18" charset="0"/>
              </a:rPr>
              <a:t>بنسبة </a:t>
            </a:r>
            <a:r>
              <a:rPr lang="ar-EG" sz="3400" b="1" dirty="0">
                <a:solidFill>
                  <a:srgbClr val="FFCCCC"/>
                </a:solidFill>
                <a:latin typeface="Times New Roman" panose="02020603050405020304" pitchFamily="18" charset="0"/>
                <a:ea typeface="Calibri"/>
                <a:cs typeface="Times New Roman" panose="02020603050405020304" pitchFamily="18" charset="0"/>
              </a:rPr>
              <a:t>28 الي 37% اعلي من معدل تكسيره وهذا يوضح ان عمر الغلاف الجوي اقل من 8000 سنة </a:t>
            </a:r>
          </a:p>
        </p:txBody>
      </p:sp>
    </p:spTree>
    <p:extLst>
      <p:ext uri="{BB962C8B-B14F-4D97-AF65-F5344CB8AC3E}">
        <p14:creationId xmlns:p14="http://schemas.microsoft.com/office/powerpoint/2010/main" val="3861908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2" name="Picture 1"/>
          <p:cNvPicPr>
            <a:picLocks noChangeAspect="1"/>
          </p:cNvPicPr>
          <p:nvPr/>
        </p:nvPicPr>
        <p:blipFill>
          <a:blip r:embed="rId5"/>
          <a:stretch>
            <a:fillRect/>
          </a:stretch>
        </p:blipFill>
        <p:spPr>
          <a:xfrm>
            <a:off x="838200" y="300226"/>
            <a:ext cx="7543800" cy="6115329"/>
          </a:xfrm>
          <a:prstGeom prst="rect">
            <a:avLst/>
          </a:prstGeom>
        </p:spPr>
      </p:pic>
    </p:spTree>
    <p:extLst>
      <p:ext uri="{BB962C8B-B14F-4D97-AF65-F5344CB8AC3E}">
        <p14:creationId xmlns:p14="http://schemas.microsoft.com/office/powerpoint/2010/main" val="14685942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6294031"/>
          </a:xfrm>
          <a:prstGeom prst="rect">
            <a:avLst/>
          </a:prstGeom>
        </p:spPr>
        <p:txBody>
          <a:bodyPr wrap="square">
            <a:spAutoFit/>
          </a:bodyPr>
          <a:lstStyle/>
          <a:p>
            <a:pPr algn="r" rtl="1"/>
            <a:r>
              <a:rPr lang="ar-EG" sz="3100" b="1" dirty="0">
                <a:solidFill>
                  <a:srgbClr val="FFCCCC"/>
                </a:solidFill>
                <a:latin typeface="Times New Roman" panose="02020603050405020304" pitchFamily="18" charset="0"/>
                <a:ea typeface="Calibri"/>
                <a:cs typeface="Times New Roman" panose="02020603050405020304" pitchFamily="18" charset="0"/>
              </a:rPr>
              <a:t>هذا الامر ايضا يعطي معني اخر مهم جدا وهو ان كان بوضوح وبالقياس الكربون المشع الذي يتراكم الان في الكائنات العضوية أكثر من الذي كان يتكون في الماضي </a:t>
            </a:r>
            <a:r>
              <a:rPr lang="ar-EG" sz="3100" b="1" dirty="0" err="1">
                <a:solidFill>
                  <a:srgbClr val="FFCCCC"/>
                </a:solidFill>
                <a:latin typeface="Times New Roman" panose="02020603050405020304" pitchFamily="18" charset="0"/>
                <a:ea typeface="Calibri"/>
                <a:cs typeface="Times New Roman" panose="02020603050405020304" pitchFamily="18" charset="0"/>
              </a:rPr>
              <a:t>لانه</a:t>
            </a:r>
            <a:r>
              <a:rPr lang="ar-EG" sz="3100" b="1" dirty="0">
                <a:solidFill>
                  <a:srgbClr val="FFCCCC"/>
                </a:solidFill>
                <a:latin typeface="Times New Roman" panose="02020603050405020304" pitchFamily="18" charset="0"/>
                <a:ea typeface="Calibri"/>
                <a:cs typeface="Times New Roman" panose="02020603050405020304" pitchFamily="18" charset="0"/>
              </a:rPr>
              <a:t> لم يصل للتشبع بعد </a:t>
            </a:r>
          </a:p>
          <a:p>
            <a:pPr algn="r" rtl="1"/>
            <a:r>
              <a:rPr lang="ar-EG" sz="3100" b="1" dirty="0">
                <a:solidFill>
                  <a:srgbClr val="FFCCCC"/>
                </a:solidFill>
                <a:latin typeface="Times New Roman" panose="02020603050405020304" pitchFamily="18" charset="0"/>
                <a:ea typeface="Calibri"/>
                <a:cs typeface="Times New Roman" panose="02020603050405020304" pitchFamily="18" charset="0"/>
              </a:rPr>
              <a:t>اي النباتات في الماضي تخزن كمية اقل بكثير من الذي تخزنه حاليا إذا لو نبات منذ 5000 سنة يكون خزن نصف او ربع او اقل من معدله الان الذي يتكون. اي الديناصورات منذ 5000 سنة كانت تخزن كربون مشع يقرب من ربع او ثمن او 1/16 ما نخزنه الان في جسمنا إذا لو حللت الديناصورات او فحم او غيره من جماجم ووجدت بها كربون مشع ربع ما في جسمي هذا لا يعني انها عبر عليها 3 نصف عمر اي منذ 17000 سنة ولكن هي فقط من 5700 سنة او اقل لان نسبة الكربون المشع الذي ماتت به هو ربع الان. هذه نقطة هامه جدا وخطيرة ارجوا ان تتذكروها لأننا سنحتاجها لاحقا.</a:t>
            </a:r>
          </a:p>
        </p:txBody>
      </p:sp>
    </p:spTree>
    <p:extLst>
      <p:ext uri="{BB962C8B-B14F-4D97-AF65-F5344CB8AC3E}">
        <p14:creationId xmlns:p14="http://schemas.microsoft.com/office/powerpoint/2010/main" val="19167779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016758"/>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هذا لو اعتبرت هذا هو العامل الوحيد ولكن لو اضفت اليه عوامل اخري مثل ما نتعرض اليه الان من انشطة اشعاعية تجعل ما بدا به </a:t>
            </a:r>
            <a:r>
              <a:rPr lang="ar-EG" sz="3200" b="1" dirty="0" smtClean="0">
                <a:solidFill>
                  <a:srgbClr val="FFCCCC"/>
                </a:solidFill>
                <a:latin typeface="Times New Roman" panose="02020603050405020304" pitchFamily="18" charset="0"/>
                <a:ea typeface="Calibri"/>
                <a:cs typeface="Times New Roman" panose="02020603050405020304" pitchFamily="18" charset="0"/>
              </a:rPr>
              <a:t>الحفريات اقل </a:t>
            </a:r>
            <a:r>
              <a:rPr lang="ar-EG" sz="3200" b="1" dirty="0">
                <a:solidFill>
                  <a:srgbClr val="FFCCCC"/>
                </a:solidFill>
                <a:latin typeface="Times New Roman" panose="02020603050405020304" pitchFamily="18" charset="0"/>
                <a:ea typeface="Calibri"/>
                <a:cs typeface="Times New Roman" panose="02020603050405020304" pitchFamily="18" charset="0"/>
              </a:rPr>
              <a:t>من الثمن هذا يعني انه لو التحليل أصدر 25000 سنة فهو فقط 5000 سنة او اقل وللعلم بالشيء ان كل عينات الديناصورات والفحم وغيره من العينات </a:t>
            </a:r>
            <a:r>
              <a:rPr lang="ar-EG" sz="3200" b="1" dirty="0" smtClean="0">
                <a:solidFill>
                  <a:srgbClr val="FFCCCC"/>
                </a:solidFill>
                <a:latin typeface="Times New Roman" panose="02020603050405020304" pitchFamily="18" charset="0"/>
                <a:ea typeface="Calibri"/>
                <a:cs typeface="Times New Roman" panose="02020603050405020304" pitchFamily="18" charset="0"/>
              </a:rPr>
              <a:t>البيولوجية </a:t>
            </a:r>
            <a:r>
              <a:rPr lang="ar-EG" sz="3200" b="1" dirty="0">
                <a:solidFill>
                  <a:srgbClr val="FFCCCC"/>
                </a:solidFill>
                <a:latin typeface="Times New Roman" panose="02020603050405020304" pitchFamily="18" charset="0"/>
                <a:ea typeface="Calibri"/>
                <a:cs typeface="Times New Roman" panose="02020603050405020304" pitchFamily="18" charset="0"/>
              </a:rPr>
              <a:t>التي قيست بالكربون المشع وجد انها تحتوي على كربون مشع وبنسبة واضحة بدون استثناء وأؤكد بدون استثناء. ولهذا معامل علماء التطور ترفض قياس الكربون المشع في عظام الديناصورات التي المفروض انقرضت قبل 68 مليون سنة لان هذا كارثة لفرضية التطور الكاذبة. </a:t>
            </a:r>
          </a:p>
        </p:txBody>
      </p:sp>
    </p:spTree>
    <p:extLst>
      <p:ext uri="{BB962C8B-B14F-4D97-AF65-F5344CB8AC3E}">
        <p14:creationId xmlns:p14="http://schemas.microsoft.com/office/powerpoint/2010/main" val="7405740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6001643"/>
          </a:xfrm>
          <a:prstGeom prst="rect">
            <a:avLst/>
          </a:prstGeom>
        </p:spPr>
        <p:txBody>
          <a:bodyPr wrap="square">
            <a:spAutoFit/>
          </a:bodyPr>
          <a:lstStyle/>
          <a:p>
            <a:pPr algn="l"/>
            <a:r>
              <a:rPr lang="en-US" sz="2400" b="1" dirty="0" err="1">
                <a:solidFill>
                  <a:srgbClr val="FFCCCC"/>
                </a:solidFill>
                <a:latin typeface="Times New Roman" panose="02020603050405020304" pitchFamily="18" charset="0"/>
                <a:ea typeface="Calibri"/>
                <a:cs typeface="Times New Roman" panose="02020603050405020304" pitchFamily="18" charset="0"/>
              </a:rPr>
              <a:t>Dalrymple</a:t>
            </a:r>
            <a:r>
              <a:rPr lang="en-US" sz="2400" b="1" dirty="0">
                <a:solidFill>
                  <a:srgbClr val="FFCCCC"/>
                </a:solidFill>
                <a:latin typeface="Times New Roman" panose="02020603050405020304" pitchFamily="18" charset="0"/>
                <a:ea typeface="Calibri"/>
                <a:cs typeface="Times New Roman" panose="02020603050405020304" pitchFamily="18" charset="0"/>
              </a:rPr>
              <a:t>, G. Brent. 1984. "How Old is the Earth? A Reply to Scientific Creationism" Proceedings of the 63rd Annual Meeting of the Pacific Division, American Association for the Advancement of Science, Volume 1, Part 3, edited by Frank </a:t>
            </a:r>
            <a:r>
              <a:rPr lang="en-US" sz="2400" b="1" dirty="0" err="1">
                <a:solidFill>
                  <a:srgbClr val="FFCCCC"/>
                </a:solidFill>
                <a:latin typeface="Times New Roman" panose="02020603050405020304" pitchFamily="18" charset="0"/>
                <a:ea typeface="Calibri"/>
                <a:cs typeface="Times New Roman" panose="02020603050405020304" pitchFamily="18" charset="0"/>
              </a:rPr>
              <a:t>Awbrey</a:t>
            </a:r>
            <a:r>
              <a:rPr lang="en-US" sz="2400" b="1" dirty="0">
                <a:solidFill>
                  <a:srgbClr val="FFCCCC"/>
                </a:solidFill>
                <a:latin typeface="Times New Roman" panose="02020603050405020304" pitchFamily="18" charset="0"/>
                <a:ea typeface="Calibri"/>
                <a:cs typeface="Times New Roman" panose="02020603050405020304" pitchFamily="18" charset="0"/>
              </a:rPr>
              <a:t> and William </a:t>
            </a:r>
            <a:r>
              <a:rPr lang="en-US" sz="2400" b="1" dirty="0" err="1">
                <a:solidFill>
                  <a:srgbClr val="FFCCCC"/>
                </a:solidFill>
                <a:latin typeface="Times New Roman" panose="02020603050405020304" pitchFamily="18" charset="0"/>
                <a:ea typeface="Calibri"/>
                <a:cs typeface="Times New Roman" panose="02020603050405020304" pitchFamily="18" charset="0"/>
              </a:rPr>
              <a:t>Thwaites</a:t>
            </a:r>
            <a:r>
              <a:rPr lang="en-US" sz="2400" b="1" dirty="0">
                <a:solidFill>
                  <a:srgbClr val="FFCCCC"/>
                </a:solidFill>
                <a:latin typeface="Times New Roman" panose="02020603050405020304" pitchFamily="18" charset="0"/>
                <a:ea typeface="Calibri"/>
                <a:cs typeface="Times New Roman" panose="02020603050405020304" pitchFamily="18" charset="0"/>
              </a:rPr>
              <a:t>, April 30, 1984, page 88 </a:t>
            </a:r>
          </a:p>
          <a:p>
            <a:pPr algn="l"/>
            <a:endParaRPr lang="en-US" sz="2400" b="1" dirty="0">
              <a:solidFill>
                <a:srgbClr val="FFCCCC"/>
              </a:solidFill>
              <a:latin typeface="Times New Roman" panose="02020603050405020304" pitchFamily="18" charset="0"/>
              <a:ea typeface="Calibri"/>
              <a:cs typeface="Times New Roman" panose="02020603050405020304" pitchFamily="18" charset="0"/>
            </a:endParaRPr>
          </a:p>
          <a:p>
            <a:pPr algn="l"/>
            <a:r>
              <a:rPr lang="en-US" sz="2400" b="1" dirty="0" err="1">
                <a:solidFill>
                  <a:srgbClr val="FFCCCC"/>
                </a:solidFill>
                <a:latin typeface="Times New Roman" panose="02020603050405020304" pitchFamily="18" charset="0"/>
                <a:ea typeface="Calibri"/>
                <a:cs typeface="Times New Roman" panose="02020603050405020304" pitchFamily="18" charset="0"/>
              </a:rPr>
              <a:t>Slusher</a:t>
            </a:r>
            <a:r>
              <a:rPr lang="en-US" sz="2400" b="1" dirty="0">
                <a:solidFill>
                  <a:srgbClr val="FFCCCC"/>
                </a:solidFill>
                <a:latin typeface="Times New Roman" panose="02020603050405020304" pitchFamily="18" charset="0"/>
                <a:ea typeface="Calibri"/>
                <a:cs typeface="Times New Roman" panose="02020603050405020304" pitchFamily="18" charset="0"/>
              </a:rPr>
              <a:t>, Harold S. 1981. Critique of Radiometric Dating ICR Technical Monograph #2 (2nd edition) Institute for Creation Research p.22, 49</a:t>
            </a:r>
          </a:p>
          <a:p>
            <a:pPr algn="l"/>
            <a:endParaRPr lang="en-US" sz="2400" b="1" dirty="0">
              <a:solidFill>
                <a:srgbClr val="FFCCCC"/>
              </a:solidFill>
              <a:latin typeface="Times New Roman" panose="02020603050405020304" pitchFamily="18" charset="0"/>
              <a:ea typeface="Calibri"/>
              <a:cs typeface="Times New Roman" panose="02020603050405020304" pitchFamily="18" charset="0"/>
            </a:endParaRPr>
          </a:p>
          <a:p>
            <a:pPr algn="l"/>
            <a:r>
              <a:rPr lang="en-US" sz="2400" b="1" dirty="0">
                <a:solidFill>
                  <a:srgbClr val="FFCCCC"/>
                </a:solidFill>
                <a:latin typeface="Times New Roman" panose="02020603050405020304" pitchFamily="18" charset="0"/>
                <a:ea typeface="Calibri"/>
                <a:cs typeface="Times New Roman" panose="02020603050405020304" pitchFamily="18" charset="0"/>
              </a:rPr>
              <a:t>Brush, Stephen G. 1982. "Finding the age of the earth: By physics or by faith?" Journal of Geological Education, vol.30, pp.52</a:t>
            </a:r>
          </a:p>
          <a:p>
            <a:pPr algn="l"/>
            <a:endParaRPr lang="en-US" sz="2400" b="1" dirty="0">
              <a:solidFill>
                <a:srgbClr val="FFCCCC"/>
              </a:solidFill>
              <a:latin typeface="Times New Roman" panose="02020603050405020304" pitchFamily="18" charset="0"/>
              <a:ea typeface="Calibri"/>
              <a:cs typeface="Times New Roman" panose="02020603050405020304" pitchFamily="18" charset="0"/>
            </a:endParaRPr>
          </a:p>
          <a:p>
            <a:pPr algn="l"/>
            <a:r>
              <a:rPr lang="en-US" sz="2400" b="1" dirty="0">
                <a:solidFill>
                  <a:srgbClr val="FFCCCC"/>
                </a:solidFill>
                <a:latin typeface="Times New Roman" panose="02020603050405020304" pitchFamily="18" charset="0"/>
                <a:ea typeface="Calibri"/>
                <a:cs typeface="Times New Roman" panose="02020603050405020304" pitchFamily="18" charset="0"/>
              </a:rPr>
              <a:t>DeYoung, D. B. 1976. "The precision of nuclear decay rates" Creation Research Society Quarterly, vol.13, pp. 41</a:t>
            </a:r>
          </a:p>
        </p:txBody>
      </p:sp>
    </p:spTree>
    <p:extLst>
      <p:ext uri="{BB962C8B-B14F-4D97-AF65-F5344CB8AC3E}">
        <p14:creationId xmlns:p14="http://schemas.microsoft.com/office/powerpoint/2010/main" val="815415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4278094"/>
          </a:xfrm>
          <a:prstGeom prst="rect">
            <a:avLst/>
          </a:prstGeom>
        </p:spPr>
        <p:txBody>
          <a:bodyPr wrap="square">
            <a:spAutoFit/>
          </a:bodyPr>
          <a:lstStyle/>
          <a:p>
            <a:pPr algn="r" rtl="1"/>
            <a:r>
              <a:rPr lang="ar-EG" sz="3400" b="1" dirty="0">
                <a:solidFill>
                  <a:srgbClr val="FFCCCC"/>
                </a:solidFill>
                <a:latin typeface="Times New Roman" panose="02020603050405020304" pitchFamily="18" charset="0"/>
                <a:ea typeface="Calibri"/>
                <a:cs typeface="Times New Roman" panose="02020603050405020304" pitchFamily="18" charset="0"/>
              </a:rPr>
              <a:t>33 مقياس الكربون المشع في الماس </a:t>
            </a:r>
          </a:p>
          <a:p>
            <a:pPr algn="r" rtl="1"/>
            <a:r>
              <a:rPr lang="ar-EG" sz="3400" b="1" dirty="0">
                <a:solidFill>
                  <a:srgbClr val="FFCCCC"/>
                </a:solidFill>
                <a:latin typeface="Times New Roman" panose="02020603050405020304" pitchFamily="18" charset="0"/>
                <a:ea typeface="Calibri"/>
                <a:cs typeface="Times New Roman" panose="02020603050405020304" pitchFamily="18" charset="0"/>
              </a:rPr>
              <a:t>وجد كربون مشع في الماس في طبقات يفترض انها قديمة جدا في الارض الذي يفترض ان عمره بلايين السنين رغم انه بسبب سرعة معدل تحلل الكربون المشع (5730 سنة) كان يتوقع ان لا يوجد فيها أي كربون مشع على الاطلاق لان الكربون المشع لا يبقي اكثر من 60 الف سنة. هذا دليل علمي يتفق تماما مع ما قاله الكتاب المقدس عن عمر الارض وانه بضعة الاف من السنين فقط</a:t>
            </a:r>
          </a:p>
        </p:txBody>
      </p:sp>
    </p:spTree>
    <p:extLst>
      <p:ext uri="{BB962C8B-B14F-4D97-AF65-F5344CB8AC3E}">
        <p14:creationId xmlns:p14="http://schemas.microsoft.com/office/powerpoint/2010/main" val="17465442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6001643"/>
          </a:xfrm>
          <a:prstGeom prst="rect">
            <a:avLst/>
          </a:prstGeom>
        </p:spPr>
        <p:txBody>
          <a:bodyPr wrap="square">
            <a:spAutoFit/>
          </a:bodyPr>
          <a:lstStyle/>
          <a:p>
            <a:pPr algn="l"/>
            <a:r>
              <a:rPr lang="en-US" sz="3200" b="1" dirty="0">
                <a:solidFill>
                  <a:srgbClr val="FFCCCC"/>
                </a:solidFill>
                <a:latin typeface="Times New Roman" panose="02020603050405020304" pitchFamily="18" charset="0"/>
                <a:ea typeface="Calibri"/>
                <a:cs typeface="Times New Roman" panose="02020603050405020304" pitchFamily="18" charset="0"/>
              </a:rPr>
              <a:t>P, </a:t>
            </a:r>
            <a:r>
              <a:rPr lang="en-US" sz="3200" b="1" dirty="0" err="1">
                <a:solidFill>
                  <a:srgbClr val="FFCCCC"/>
                </a:solidFill>
                <a:latin typeface="Times New Roman" panose="02020603050405020304" pitchFamily="18" charset="0"/>
                <a:ea typeface="Calibri"/>
                <a:cs typeface="Times New Roman" panose="02020603050405020304" pitchFamily="18" charset="0"/>
              </a:rPr>
              <a:t>Giem</a:t>
            </a:r>
            <a:r>
              <a:rPr lang="en-US" sz="3200" b="1" dirty="0">
                <a:solidFill>
                  <a:srgbClr val="FFCCCC"/>
                </a:solidFill>
                <a:latin typeface="Times New Roman" panose="02020603050405020304" pitchFamily="18" charset="0"/>
                <a:ea typeface="Calibri"/>
                <a:cs typeface="Times New Roman" panose="02020603050405020304" pitchFamily="18" charset="0"/>
              </a:rPr>
              <a:t>, Carbon-14 content of fossil carbon, Origins 51:6–30, 2001</a:t>
            </a:r>
            <a:r>
              <a:rPr lang="en-US" sz="3200" b="1" dirty="0" smtClean="0">
                <a:solidFill>
                  <a:srgbClr val="FFCCCC"/>
                </a:solidFill>
                <a:latin typeface="Times New Roman" panose="02020603050405020304" pitchFamily="18" charset="0"/>
                <a:ea typeface="Calibri"/>
                <a:cs typeface="Times New Roman" panose="02020603050405020304" pitchFamily="18" charset="0"/>
              </a:rPr>
              <a:t>.</a:t>
            </a:r>
            <a:endParaRPr lang="en-US" sz="3200" b="1" dirty="0">
              <a:solidFill>
                <a:srgbClr val="FFCCCC"/>
              </a:solidFill>
              <a:latin typeface="Times New Roman" panose="02020603050405020304" pitchFamily="18" charset="0"/>
              <a:ea typeface="Calibri"/>
              <a:cs typeface="Times New Roman" panose="02020603050405020304" pitchFamily="18" charset="0"/>
            </a:endParaRPr>
          </a:p>
          <a:p>
            <a:r>
              <a:rPr lang="en-US" sz="3200" b="1" dirty="0">
                <a:solidFill>
                  <a:srgbClr val="FFCCCC"/>
                </a:solidFill>
                <a:latin typeface="Times New Roman" panose="02020603050405020304" pitchFamily="18" charset="0"/>
                <a:ea typeface="Calibri"/>
                <a:cs typeface="Times New Roman" panose="02020603050405020304" pitchFamily="18" charset="0"/>
              </a:rPr>
              <a:t>M. Riddle, Does radiometric dating prove the earth is old?, in K.A. Ham (Ed.), The New Answers Book, Master Books, Green Forest, Arkansas, pp. 113–124, </a:t>
            </a:r>
            <a:r>
              <a:rPr lang="en-US" sz="3200" b="1" dirty="0" smtClean="0">
                <a:solidFill>
                  <a:srgbClr val="FFCCCC"/>
                </a:solidFill>
                <a:latin typeface="Times New Roman" panose="02020603050405020304" pitchFamily="18" charset="0"/>
                <a:ea typeface="Calibri"/>
                <a:cs typeface="Times New Roman" panose="02020603050405020304" pitchFamily="18" charset="0"/>
              </a:rPr>
              <a:t>2006</a:t>
            </a:r>
          </a:p>
          <a:p>
            <a:endParaRPr lang="en-US" sz="3200" b="1" dirty="0">
              <a:solidFill>
                <a:srgbClr val="FFCCCC"/>
              </a:solidFill>
              <a:latin typeface="Times New Roman" panose="02020603050405020304" pitchFamily="18" charset="0"/>
              <a:ea typeface="Calibri"/>
              <a:cs typeface="Times New Roman" panose="02020603050405020304" pitchFamily="18" charset="0"/>
            </a:endParaRPr>
          </a:p>
          <a:p>
            <a:r>
              <a:rPr lang="en-US" sz="3200" b="1" dirty="0">
                <a:solidFill>
                  <a:srgbClr val="FFCCCC"/>
                </a:solidFill>
                <a:latin typeface="Times New Roman" panose="02020603050405020304" pitchFamily="18" charset="0"/>
                <a:ea typeface="Calibri"/>
                <a:cs typeface="Times New Roman" panose="02020603050405020304" pitchFamily="18" charset="0"/>
              </a:rPr>
              <a:t>R.E. Taylor, and J. </a:t>
            </a:r>
            <a:r>
              <a:rPr lang="en-US" sz="3200" b="1" dirty="0" err="1">
                <a:solidFill>
                  <a:srgbClr val="FFCCCC"/>
                </a:solidFill>
                <a:latin typeface="Times New Roman" panose="02020603050405020304" pitchFamily="18" charset="0"/>
                <a:ea typeface="Calibri"/>
                <a:cs typeface="Times New Roman" panose="02020603050405020304" pitchFamily="18" charset="0"/>
              </a:rPr>
              <a:t>Southon</a:t>
            </a:r>
            <a:r>
              <a:rPr lang="en-US" sz="3200" b="1" dirty="0">
                <a:solidFill>
                  <a:srgbClr val="FFCCCC"/>
                </a:solidFill>
                <a:latin typeface="Times New Roman" panose="02020603050405020304" pitchFamily="18" charset="0"/>
                <a:ea typeface="Calibri"/>
                <a:cs typeface="Times New Roman" panose="02020603050405020304" pitchFamily="18" charset="0"/>
              </a:rPr>
              <a:t>, Use of natural diamonds to monitor 14C AMS instrument backgrounds, Nuclear Instruments and Methods in Physics Research B 259:282–287, 2007.</a:t>
            </a:r>
            <a:endParaRPr lang="ar-EG" sz="32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268234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4801314"/>
          </a:xfrm>
          <a:prstGeom prst="rect">
            <a:avLst/>
          </a:prstGeom>
        </p:spPr>
        <p:txBody>
          <a:bodyPr wrap="square">
            <a:spAutoFit/>
          </a:bodyPr>
          <a:lstStyle/>
          <a:p>
            <a:pPr algn="r" rtl="1"/>
            <a:r>
              <a:rPr lang="ar-EG" sz="3400" b="1" dirty="0">
                <a:solidFill>
                  <a:srgbClr val="FFCCCC"/>
                </a:solidFill>
                <a:latin typeface="Times New Roman" panose="02020603050405020304" pitchFamily="18" charset="0"/>
                <a:ea typeface="Calibri"/>
                <a:cs typeface="Times New Roman" panose="02020603050405020304" pitchFamily="18" charset="0"/>
              </a:rPr>
              <a:t>34 الكربون المشع في النيازك </a:t>
            </a:r>
          </a:p>
          <a:p>
            <a:pPr algn="r" rtl="1"/>
            <a:r>
              <a:rPr lang="ar-EG" sz="3400" b="1" dirty="0">
                <a:solidFill>
                  <a:srgbClr val="FFCCCC"/>
                </a:solidFill>
                <a:latin typeface="Times New Roman" panose="02020603050405020304" pitchFamily="18" charset="0"/>
                <a:ea typeface="Calibri"/>
                <a:cs typeface="Times New Roman" panose="02020603050405020304" pitchFamily="18" charset="0"/>
              </a:rPr>
              <a:t>تكلمت سابقا عن عمر النيازك الذي هو مؤكد انه اقل من 10000 سنة وأيضا في هذا الموضوع وضحت انهم وجدوا كربون مشع في هذه النيازك التي وجدوها في طبقة قرب سطحية واعطت نتائج أيضا 700000 سنة </a:t>
            </a:r>
            <a:r>
              <a:rPr lang="ar-EG" sz="3400" b="1" dirty="0" smtClean="0">
                <a:solidFill>
                  <a:srgbClr val="FFCCCC"/>
                </a:solidFill>
                <a:latin typeface="Times New Roman" panose="02020603050405020304" pitchFamily="18" charset="0"/>
                <a:ea typeface="Calibri"/>
                <a:cs typeface="Times New Roman" panose="02020603050405020304" pitchFamily="18" charset="0"/>
              </a:rPr>
              <a:t>بالبوتاسيوم </a:t>
            </a:r>
            <a:r>
              <a:rPr lang="ar-EG" sz="3400" b="1" dirty="0">
                <a:solidFill>
                  <a:srgbClr val="FFCCCC"/>
                </a:solidFill>
                <a:latin typeface="Times New Roman" panose="02020603050405020304" pitchFamily="18" charset="0"/>
                <a:ea typeface="Calibri"/>
                <a:cs typeface="Times New Roman" panose="02020603050405020304" pitchFamily="18" charset="0"/>
              </a:rPr>
              <a:t>ارجون ولكن هذه الطبقة عمرها 7000 سنة وايضا وجد فيها كربون مشع بكثرة وهذا أيضا اثبت خطا تحديد العمر بالبوتاسيوم ارجون ووجد ايضا بها كربون مشع يؤكد قصر عمرها وقصر عمر المجموعة الشمسية.</a:t>
            </a:r>
          </a:p>
        </p:txBody>
      </p:sp>
    </p:spTree>
    <p:extLst>
      <p:ext uri="{BB962C8B-B14F-4D97-AF65-F5344CB8AC3E}">
        <p14:creationId xmlns:p14="http://schemas.microsoft.com/office/powerpoint/2010/main" val="11691854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3046988"/>
          </a:xfrm>
          <a:prstGeom prst="rect">
            <a:avLst/>
          </a:prstGeom>
        </p:spPr>
        <p:txBody>
          <a:bodyPr wrap="square">
            <a:spAutoFit/>
          </a:bodyPr>
          <a:lstStyle/>
          <a:p>
            <a:pPr algn="l"/>
            <a:r>
              <a:rPr lang="en-US" sz="3200" b="1" dirty="0">
                <a:solidFill>
                  <a:srgbClr val="FFCCCC"/>
                </a:solidFill>
                <a:latin typeface="Times New Roman" panose="02020603050405020304" pitchFamily="18" charset="0"/>
                <a:ea typeface="Calibri"/>
                <a:cs typeface="Times New Roman" panose="02020603050405020304" pitchFamily="18" charset="0"/>
              </a:rPr>
              <a:t>Cosmogenic Carbon-14 in Meteorites and Terrestrial Ages of "Finds" and Craters. Science. 136(3519</a:t>
            </a:r>
            <a:r>
              <a:rPr lang="en-US" sz="3200" b="1" dirty="0" smtClean="0">
                <a:solidFill>
                  <a:srgbClr val="FFCCCC"/>
                </a:solidFill>
                <a:latin typeface="Times New Roman" panose="02020603050405020304" pitchFamily="18" charset="0"/>
                <a:ea typeface="Calibri"/>
                <a:cs typeface="Times New Roman" panose="02020603050405020304" pitchFamily="18" charset="0"/>
              </a:rPr>
              <a:t>):</a:t>
            </a:r>
          </a:p>
          <a:p>
            <a:pPr algn="l"/>
            <a:endParaRPr lang="en-US" sz="3200" b="1" dirty="0">
              <a:solidFill>
                <a:srgbClr val="FFCCCC"/>
              </a:solidFill>
              <a:latin typeface="Times New Roman" panose="02020603050405020304" pitchFamily="18" charset="0"/>
              <a:ea typeface="Calibri"/>
              <a:cs typeface="Times New Roman" panose="02020603050405020304" pitchFamily="18" charset="0"/>
            </a:endParaRPr>
          </a:p>
          <a:p>
            <a:r>
              <a:rPr lang="en-US" sz="3200" b="1" dirty="0">
                <a:solidFill>
                  <a:srgbClr val="FFCCCC"/>
                </a:solidFill>
                <a:latin typeface="Times New Roman" panose="02020603050405020304" pitchFamily="18" charset="0"/>
                <a:ea typeface="Calibri"/>
                <a:cs typeface="Times New Roman" panose="02020603050405020304" pitchFamily="18" charset="0"/>
              </a:rPr>
              <a:t>R.O. Chalmers et al. Geological Society of America: Bulletin Part 1 508,</a:t>
            </a:r>
            <a:endParaRPr lang="ar-EG" sz="32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9446487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6881877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457200" y="381000"/>
            <a:ext cx="8229600" cy="5816977"/>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drghaly.com/articles/display/12218</a:t>
            </a:r>
            <a:endParaRPr lang="en-US" sz="3200" b="1" dirty="0" smtClean="0">
              <a:solidFill>
                <a:srgbClr val="FFFFFF"/>
              </a:solidFill>
            </a:endParaRPr>
          </a:p>
          <a:p>
            <a:pPr lvl="0" algn="ctr" rtl="1">
              <a:lnSpc>
                <a:spcPct val="150000"/>
              </a:lnSpc>
            </a:pPr>
            <a:r>
              <a:rPr lang="en-US" sz="3200" b="1" dirty="0">
                <a:solidFill>
                  <a:srgbClr val="FFFFFF"/>
                </a:solidFill>
                <a:hlinkClick r:id="rId6"/>
              </a:rPr>
              <a:t>http://</a:t>
            </a:r>
            <a:r>
              <a:rPr lang="en-US" sz="3200" b="1" dirty="0" smtClean="0">
                <a:solidFill>
                  <a:srgbClr val="FFFFFF"/>
                </a:solidFill>
                <a:hlinkClick r:id="rId6"/>
              </a:rPr>
              <a:t>drghaly.com/articles/display/12219</a:t>
            </a:r>
            <a:endParaRPr lang="en-US" sz="3200" b="1" dirty="0" smtClean="0">
              <a:solidFill>
                <a:srgbClr val="FFFFFF"/>
              </a:solidFill>
            </a:endParaRPr>
          </a:p>
          <a:p>
            <a:pPr lvl="0" algn="ctr" rtl="1">
              <a:lnSpc>
                <a:spcPct val="150000"/>
              </a:lnSpc>
            </a:pPr>
            <a:endParaRPr lang="ar-EG" sz="3200" b="1" dirty="0" smtClean="0">
              <a:solidFill>
                <a:srgbClr val="FFFFFF"/>
              </a:solidFill>
            </a:endParaRPr>
          </a:p>
          <a:p>
            <a:pPr lvl="0" algn="ctr" rtl="1">
              <a:lnSpc>
                <a:spcPct val="150000"/>
              </a:lnSpc>
            </a:pPr>
            <a:r>
              <a:rPr lang="en-US" sz="2800" b="1" dirty="0">
                <a:solidFill>
                  <a:srgbClr val="FFFFFF"/>
                </a:solidFill>
                <a:hlinkClick r:id="rId7"/>
              </a:rPr>
              <a:t>https://</a:t>
            </a:r>
            <a:r>
              <a:rPr lang="en-US" sz="2800" b="1" dirty="0" smtClean="0">
                <a:solidFill>
                  <a:srgbClr val="FFFFFF"/>
                </a:solidFill>
                <a:hlinkClick r:id="rId7"/>
              </a:rPr>
              <a:t>www.youtube.com/watch?v=OSyho7kiiws</a:t>
            </a:r>
            <a:endParaRPr lang="en-US" sz="2800" b="1" dirty="0" smtClean="0">
              <a:solidFill>
                <a:srgbClr val="FFFFFF"/>
              </a:solidFill>
            </a:endParaRPr>
          </a:p>
          <a:p>
            <a:pPr lvl="0" algn="ctr" rtl="1">
              <a:lnSpc>
                <a:spcPct val="150000"/>
              </a:lnSpc>
            </a:pPr>
            <a:r>
              <a:rPr lang="en-US" sz="2800" b="1" dirty="0">
                <a:solidFill>
                  <a:srgbClr val="FFFFFF"/>
                </a:solidFill>
                <a:hlinkClick r:id="rId8"/>
              </a:rPr>
              <a:t>https://</a:t>
            </a:r>
            <a:r>
              <a:rPr lang="en-US" sz="2800" b="1" dirty="0" smtClean="0">
                <a:solidFill>
                  <a:srgbClr val="FFFFFF"/>
                </a:solidFill>
                <a:hlinkClick r:id="rId8"/>
              </a:rPr>
              <a:t>www.youtube.com/watch?v=sEpt_zp_y08</a:t>
            </a:r>
            <a:endParaRPr lang="en-US" sz="2800" b="1" dirty="0" smtClean="0">
              <a:solidFill>
                <a:srgbClr val="FFFFFF"/>
              </a:solidFill>
            </a:endParaRPr>
          </a:p>
        </p:txBody>
      </p:sp>
    </p:spTree>
    <p:extLst>
      <p:ext uri="{BB962C8B-B14F-4D97-AF65-F5344CB8AC3E}">
        <p14:creationId xmlns:p14="http://schemas.microsoft.com/office/powerpoint/2010/main" val="325505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2474198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2594019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6732072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693866"/>
          </a:xfrm>
          <a:prstGeom prst="rect">
            <a:avLst/>
          </a:prstGeom>
        </p:spPr>
        <p:txBody>
          <a:bodyPr wrap="square">
            <a:spAutoFit/>
          </a:bodyPr>
          <a:lstStyle/>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35 دليل اخر وهو مقياس تكوين دلتا الأنهار</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دلتا الانهار هي جزء يتكون بمرور الزمن بسبب نهر وتدل علي عمر النهر والانهار المختلفة متوسط عمرها من عمر تكوين مناخ الارض فبمعرفة عمر تكوين الدلتا يدل علي عمر النهر وعمر مناخ الارض وعمر القشرية الأرضية. كلما درست دلتا نهر من الانهار الكبيرة نجد انها بدا تكوينها منذ 4500 سنة تقريبا وهذا يؤكد شيئين اولا ان كل دلتا الانهار </a:t>
            </a:r>
            <a:r>
              <a:rPr lang="ar-EG" sz="2800" b="1" dirty="0" smtClean="0">
                <a:solidFill>
                  <a:srgbClr val="FFCCCC"/>
                </a:solidFill>
                <a:latin typeface="Times New Roman" panose="02020603050405020304" pitchFamily="18" charset="0"/>
                <a:ea typeface="Calibri"/>
                <a:cs typeface="Times New Roman" panose="02020603050405020304" pitchFamily="18" charset="0"/>
              </a:rPr>
              <a:t>بدأت </a:t>
            </a:r>
            <a:r>
              <a:rPr lang="ar-EG" sz="2800" b="1" dirty="0">
                <a:solidFill>
                  <a:srgbClr val="FFCCCC"/>
                </a:solidFill>
                <a:latin typeface="Times New Roman" panose="02020603050405020304" pitchFamily="18" charset="0"/>
                <a:ea typeface="Calibri"/>
                <a:cs typeface="Times New Roman" panose="02020603050405020304" pitchFamily="18" charset="0"/>
              </a:rPr>
              <a:t>بعد انتهاء الطوفان مباشرة بعد انتهاء تراجع المياه سريعا وتركت اثار تصلح كمجرى </a:t>
            </a:r>
            <a:r>
              <a:rPr lang="ar-EG" sz="2800" b="1" dirty="0" smtClean="0">
                <a:solidFill>
                  <a:srgbClr val="FFCCCC"/>
                </a:solidFill>
                <a:latin typeface="Times New Roman" panose="02020603050405020304" pitchFamily="18" charset="0"/>
                <a:ea typeface="Calibri"/>
                <a:cs typeface="Times New Roman" panose="02020603050405020304" pitchFamily="18" charset="0"/>
              </a:rPr>
              <a:t>للأنهار </a:t>
            </a:r>
            <a:r>
              <a:rPr lang="ar-EG" sz="2800" b="1" dirty="0">
                <a:solidFill>
                  <a:srgbClr val="FFCCCC"/>
                </a:solidFill>
                <a:latin typeface="Times New Roman" panose="02020603050405020304" pitchFamily="18" charset="0"/>
                <a:ea typeface="Calibri"/>
                <a:cs typeface="Times New Roman" panose="02020603050405020304" pitchFamily="18" charset="0"/>
              </a:rPr>
              <a:t>هذه الانهاء مع بدايتها </a:t>
            </a:r>
            <a:r>
              <a:rPr lang="ar-EG" sz="2800" b="1" dirty="0" smtClean="0">
                <a:solidFill>
                  <a:srgbClr val="FFCCCC"/>
                </a:solidFill>
                <a:latin typeface="Times New Roman" panose="02020603050405020304" pitchFamily="18" charset="0"/>
                <a:ea typeface="Calibri"/>
                <a:cs typeface="Times New Roman" panose="02020603050405020304" pitchFamily="18" charset="0"/>
              </a:rPr>
              <a:t>بدأت </a:t>
            </a:r>
            <a:r>
              <a:rPr lang="ar-EG" sz="2800" b="1" dirty="0">
                <a:solidFill>
                  <a:srgbClr val="FFCCCC"/>
                </a:solidFill>
                <a:latin typeface="Times New Roman" panose="02020603050405020304" pitchFamily="18" charset="0"/>
                <a:ea typeface="Calibri"/>
                <a:cs typeface="Times New Roman" panose="02020603050405020304" pitchFamily="18" charset="0"/>
              </a:rPr>
              <a:t>تكون دلتا الانهار من هذا الوقت فهذا دليل يثبت الطوفان وبقوة </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ثانيا يهدم ادعاء قدم الارض لان لو كانت الارض قديمة جدا والانهار قديمة حفرت هذه المجاري المائية </a:t>
            </a:r>
            <a:r>
              <a:rPr lang="ar-EG" sz="2800" b="1" dirty="0" smtClean="0">
                <a:solidFill>
                  <a:srgbClr val="FFCCCC"/>
                </a:solidFill>
                <a:latin typeface="Times New Roman" panose="02020603050405020304" pitchFamily="18" charset="0"/>
                <a:ea typeface="Calibri"/>
                <a:cs typeface="Times New Roman" panose="02020603050405020304" pitchFamily="18" charset="0"/>
              </a:rPr>
              <a:t>للأنهار </a:t>
            </a:r>
            <a:r>
              <a:rPr lang="ar-EG" sz="2800" b="1" dirty="0">
                <a:solidFill>
                  <a:srgbClr val="FFCCCC"/>
                </a:solidFill>
                <a:latin typeface="Times New Roman" panose="02020603050405020304" pitchFamily="18" charset="0"/>
                <a:ea typeface="Calibri"/>
                <a:cs typeface="Times New Roman" panose="02020603050405020304" pitchFamily="18" charset="0"/>
              </a:rPr>
              <a:t>والاخاديد منذ عشرات ومئات الملايين من السنين لكانت الدلتا ضخمه الناتجة مما حفره النهر في طريقه عندما بدأ يكون الدلتا ورسبه طول هذا العمر الطويل.</a:t>
            </a:r>
          </a:p>
        </p:txBody>
      </p:sp>
    </p:spTree>
    <p:extLst>
      <p:ext uri="{BB962C8B-B14F-4D97-AF65-F5344CB8AC3E}">
        <p14:creationId xmlns:p14="http://schemas.microsoft.com/office/powerpoint/2010/main" val="589047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1522035"/>
            <a:ext cx="8229600" cy="3354765"/>
          </a:xfrm>
          <a:prstGeom prst="rect">
            <a:avLst/>
          </a:prstGeom>
        </p:spPr>
        <p:txBody>
          <a:bodyPr wrap="square">
            <a:spAutoFit/>
          </a:bodyPr>
          <a:lstStyle/>
          <a:p>
            <a:r>
              <a:rPr lang="en-US" sz="3600" b="1" dirty="0">
                <a:solidFill>
                  <a:srgbClr val="FFCCCC"/>
                </a:solidFill>
                <a:latin typeface="Times New Roman" panose="02020603050405020304" pitchFamily="18" charset="0"/>
                <a:ea typeface="Calibri"/>
                <a:cs typeface="Times New Roman" panose="02020603050405020304" pitchFamily="18" charset="0"/>
              </a:rPr>
              <a:t>Bulletin of Deluge Geology and Related Sciences (v. 2, no. 2, p. 37-62</a:t>
            </a:r>
            <a:r>
              <a:rPr lang="en-US" sz="3600" b="1" dirty="0" smtClean="0">
                <a:solidFill>
                  <a:srgbClr val="FFCCCC"/>
                </a:solidFill>
                <a:latin typeface="Times New Roman" panose="02020603050405020304" pitchFamily="18" charset="0"/>
                <a:ea typeface="Calibri"/>
                <a:cs typeface="Times New Roman" panose="02020603050405020304" pitchFamily="18" charset="0"/>
              </a:rPr>
              <a:t>)</a:t>
            </a:r>
          </a:p>
          <a:p>
            <a:endParaRPr lang="en-US" sz="3600" b="1" dirty="0" smtClean="0">
              <a:solidFill>
                <a:srgbClr val="FFCCCC"/>
              </a:solidFill>
              <a:latin typeface="Times New Roman" panose="02020603050405020304" pitchFamily="18" charset="0"/>
              <a:ea typeface="Calibri"/>
              <a:cs typeface="Times New Roman" panose="02020603050405020304" pitchFamily="18" charset="0"/>
            </a:endParaRPr>
          </a:p>
          <a:p>
            <a:r>
              <a:rPr lang="en-US" sz="3600" b="1" dirty="0">
                <a:solidFill>
                  <a:srgbClr val="FFCCCC"/>
                </a:solidFill>
                <a:latin typeface="Times New Roman" panose="02020603050405020304" pitchFamily="18" charset="0"/>
                <a:ea typeface="Calibri"/>
                <a:cs typeface="Times New Roman" panose="02020603050405020304" pitchFamily="18" charset="0"/>
              </a:rPr>
              <a:t>Hayward, 1985, p.83 </a:t>
            </a:r>
            <a:endParaRPr lang="en-US" sz="3600" b="1" dirty="0" smtClean="0">
              <a:solidFill>
                <a:srgbClr val="FFCCCC"/>
              </a:solidFill>
              <a:latin typeface="Times New Roman" panose="02020603050405020304" pitchFamily="18" charset="0"/>
              <a:ea typeface="Calibri"/>
              <a:cs typeface="Times New Roman" panose="02020603050405020304" pitchFamily="18" charset="0"/>
            </a:endParaRPr>
          </a:p>
          <a:p>
            <a:endParaRPr lang="en-US" sz="3600" b="1" dirty="0">
              <a:solidFill>
                <a:srgbClr val="FFCCCC"/>
              </a:solidFill>
              <a:latin typeface="Times New Roman" panose="02020603050405020304" pitchFamily="18" charset="0"/>
              <a:ea typeface="Calibri"/>
              <a:cs typeface="Times New Roman" panose="02020603050405020304" pitchFamily="18" charset="0"/>
            </a:endParaRPr>
          </a:p>
          <a:p>
            <a:endParaRPr lang="en-US" sz="32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755139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3970318"/>
          </a:xfrm>
          <a:prstGeom prst="rect">
            <a:avLst/>
          </a:prstGeom>
        </p:spPr>
        <p:txBody>
          <a:bodyPr wrap="square">
            <a:spAutoFit/>
          </a:bodyPr>
          <a:lstStyle/>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36 مقايس اخر وهو مقياس التصحر </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معظم الصحراء كبيرة الحجم في العالم تنموا بمعدل محسوب بسبب الرياح الساخنة التي تساعد على </a:t>
            </a:r>
            <a:r>
              <a:rPr lang="ar-EG" sz="3600" b="1" dirty="0" smtClean="0">
                <a:solidFill>
                  <a:srgbClr val="FFCCCC"/>
                </a:solidFill>
                <a:latin typeface="Times New Roman" panose="02020603050405020304" pitchFamily="18" charset="0"/>
                <a:ea typeface="Calibri"/>
                <a:cs typeface="Times New Roman" panose="02020603050405020304" pitchFamily="18" charset="0"/>
              </a:rPr>
              <a:t>تأكل </a:t>
            </a:r>
            <a:r>
              <a:rPr lang="ar-EG" sz="3600" b="1" dirty="0">
                <a:solidFill>
                  <a:srgbClr val="FFCCCC"/>
                </a:solidFill>
                <a:latin typeface="Times New Roman" panose="02020603050405020304" pitchFamily="18" charset="0"/>
                <a:ea typeface="Calibri"/>
                <a:cs typeface="Times New Roman" panose="02020603050405020304" pitchFamily="18" charset="0"/>
              </a:rPr>
              <a:t>الأراضي الزراعية في أطرافها وعندما يحسب حجمها ومعدل نموها نجد ان معظم هذه الصحاري </a:t>
            </a:r>
            <a:r>
              <a:rPr lang="ar-EG" sz="3600" b="1" dirty="0" smtClean="0">
                <a:solidFill>
                  <a:srgbClr val="FFCCCC"/>
                </a:solidFill>
                <a:latin typeface="Times New Roman" panose="02020603050405020304" pitchFamily="18" charset="0"/>
                <a:ea typeface="Calibri"/>
                <a:cs typeface="Times New Roman" panose="02020603050405020304" pitchFamily="18" charset="0"/>
              </a:rPr>
              <a:t>بدأت </a:t>
            </a:r>
            <a:r>
              <a:rPr lang="ar-EG" sz="3600" b="1" dirty="0">
                <a:solidFill>
                  <a:srgbClr val="FFCCCC"/>
                </a:solidFill>
                <a:latin typeface="Times New Roman" panose="02020603050405020304" pitchFamily="18" charset="0"/>
                <a:ea typeface="Calibri"/>
                <a:cs typeface="Times New Roman" panose="02020603050405020304" pitchFamily="18" charset="0"/>
              </a:rPr>
              <a:t>من او اقل من 4000 سنة هذا يدل على حدوث الطوفان </a:t>
            </a:r>
            <a:r>
              <a:rPr lang="ar-EG" sz="3600" b="1" dirty="0" smtClean="0">
                <a:solidFill>
                  <a:srgbClr val="FFCCCC"/>
                </a:solidFill>
                <a:latin typeface="Times New Roman" panose="02020603050405020304" pitchFamily="18" charset="0"/>
                <a:ea typeface="Calibri"/>
                <a:cs typeface="Times New Roman" panose="02020603050405020304" pitchFamily="18" charset="0"/>
              </a:rPr>
              <a:t>وتأكيد </a:t>
            </a:r>
            <a:r>
              <a:rPr lang="ar-EG" sz="3600" b="1" dirty="0">
                <a:solidFill>
                  <a:srgbClr val="FFCCCC"/>
                </a:solidFill>
                <a:latin typeface="Times New Roman" panose="02020603050405020304" pitchFamily="18" charset="0"/>
                <a:ea typeface="Calibri"/>
                <a:cs typeface="Times New Roman" panose="02020603050405020304" pitchFamily="18" charset="0"/>
              </a:rPr>
              <a:t>صغر عمر الارض. </a:t>
            </a:r>
          </a:p>
        </p:txBody>
      </p:sp>
    </p:spTree>
    <p:extLst>
      <p:ext uri="{BB962C8B-B14F-4D97-AF65-F5344CB8AC3E}">
        <p14:creationId xmlns:p14="http://schemas.microsoft.com/office/powerpoint/2010/main" val="1054278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4" name="Picture 3"/>
          <p:cNvPicPr>
            <a:picLocks noChangeAspect="1"/>
          </p:cNvPicPr>
          <p:nvPr/>
        </p:nvPicPr>
        <p:blipFill>
          <a:blip r:embed="rId5"/>
          <a:stretch>
            <a:fillRect/>
          </a:stretch>
        </p:blipFill>
        <p:spPr>
          <a:xfrm>
            <a:off x="611453" y="532045"/>
            <a:ext cx="7922947" cy="5792555"/>
          </a:xfrm>
          <a:prstGeom prst="rect">
            <a:avLst/>
          </a:prstGeom>
        </p:spPr>
      </p:pic>
    </p:spTree>
    <p:extLst>
      <p:ext uri="{BB962C8B-B14F-4D97-AF65-F5344CB8AC3E}">
        <p14:creationId xmlns:p14="http://schemas.microsoft.com/office/powerpoint/2010/main" val="40136257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078313"/>
          </a:xfrm>
          <a:prstGeom prst="rect">
            <a:avLst/>
          </a:prstGeom>
        </p:spPr>
        <p:txBody>
          <a:bodyPr wrap="square">
            <a:spAutoFit/>
          </a:bodyPr>
          <a:lstStyle/>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37 أيضا مقياس اخر وهو التربة السطحية </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متوسط التربة السطحية في العالم هو 8 بوصات او ما يوازي 20 سم بالطبع يزيد في مناطق ويقل في مناطق أخرى وهذه التربة الهشة قليلة التماسك هي السهل نحرها لو لم يوجد فيها نباتات وبخاصه اعشاب تجعلها متماسكة ويترسب عليها وتضاف الي هذه التربة. وجد ان هذه التربة التي فيها اعشاب معدل بنائها في المناطق الخضراء بمعدل 2.5 سم في 300 الي 1000 سنة. بناء عليه يكون عمر الأرض بضعة الاف من السنين.</a:t>
            </a:r>
          </a:p>
        </p:txBody>
      </p:sp>
    </p:spTree>
    <p:extLst>
      <p:ext uri="{BB962C8B-B14F-4D97-AF65-F5344CB8AC3E}">
        <p14:creationId xmlns:p14="http://schemas.microsoft.com/office/powerpoint/2010/main" val="2369074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3970318"/>
          </a:xfrm>
          <a:prstGeom prst="rect">
            <a:avLst/>
          </a:prstGeom>
        </p:spPr>
        <p:txBody>
          <a:bodyPr wrap="square">
            <a:spAutoFit/>
          </a:bodyPr>
          <a:lstStyle/>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38 دليل من </a:t>
            </a:r>
            <a:r>
              <a:rPr lang="ar-EG" sz="3600" b="1" dirty="0" smtClean="0">
                <a:solidFill>
                  <a:srgbClr val="FFCCCC"/>
                </a:solidFill>
                <a:latin typeface="Times New Roman" panose="02020603050405020304" pitchFamily="18" charset="0"/>
                <a:ea typeface="Calibri"/>
                <a:cs typeface="Times New Roman" panose="02020603050405020304" pitchFamily="18" charset="0"/>
              </a:rPr>
              <a:t>تأكل </a:t>
            </a:r>
            <a:r>
              <a:rPr lang="ar-EG" sz="3600" b="1" dirty="0">
                <a:solidFill>
                  <a:srgbClr val="FFCCCC"/>
                </a:solidFill>
                <a:latin typeface="Times New Roman" panose="02020603050405020304" pitchFamily="18" charset="0"/>
                <a:ea typeface="Calibri"/>
                <a:cs typeface="Times New Roman" panose="02020603050405020304" pitchFamily="18" charset="0"/>
              </a:rPr>
              <a:t>الشلالات </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بدراسة بداية منطقة </a:t>
            </a:r>
            <a:r>
              <a:rPr lang="ar-EG" sz="3600" b="1" dirty="0" smtClean="0">
                <a:solidFill>
                  <a:srgbClr val="FFCCCC"/>
                </a:solidFill>
                <a:latin typeface="Times New Roman" panose="02020603050405020304" pitchFamily="18" charset="0"/>
                <a:ea typeface="Calibri"/>
                <a:cs typeface="Times New Roman" panose="02020603050405020304" pitchFamily="18" charset="0"/>
              </a:rPr>
              <a:t>تأكل </a:t>
            </a:r>
            <a:r>
              <a:rPr lang="ar-EG" sz="3600" b="1" dirty="0">
                <a:solidFill>
                  <a:srgbClr val="FFCCCC"/>
                </a:solidFill>
                <a:latin typeface="Times New Roman" panose="02020603050405020304" pitchFamily="18" charset="0"/>
                <a:ea typeface="Calibri"/>
                <a:cs typeface="Times New Roman" panose="02020603050405020304" pitchFamily="18" charset="0"/>
              </a:rPr>
              <a:t>الأرض بسبب الشلال وبدراسة معدل </a:t>
            </a:r>
            <a:r>
              <a:rPr lang="ar-EG" sz="3600" b="1" dirty="0" smtClean="0">
                <a:solidFill>
                  <a:srgbClr val="FFCCCC"/>
                </a:solidFill>
                <a:latin typeface="Times New Roman" panose="02020603050405020304" pitchFamily="18" charset="0"/>
                <a:ea typeface="Calibri"/>
                <a:cs typeface="Times New Roman" panose="02020603050405020304" pitchFamily="18" charset="0"/>
              </a:rPr>
              <a:t>تأكل </a:t>
            </a:r>
            <a:r>
              <a:rPr lang="ar-EG" sz="3600" b="1" dirty="0">
                <a:solidFill>
                  <a:srgbClr val="FFCCCC"/>
                </a:solidFill>
                <a:latin typeface="Times New Roman" panose="02020603050405020304" pitchFamily="18" charset="0"/>
                <a:ea typeface="Calibri"/>
                <a:cs typeface="Times New Roman" panose="02020603050405020304" pitchFamily="18" charset="0"/>
              </a:rPr>
              <a:t>الأرض في السنة نستطيع ان نعرف عمر الشلال. فالشلالات الكبيرة مثل شلالات </a:t>
            </a:r>
            <a:r>
              <a:rPr lang="ar-EG" sz="3600" b="1" dirty="0" err="1">
                <a:solidFill>
                  <a:srgbClr val="FFCCCC"/>
                </a:solidFill>
                <a:latin typeface="Times New Roman" panose="02020603050405020304" pitchFamily="18" charset="0"/>
                <a:ea typeface="Calibri"/>
                <a:cs typeface="Times New Roman" panose="02020603050405020304" pitchFamily="18" charset="0"/>
              </a:rPr>
              <a:t>ايجيوزو</a:t>
            </a:r>
            <a:r>
              <a:rPr lang="ar-EG" sz="3600" b="1" dirty="0">
                <a:solidFill>
                  <a:srgbClr val="FFCCCC"/>
                </a:solidFill>
                <a:latin typeface="Times New Roman" panose="02020603050405020304" pitchFamily="18" charset="0"/>
                <a:ea typeface="Calibri"/>
                <a:cs typeface="Times New Roman" panose="02020603050405020304" pitchFamily="18" charset="0"/>
              </a:rPr>
              <a:t> وشلالات فيكتوريا وشلالات </a:t>
            </a:r>
            <a:r>
              <a:rPr lang="ar-EG" sz="3600" b="1" dirty="0" err="1">
                <a:solidFill>
                  <a:srgbClr val="FFCCCC"/>
                </a:solidFill>
                <a:latin typeface="Times New Roman" panose="02020603050405020304" pitchFamily="18" charset="0"/>
                <a:ea typeface="Calibri"/>
                <a:cs typeface="Times New Roman" panose="02020603050405020304" pitchFamily="18" charset="0"/>
              </a:rPr>
              <a:t>بنف</a:t>
            </a:r>
            <a:r>
              <a:rPr lang="ar-EG" sz="3600" b="1" dirty="0">
                <a:solidFill>
                  <a:srgbClr val="FFCCCC"/>
                </a:solidFill>
                <a:latin typeface="Times New Roman" panose="02020603050405020304" pitchFamily="18" charset="0"/>
                <a:ea typeface="Calibri"/>
                <a:cs typeface="Times New Roman" panose="02020603050405020304" pitchFamily="18" charset="0"/>
              </a:rPr>
              <a:t> وشلالات نياجرا بحسابات دقيقة توضح صغر عمر الأرض بل وأنها تكونت بعد الطوفان لان عمرها اقل من 4500 سنة.</a:t>
            </a:r>
          </a:p>
        </p:txBody>
      </p:sp>
    </p:spTree>
    <p:extLst>
      <p:ext uri="{BB962C8B-B14F-4D97-AF65-F5344CB8AC3E}">
        <p14:creationId xmlns:p14="http://schemas.microsoft.com/office/powerpoint/2010/main" val="42534031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0736249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457200" y="457200"/>
            <a:ext cx="8229600" cy="5816977"/>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drghaly.com/articles/display/12221</a:t>
            </a:r>
            <a:endParaRPr lang="en-US" sz="3200" b="1" dirty="0" smtClean="0">
              <a:solidFill>
                <a:srgbClr val="FFFFFF"/>
              </a:solidFill>
            </a:endParaRPr>
          </a:p>
          <a:p>
            <a:pPr lvl="0" algn="ctr" rtl="1">
              <a:lnSpc>
                <a:spcPct val="150000"/>
              </a:lnSpc>
            </a:pPr>
            <a:r>
              <a:rPr lang="en-US" sz="3200" b="1" dirty="0">
                <a:solidFill>
                  <a:srgbClr val="FFFFFF"/>
                </a:solidFill>
                <a:hlinkClick r:id="rId6"/>
              </a:rPr>
              <a:t>http://</a:t>
            </a:r>
            <a:r>
              <a:rPr lang="en-US" sz="3200" b="1" dirty="0" smtClean="0">
                <a:solidFill>
                  <a:srgbClr val="FFFFFF"/>
                </a:solidFill>
                <a:hlinkClick r:id="rId6"/>
              </a:rPr>
              <a:t>drghaly.com/articles/display/12222</a:t>
            </a:r>
            <a:endParaRPr lang="en-US" sz="3200" b="1" dirty="0" smtClean="0">
              <a:solidFill>
                <a:srgbClr val="FFFFFF"/>
              </a:solidFill>
            </a:endParaRPr>
          </a:p>
          <a:p>
            <a:pPr lvl="0" algn="ctr" rtl="1">
              <a:lnSpc>
                <a:spcPct val="150000"/>
              </a:lnSpc>
            </a:pPr>
            <a:endParaRPr lang="en-US" sz="3200" b="1" dirty="0">
              <a:solidFill>
                <a:srgbClr val="FFFFFF"/>
              </a:solidFill>
            </a:endParaRPr>
          </a:p>
          <a:p>
            <a:pPr lvl="0" algn="ctr" rtl="1">
              <a:lnSpc>
                <a:spcPct val="150000"/>
              </a:lnSpc>
            </a:pPr>
            <a:r>
              <a:rPr lang="en-US" sz="2800" b="1" dirty="0">
                <a:solidFill>
                  <a:srgbClr val="FFFFFF"/>
                </a:solidFill>
                <a:hlinkClick r:id="rId7"/>
              </a:rPr>
              <a:t>https://</a:t>
            </a:r>
            <a:r>
              <a:rPr lang="en-US" sz="2800" b="1" dirty="0" smtClean="0">
                <a:solidFill>
                  <a:srgbClr val="FFFFFF"/>
                </a:solidFill>
                <a:hlinkClick r:id="rId7"/>
              </a:rPr>
              <a:t>www.youtube.com/watch?v=0_M7zK9tSNA</a:t>
            </a:r>
            <a:endParaRPr lang="en-US" sz="2800" b="1" dirty="0" smtClean="0">
              <a:solidFill>
                <a:srgbClr val="FFFFFF"/>
              </a:solidFill>
            </a:endParaRPr>
          </a:p>
          <a:p>
            <a:pPr lvl="0" algn="ctr" rtl="1">
              <a:lnSpc>
                <a:spcPct val="150000"/>
              </a:lnSpc>
            </a:pPr>
            <a:r>
              <a:rPr lang="en-US" sz="2800" b="1" dirty="0">
                <a:solidFill>
                  <a:srgbClr val="FFFFFF"/>
                </a:solidFill>
                <a:hlinkClick r:id="rId8"/>
              </a:rPr>
              <a:t>https://</a:t>
            </a:r>
            <a:r>
              <a:rPr lang="en-US" sz="2800" b="1" dirty="0" smtClean="0">
                <a:solidFill>
                  <a:srgbClr val="FFFFFF"/>
                </a:solidFill>
                <a:hlinkClick r:id="rId8"/>
              </a:rPr>
              <a:t>www.youtube.com/watch?v=IJxQW5uWvJA</a:t>
            </a:r>
            <a:endParaRPr lang="en-US" sz="2800" b="1" dirty="0" smtClean="0">
              <a:solidFill>
                <a:srgbClr val="FFFFFF"/>
              </a:solidFill>
            </a:endParaRPr>
          </a:p>
        </p:txBody>
      </p:sp>
    </p:spTree>
    <p:extLst>
      <p:ext uri="{BB962C8B-B14F-4D97-AF65-F5344CB8AC3E}">
        <p14:creationId xmlns:p14="http://schemas.microsoft.com/office/powerpoint/2010/main" val="163860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9099674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116648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1029469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6186309"/>
          </a:xfrm>
          <a:prstGeom prst="rect">
            <a:avLst/>
          </a:prstGeom>
        </p:spPr>
        <p:txBody>
          <a:bodyPr wrap="square">
            <a:spAutoFit/>
          </a:bodyPr>
          <a:lstStyle/>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39 ايضا معدل تعرية ونحر اليابسة </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اليابسة التي هي اعلي من سطح البحر تتعرض الي تعرية وتأكل باستمرار بسبب الرياح والمطر والاعاصير وغيره من العوامل وتلقي هذا في المحيطات. هذا له معدل حسب وهو 27.5 بليون طن في السنة ووجد ان كتلة اليابسة الان كلها في اقل من 14 مليون سنة تكون تآكلت تماما ولكن الذي </a:t>
            </a:r>
            <a:r>
              <a:rPr lang="ar-EG" sz="3600" b="1" dirty="0" smtClean="0">
                <a:solidFill>
                  <a:srgbClr val="FFCCCC"/>
                </a:solidFill>
                <a:latin typeface="Times New Roman" panose="02020603050405020304" pitchFamily="18" charset="0"/>
                <a:ea typeface="Calibri"/>
                <a:cs typeface="Times New Roman" panose="02020603050405020304" pitchFamily="18" charset="0"/>
              </a:rPr>
              <a:t>تأكل </a:t>
            </a:r>
            <a:r>
              <a:rPr lang="ar-EG" sz="3600" b="1" dirty="0">
                <a:solidFill>
                  <a:srgbClr val="FFCCCC"/>
                </a:solidFill>
                <a:latin typeface="Times New Roman" panose="02020603050405020304" pitchFamily="18" charset="0"/>
                <a:ea typeface="Calibri"/>
                <a:cs typeface="Times New Roman" panose="02020603050405020304" pitchFamily="18" charset="0"/>
              </a:rPr>
              <a:t>من اليابسة كميه قليله جدا هذا يؤكد صغر عمر الارض وإنها لم يمر عليها 14 مليون سنة بل اقل من هذا بكثير ومن معرفة نحر بعض المناطق نعرف ان </a:t>
            </a:r>
            <a:r>
              <a:rPr lang="ar-EG" sz="3600" b="1" dirty="0" smtClean="0">
                <a:solidFill>
                  <a:srgbClr val="FFCCCC"/>
                </a:solidFill>
                <a:latin typeface="Times New Roman" panose="02020603050405020304" pitchFamily="18" charset="0"/>
                <a:ea typeface="Calibri"/>
                <a:cs typeface="Times New Roman" panose="02020603050405020304" pitchFamily="18" charset="0"/>
              </a:rPr>
              <a:t>التأكل </a:t>
            </a:r>
            <a:r>
              <a:rPr lang="ar-EG" sz="3600" b="1" dirty="0">
                <a:solidFill>
                  <a:srgbClr val="FFCCCC"/>
                </a:solidFill>
                <a:latin typeface="Times New Roman" panose="02020603050405020304" pitchFamily="18" charset="0"/>
                <a:ea typeface="Calibri"/>
                <a:cs typeface="Times New Roman" panose="02020603050405020304" pitchFamily="18" charset="0"/>
              </a:rPr>
              <a:t>والنحر بدا من بضعة الاف من السنين. </a:t>
            </a:r>
          </a:p>
        </p:txBody>
      </p:sp>
    </p:spTree>
    <p:extLst>
      <p:ext uri="{BB962C8B-B14F-4D97-AF65-F5344CB8AC3E}">
        <p14:creationId xmlns:p14="http://schemas.microsoft.com/office/powerpoint/2010/main" val="2300256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1654076"/>
            <a:ext cx="8229600" cy="2308324"/>
          </a:xfrm>
          <a:prstGeom prst="rect">
            <a:avLst/>
          </a:prstGeom>
        </p:spPr>
        <p:txBody>
          <a:bodyPr wrap="square">
            <a:spAutoFit/>
          </a:bodyPr>
          <a:lstStyle/>
          <a:p>
            <a:pPr algn="l"/>
            <a:r>
              <a:rPr lang="en-US" sz="3600" b="1" dirty="0">
                <a:solidFill>
                  <a:srgbClr val="FFCCCC"/>
                </a:solidFill>
                <a:latin typeface="Times New Roman" panose="02020603050405020304" pitchFamily="18" charset="0"/>
                <a:ea typeface="Calibri"/>
                <a:cs typeface="Times New Roman" panose="02020603050405020304" pitchFamily="18" charset="0"/>
              </a:rPr>
              <a:t>Dave E. Matson Young-earth </a:t>
            </a:r>
            <a:r>
              <a:rPr lang="en-US" sz="3600" b="1" dirty="0" smtClean="0">
                <a:solidFill>
                  <a:srgbClr val="FFCCCC"/>
                </a:solidFill>
                <a:latin typeface="Times New Roman" panose="02020603050405020304" pitchFamily="18" charset="0"/>
                <a:ea typeface="Calibri"/>
                <a:cs typeface="Times New Roman" panose="02020603050405020304" pitchFamily="18" charset="0"/>
              </a:rPr>
              <a:t>2002</a:t>
            </a:r>
          </a:p>
          <a:p>
            <a:pPr algn="l"/>
            <a:endParaRPr lang="en-US" sz="3600" b="1" dirty="0">
              <a:solidFill>
                <a:srgbClr val="FFCCCC"/>
              </a:solidFill>
              <a:latin typeface="Times New Roman" panose="02020603050405020304" pitchFamily="18" charset="0"/>
              <a:ea typeface="Calibri"/>
              <a:cs typeface="Times New Roman" panose="02020603050405020304" pitchFamily="18" charset="0"/>
            </a:endParaRPr>
          </a:p>
          <a:p>
            <a:r>
              <a:rPr lang="en-US" sz="3600" b="1" dirty="0">
                <a:solidFill>
                  <a:srgbClr val="FFCCCC"/>
                </a:solidFill>
                <a:latin typeface="Times New Roman" panose="02020603050405020304" pitchFamily="18" charset="0"/>
                <a:ea typeface="Calibri"/>
                <a:cs typeface="Times New Roman" panose="02020603050405020304" pitchFamily="18" charset="0"/>
              </a:rPr>
              <a:t>Soil Erosion Studies in Northern Ethiopia 2008, pp 73-100</a:t>
            </a:r>
            <a:endParaRPr lang="ar-EG" sz="36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305900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078313"/>
          </a:xfrm>
          <a:prstGeom prst="rect">
            <a:avLst/>
          </a:prstGeom>
        </p:spPr>
        <p:txBody>
          <a:bodyPr wrap="square">
            <a:spAutoFit/>
          </a:bodyPr>
          <a:lstStyle/>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40 كمية الطمي في قاع المحيطات </a:t>
            </a:r>
          </a:p>
          <a:p>
            <a:pPr algn="r" rtl="1"/>
            <a:r>
              <a:rPr lang="en-US" sz="3600" b="1" dirty="0">
                <a:solidFill>
                  <a:srgbClr val="FFCCCC"/>
                </a:solidFill>
                <a:latin typeface="Times New Roman" panose="02020603050405020304" pitchFamily="18" charset="0"/>
                <a:ea typeface="Calibri"/>
                <a:cs typeface="Times New Roman" panose="02020603050405020304" pitchFamily="18" charset="0"/>
              </a:rPr>
              <a:t>Mud on the seafloor</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كل سنة يجرف المطر والرياح وغيره كمية طمي الي البحار والمحيطات كميتها 27 بليون طن في السنة ودرسناها بأدلة في الموضوع الماضي عن النحر. هذه الكمية تنتهي الي المحيطات وتتجمع فوق طبقة البازلت والجرانيت التي هي في قاع المحيطات على شكل طمي. بحساب كمية هذا الطمي وجد انه يؤكد صغر عمر الارض انها بضعة الاف من السنين. </a:t>
            </a:r>
          </a:p>
        </p:txBody>
      </p:sp>
    </p:spTree>
    <p:extLst>
      <p:ext uri="{BB962C8B-B14F-4D97-AF65-F5344CB8AC3E}">
        <p14:creationId xmlns:p14="http://schemas.microsoft.com/office/powerpoint/2010/main" val="28197248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4524315"/>
          </a:xfrm>
          <a:prstGeom prst="rect">
            <a:avLst/>
          </a:prstGeom>
        </p:spPr>
        <p:txBody>
          <a:bodyPr wrap="square">
            <a:spAutoFit/>
          </a:bodyPr>
          <a:lstStyle/>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الطمي يرسب في البحار والمحيطات قرب الشواطئ بمعدل 2.4 سم كل 100 سنة ودراسات اخري وجدت انه 30 سم كل 1000 سنة </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وايضا بناء عليه لو عمر المحيطات 4 بليون سنة كان يجب ان يكون ارتفاع الطمي من 960 كم الي 1800 كم وطبعا لا يوجد فهو لا يتعدى 400 متر في أكثر المناطق سمك. ولكن من هذا المعدل لو بدانا بكمة في المحيطات توضح ان عمر المحيطات بضعة الاف من السنين.</a:t>
            </a:r>
          </a:p>
        </p:txBody>
      </p:sp>
    </p:spTree>
    <p:extLst>
      <p:ext uri="{BB962C8B-B14F-4D97-AF65-F5344CB8AC3E}">
        <p14:creationId xmlns:p14="http://schemas.microsoft.com/office/powerpoint/2010/main" val="34712996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6063198"/>
          </a:xfrm>
          <a:prstGeom prst="rect">
            <a:avLst/>
          </a:prstGeom>
        </p:spPr>
        <p:txBody>
          <a:bodyPr wrap="square">
            <a:spAutoFit/>
          </a:bodyPr>
          <a:lstStyle/>
          <a:p>
            <a:pPr algn="l"/>
            <a:r>
              <a:rPr lang="en-US" sz="2800" b="1" dirty="0">
                <a:solidFill>
                  <a:srgbClr val="FFCCCC"/>
                </a:solidFill>
                <a:latin typeface="Times New Roman" panose="02020603050405020304" pitchFamily="18" charset="0"/>
                <a:ea typeface="Calibri"/>
                <a:cs typeface="Times New Roman" panose="02020603050405020304" pitchFamily="18" charset="0"/>
              </a:rPr>
              <a:t>Nevins, S.E. (Austin, S.A), Evolution: the oceans say NO! Impact 8,</a:t>
            </a:r>
          </a:p>
          <a:p>
            <a:pPr algn="l"/>
            <a:endParaRPr lang="ar-EG" b="1" dirty="0">
              <a:solidFill>
                <a:srgbClr val="FFCCCC"/>
              </a:solidFill>
              <a:latin typeface="Times New Roman" panose="02020603050405020304" pitchFamily="18" charset="0"/>
              <a:ea typeface="Calibri"/>
              <a:cs typeface="Times New Roman" panose="02020603050405020304" pitchFamily="18" charset="0"/>
            </a:endParaRPr>
          </a:p>
          <a:p>
            <a:pPr algn="l"/>
            <a:r>
              <a:rPr lang="en-US" sz="2800" b="1" dirty="0" err="1">
                <a:solidFill>
                  <a:srgbClr val="FFCCCC"/>
                </a:solidFill>
                <a:latin typeface="Times New Roman" panose="02020603050405020304" pitchFamily="18" charset="0"/>
                <a:ea typeface="Calibri"/>
                <a:cs typeface="Times New Roman" panose="02020603050405020304" pitchFamily="18" charset="0"/>
              </a:rPr>
              <a:t>Gordeyev</a:t>
            </a:r>
            <a:r>
              <a:rPr lang="en-US" sz="2800" b="1" dirty="0">
                <a:solidFill>
                  <a:srgbClr val="FFCCCC"/>
                </a:solidFill>
                <a:latin typeface="Times New Roman" panose="02020603050405020304" pitchFamily="18" charset="0"/>
                <a:ea typeface="Calibri"/>
                <a:cs typeface="Times New Roman" panose="02020603050405020304" pitchFamily="18" charset="0"/>
              </a:rPr>
              <a:t>, V.V. et al, 'The average chemical composition of suspensions in the world's rivers and the supply of sediments to the ocean by streams', </a:t>
            </a:r>
            <a:r>
              <a:rPr lang="en-US" sz="2800" b="1" dirty="0" err="1">
                <a:solidFill>
                  <a:srgbClr val="FFCCCC"/>
                </a:solidFill>
                <a:latin typeface="Times New Roman" panose="02020603050405020304" pitchFamily="18" charset="0"/>
                <a:ea typeface="Calibri"/>
                <a:cs typeface="Times New Roman" panose="02020603050405020304" pitchFamily="18" charset="0"/>
              </a:rPr>
              <a:t>Dockl</a:t>
            </a:r>
            <a:r>
              <a:rPr lang="en-US" sz="2800" b="1" dirty="0">
                <a:solidFill>
                  <a:srgbClr val="FFCCCC"/>
                </a:solidFill>
                <a:latin typeface="Times New Roman" panose="02020603050405020304" pitchFamily="18" charset="0"/>
                <a:ea typeface="Calibri"/>
                <a:cs typeface="Times New Roman" panose="02020603050405020304" pitchFamily="18" charset="0"/>
              </a:rPr>
              <a:t>. </a:t>
            </a:r>
            <a:r>
              <a:rPr lang="en-US" sz="2800" b="1" dirty="0" err="1">
                <a:solidFill>
                  <a:srgbClr val="FFCCCC"/>
                </a:solidFill>
                <a:latin typeface="Times New Roman" panose="02020603050405020304" pitchFamily="18" charset="0"/>
                <a:ea typeface="Calibri"/>
                <a:cs typeface="Times New Roman" panose="02020603050405020304" pitchFamily="18" charset="0"/>
              </a:rPr>
              <a:t>Akad</a:t>
            </a:r>
            <a:r>
              <a:rPr lang="en-US" sz="2800" b="1" dirty="0">
                <a:solidFill>
                  <a:srgbClr val="FFCCCC"/>
                </a:solidFill>
                <a:latin typeface="Times New Roman" panose="02020603050405020304" pitchFamily="18" charset="0"/>
                <a:ea typeface="Calibri"/>
                <a:cs typeface="Times New Roman" panose="02020603050405020304" pitchFamily="18" charset="0"/>
              </a:rPr>
              <a:t>, </a:t>
            </a:r>
            <a:r>
              <a:rPr lang="en-US" sz="2800" b="1" dirty="0" err="1">
                <a:solidFill>
                  <a:srgbClr val="FFCCCC"/>
                </a:solidFill>
                <a:latin typeface="Times New Roman" panose="02020603050405020304" pitchFamily="18" charset="0"/>
                <a:ea typeface="Calibri"/>
                <a:cs typeface="Times New Roman" panose="02020603050405020304" pitchFamily="18" charset="0"/>
              </a:rPr>
              <a:t>Nauk</a:t>
            </a:r>
            <a:r>
              <a:rPr lang="en-US" sz="2800" b="1" dirty="0">
                <a:solidFill>
                  <a:srgbClr val="FFCCCC"/>
                </a:solidFill>
                <a:latin typeface="Times New Roman" panose="02020603050405020304" pitchFamily="18" charset="0"/>
                <a:ea typeface="Calibri"/>
                <a:cs typeface="Times New Roman" panose="02020603050405020304" pitchFamily="18" charset="0"/>
              </a:rPr>
              <a:t>. SSSR 238 (1980), p. 150.</a:t>
            </a:r>
          </a:p>
          <a:p>
            <a:pPr algn="l"/>
            <a:endParaRPr lang="en-US" b="1" dirty="0" smtClean="0">
              <a:solidFill>
                <a:srgbClr val="FFCCCC"/>
              </a:solidFill>
              <a:latin typeface="Times New Roman" panose="02020603050405020304" pitchFamily="18" charset="0"/>
              <a:ea typeface="Calibri"/>
              <a:cs typeface="Times New Roman" panose="02020603050405020304" pitchFamily="18" charset="0"/>
            </a:endParaRPr>
          </a:p>
          <a:p>
            <a:pPr algn="l"/>
            <a:r>
              <a:rPr lang="en-US" sz="2800" b="1" dirty="0" err="1" smtClean="0">
                <a:solidFill>
                  <a:srgbClr val="FFCCCC"/>
                </a:solidFill>
                <a:latin typeface="Times New Roman" panose="02020603050405020304" pitchFamily="18" charset="0"/>
                <a:ea typeface="Calibri"/>
                <a:cs typeface="Times New Roman" panose="02020603050405020304" pitchFamily="18" charset="0"/>
              </a:rPr>
              <a:t>Milliman</a:t>
            </a:r>
            <a:r>
              <a:rPr lang="en-US" sz="2800" b="1" dirty="0">
                <a:solidFill>
                  <a:srgbClr val="FFCCCC"/>
                </a:solidFill>
                <a:latin typeface="Times New Roman" panose="02020603050405020304" pitchFamily="18" charset="0"/>
                <a:ea typeface="Calibri"/>
                <a:cs typeface="Times New Roman" panose="02020603050405020304" pitchFamily="18" charset="0"/>
              </a:rPr>
              <a:t>, J. and </a:t>
            </a:r>
            <a:r>
              <a:rPr lang="en-US" sz="2800" b="1" dirty="0" err="1">
                <a:solidFill>
                  <a:srgbClr val="FFCCCC"/>
                </a:solidFill>
                <a:latin typeface="Times New Roman" panose="02020603050405020304" pitchFamily="18" charset="0"/>
                <a:ea typeface="Calibri"/>
                <a:cs typeface="Times New Roman" panose="02020603050405020304" pitchFamily="18" charset="0"/>
              </a:rPr>
              <a:t>Syvitski</a:t>
            </a:r>
            <a:r>
              <a:rPr lang="en-US" sz="2800" b="1" dirty="0">
                <a:solidFill>
                  <a:srgbClr val="FFCCCC"/>
                </a:solidFill>
                <a:latin typeface="Times New Roman" panose="02020603050405020304" pitchFamily="18" charset="0"/>
                <a:ea typeface="Calibri"/>
                <a:cs typeface="Times New Roman" panose="02020603050405020304" pitchFamily="18" charset="0"/>
              </a:rPr>
              <a:t>, J., Geomorphic/tectonic control of sediment discharge to the ocean: the importance of small mountainous rivers, The Journal of Geology 100(5):525–544, 1992</a:t>
            </a:r>
          </a:p>
          <a:p>
            <a:pPr algn="l"/>
            <a:endParaRPr lang="en-US" sz="1600" b="1" dirty="0" smtClean="0">
              <a:solidFill>
                <a:srgbClr val="FFCCCC"/>
              </a:solidFill>
              <a:latin typeface="Times New Roman" panose="02020603050405020304" pitchFamily="18" charset="0"/>
              <a:ea typeface="Calibri"/>
              <a:cs typeface="Times New Roman" panose="02020603050405020304" pitchFamily="18" charset="0"/>
            </a:endParaRPr>
          </a:p>
          <a:p>
            <a:pPr algn="l"/>
            <a:r>
              <a:rPr lang="en-US" sz="2800" b="1" dirty="0" smtClean="0">
                <a:solidFill>
                  <a:srgbClr val="FFCCCC"/>
                </a:solidFill>
                <a:latin typeface="Times New Roman" panose="02020603050405020304" pitchFamily="18" charset="0"/>
                <a:ea typeface="Calibri"/>
                <a:cs typeface="Times New Roman" panose="02020603050405020304" pitchFamily="18" charset="0"/>
              </a:rPr>
              <a:t>Humphreys</a:t>
            </a:r>
            <a:r>
              <a:rPr lang="en-US" sz="2800" b="1" dirty="0">
                <a:solidFill>
                  <a:srgbClr val="FFCCCC"/>
                </a:solidFill>
                <a:latin typeface="Times New Roman" panose="02020603050405020304" pitchFamily="18" charset="0"/>
                <a:ea typeface="Calibri"/>
                <a:cs typeface="Times New Roman" panose="02020603050405020304" pitchFamily="18" charset="0"/>
              </a:rPr>
              <a:t>, R., Evidence for a young world, Impact 384, June 2005;</a:t>
            </a:r>
          </a:p>
        </p:txBody>
      </p:sp>
    </p:spTree>
    <p:extLst>
      <p:ext uri="{BB962C8B-B14F-4D97-AF65-F5344CB8AC3E}">
        <p14:creationId xmlns:p14="http://schemas.microsoft.com/office/powerpoint/2010/main" val="31358898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509200"/>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41 مقياس اخر وهو نوع من الترسيبات في بعض مناطق البحار </a:t>
            </a:r>
          </a:p>
          <a:p>
            <a:pPr algn="r" rtl="1"/>
            <a:r>
              <a:rPr lang="en-US" sz="3200" b="1" dirty="0">
                <a:solidFill>
                  <a:srgbClr val="FFCCCC"/>
                </a:solidFill>
                <a:latin typeface="Times New Roman" panose="02020603050405020304" pitchFamily="18" charset="0"/>
                <a:ea typeface="Calibri"/>
                <a:cs typeface="Times New Roman" panose="02020603050405020304" pitchFamily="18" charset="0"/>
              </a:rPr>
              <a:t>Influx of Calcareous Ooze into the Ocean</a:t>
            </a:r>
          </a:p>
          <a:p>
            <a:pPr algn="r" rtl="1"/>
            <a:r>
              <a:rPr lang="en-US" sz="3200" b="1" dirty="0">
                <a:solidFill>
                  <a:srgbClr val="FFCCCC"/>
                </a:solidFill>
                <a:latin typeface="Times New Roman" panose="02020603050405020304" pitchFamily="18" charset="0"/>
                <a:ea typeface="Calibri"/>
                <a:cs typeface="Times New Roman" panose="02020603050405020304" pitchFamily="18" charset="0"/>
              </a:rPr>
              <a:t> </a:t>
            </a:r>
            <a:r>
              <a:rPr lang="ar-EG" sz="3200" b="1" dirty="0">
                <a:solidFill>
                  <a:srgbClr val="FFCCCC"/>
                </a:solidFill>
                <a:latin typeface="Times New Roman" panose="02020603050405020304" pitchFamily="18" charset="0"/>
                <a:ea typeface="Calibri"/>
                <a:cs typeface="Times New Roman" panose="02020603050405020304" pitchFamily="18" charset="0"/>
              </a:rPr>
              <a:t>كائنات حية صغيرة هذه تكون مواد كلسية بأشكال معينة عندما تموت تكون طبقة اسمها </a:t>
            </a:r>
          </a:p>
          <a:p>
            <a:pPr algn="r" rtl="1"/>
            <a:r>
              <a:rPr lang="en-US" sz="3200" b="1" dirty="0">
                <a:solidFill>
                  <a:srgbClr val="FFCCCC"/>
                </a:solidFill>
                <a:latin typeface="Times New Roman" panose="02020603050405020304" pitchFamily="18" charset="0"/>
                <a:ea typeface="Calibri"/>
                <a:cs typeface="Times New Roman" panose="02020603050405020304" pitchFamily="18" charset="0"/>
              </a:rPr>
              <a:t>SEA OOZE= Pelagic sediment</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درس معدل الترسيب لهذه الكائنات فوجد انه من 2.5 الي 5 سم كل 1000 سنة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وبناء علي سمك هذه الطبقة في المياه الهادئة وجد ان سمكها يساوي بحد أقصى 40 سم ومناطق اخرى اقل من هذا بكثير ومتوسط 20 سم فهو يساوي 6000 الي 8000 سنة</a:t>
            </a:r>
          </a:p>
        </p:txBody>
      </p:sp>
    </p:spTree>
    <p:extLst>
      <p:ext uri="{BB962C8B-B14F-4D97-AF65-F5344CB8AC3E}">
        <p14:creationId xmlns:p14="http://schemas.microsoft.com/office/powerpoint/2010/main" val="3936047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1286706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533400" y="457200"/>
            <a:ext cx="8153400" cy="5816977"/>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drghaly.com/articles/display/12226</a:t>
            </a:r>
            <a:endParaRPr lang="en-US" sz="3200" b="1" dirty="0" smtClean="0">
              <a:solidFill>
                <a:srgbClr val="FFFFFF"/>
              </a:solidFill>
            </a:endParaRPr>
          </a:p>
          <a:p>
            <a:pPr lvl="0" algn="ctr" rtl="1">
              <a:lnSpc>
                <a:spcPct val="150000"/>
              </a:lnSpc>
            </a:pPr>
            <a:r>
              <a:rPr lang="en-US" sz="3200" b="1" dirty="0">
                <a:solidFill>
                  <a:srgbClr val="FFFFFF"/>
                </a:solidFill>
                <a:hlinkClick r:id="rId6"/>
              </a:rPr>
              <a:t>http://</a:t>
            </a:r>
            <a:r>
              <a:rPr lang="en-US" sz="3200" b="1" dirty="0" smtClean="0">
                <a:solidFill>
                  <a:srgbClr val="FFFFFF"/>
                </a:solidFill>
                <a:hlinkClick r:id="rId6"/>
              </a:rPr>
              <a:t>drghaly.com/articles/display/12227</a:t>
            </a:r>
            <a:endParaRPr lang="en-US" sz="3200" b="1" dirty="0" smtClean="0">
              <a:solidFill>
                <a:srgbClr val="FFFFFF"/>
              </a:solidFill>
            </a:endParaRPr>
          </a:p>
          <a:p>
            <a:pPr lvl="0" algn="ctr" rtl="1">
              <a:lnSpc>
                <a:spcPct val="150000"/>
              </a:lnSpc>
            </a:pPr>
            <a:endParaRPr lang="en-US" sz="3200" b="1" dirty="0">
              <a:solidFill>
                <a:srgbClr val="FFFFFF"/>
              </a:solidFill>
            </a:endParaRPr>
          </a:p>
          <a:p>
            <a:pPr lvl="0" algn="ctr" rtl="1">
              <a:lnSpc>
                <a:spcPct val="150000"/>
              </a:lnSpc>
            </a:pPr>
            <a:r>
              <a:rPr lang="en-US" sz="2800" b="1" dirty="0">
                <a:solidFill>
                  <a:srgbClr val="FFFFFF"/>
                </a:solidFill>
                <a:hlinkClick r:id="rId7"/>
              </a:rPr>
              <a:t>https://</a:t>
            </a:r>
            <a:r>
              <a:rPr lang="en-US" sz="2800" b="1" dirty="0" smtClean="0">
                <a:solidFill>
                  <a:srgbClr val="FFFFFF"/>
                </a:solidFill>
                <a:hlinkClick r:id="rId7"/>
              </a:rPr>
              <a:t>www.youtube.com/watch?v=7wrZhDIm6VU</a:t>
            </a:r>
            <a:endParaRPr lang="en-US" sz="2800" b="1" dirty="0" smtClean="0">
              <a:solidFill>
                <a:srgbClr val="FFFFFF"/>
              </a:solidFill>
            </a:endParaRPr>
          </a:p>
          <a:p>
            <a:pPr lvl="0" algn="ctr" rtl="1">
              <a:lnSpc>
                <a:spcPct val="150000"/>
              </a:lnSpc>
            </a:pPr>
            <a:r>
              <a:rPr lang="en-US" sz="2800" b="1" dirty="0">
                <a:solidFill>
                  <a:srgbClr val="FFFFFF"/>
                </a:solidFill>
                <a:hlinkClick r:id="rId8"/>
              </a:rPr>
              <a:t>https://</a:t>
            </a:r>
            <a:r>
              <a:rPr lang="en-US" sz="2800" b="1" dirty="0" smtClean="0">
                <a:solidFill>
                  <a:srgbClr val="FFFFFF"/>
                </a:solidFill>
                <a:hlinkClick r:id="rId8"/>
              </a:rPr>
              <a:t>www.youtube.com/watch?v=7sIuSzmH1iU</a:t>
            </a:r>
            <a:endParaRPr lang="en-US" sz="2800" b="1" dirty="0" smtClean="0">
              <a:solidFill>
                <a:srgbClr val="FFFFFF"/>
              </a:solidFill>
            </a:endParaRPr>
          </a:p>
        </p:txBody>
      </p:sp>
    </p:spTree>
    <p:extLst>
      <p:ext uri="{BB962C8B-B14F-4D97-AF65-F5344CB8AC3E}">
        <p14:creationId xmlns:p14="http://schemas.microsoft.com/office/powerpoint/2010/main" val="376267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1715954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5898029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861530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509200"/>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42 أيضا مقياس اخر وهو نسبة المياه في طبقات الأرض.</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دراسة عن المياه في طبقات الأرض والتربة وبخاصة المعزولة في طبقة صماء وهذه التربة التي لا تزال مشبعة بالمياه رغم انها ليس بها تيارات جوفية اي طبقة معزولة بداخل الطبقات الصلبة مثل الجرانيت </a:t>
            </a:r>
            <a:r>
              <a:rPr lang="ar-EG" sz="3200" b="1" dirty="0" err="1">
                <a:solidFill>
                  <a:srgbClr val="FFCCCC"/>
                </a:solidFill>
                <a:latin typeface="Times New Roman" panose="02020603050405020304" pitchFamily="18" charset="0"/>
                <a:ea typeface="Calibri"/>
                <a:cs typeface="Times New Roman" panose="02020603050405020304" pitchFamily="18" charset="0"/>
              </a:rPr>
              <a:t>والبزلات</a:t>
            </a:r>
            <a:r>
              <a:rPr lang="ar-EG" sz="3200" b="1" dirty="0">
                <a:solidFill>
                  <a:srgbClr val="FFCCCC"/>
                </a:solidFill>
                <a:latin typeface="Times New Roman" panose="02020603050405020304" pitchFamily="18" charset="0"/>
                <a:ea typeface="Calibri"/>
                <a:cs typeface="Times New Roman" panose="02020603050405020304" pitchFamily="18" charset="0"/>
              </a:rPr>
              <a:t> التي هروب المياه منها له معدل محسوب وكمية المياه فيه توضح صغر العمر. هذه الدراسة وضحت انه لو كانت الأرض قديمة ساخنة وبردت تدريجيا لما كان نتوقع ان نجد صخور مشبعة بالمياه حتى الان فوجودها بهذا المنظر يوضح أولا قصر عمر الأرض وأيضا حدوث الطوفان الذي غمر العالم وأيضا ان الأرض لم تبدأ ملتهبة وبردت تدريجيا</a:t>
            </a:r>
          </a:p>
        </p:txBody>
      </p:sp>
    </p:spTree>
    <p:extLst>
      <p:ext uri="{BB962C8B-B14F-4D97-AF65-F5344CB8AC3E}">
        <p14:creationId xmlns:p14="http://schemas.microsoft.com/office/powerpoint/2010/main" val="4577569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6124754"/>
          </a:xfrm>
          <a:prstGeom prst="rect">
            <a:avLst/>
          </a:prstGeom>
        </p:spPr>
        <p:txBody>
          <a:bodyPr wrap="square">
            <a:spAutoFit/>
          </a:bodyPr>
          <a:lstStyle/>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43 مقياس اخر وهو برودة المحيطات </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حرارة مياه المحيطات ليست ثابتة ولكن هناك الكثير من الأدلة ان المحيطات كانت درجتها اعلي في الماضي فحرارة سطح الارض تبرد تدريجيا </a:t>
            </a:r>
            <a:endParaRPr lang="en-US" sz="2800" b="1" dirty="0" smtClean="0">
              <a:solidFill>
                <a:srgbClr val="FFCCCC"/>
              </a:solidFill>
              <a:latin typeface="Times New Roman" panose="02020603050405020304" pitchFamily="18" charset="0"/>
              <a:ea typeface="Calibri"/>
              <a:cs typeface="Times New Roman" panose="02020603050405020304" pitchFamily="18" charset="0"/>
            </a:endParaRPr>
          </a:p>
          <a:p>
            <a:pPr algn="r" rtl="1"/>
            <a:r>
              <a:rPr lang="ar-EG" sz="2800" b="1" dirty="0" smtClean="0">
                <a:solidFill>
                  <a:srgbClr val="FFCCCC"/>
                </a:solidFill>
                <a:latin typeface="Times New Roman" panose="02020603050405020304" pitchFamily="18" charset="0"/>
                <a:ea typeface="Calibri"/>
                <a:cs typeface="Times New Roman" panose="02020603050405020304" pitchFamily="18" charset="0"/>
              </a:rPr>
              <a:t>اولا </a:t>
            </a:r>
            <a:r>
              <a:rPr lang="ar-EG" sz="2800" b="1" dirty="0">
                <a:solidFill>
                  <a:srgbClr val="FFCCCC"/>
                </a:solidFill>
                <a:latin typeface="Times New Roman" panose="02020603050405020304" pitchFamily="18" charset="0"/>
                <a:ea typeface="Calibri"/>
                <a:cs typeface="Times New Roman" panose="02020603050405020304" pitchFamily="18" charset="0"/>
              </a:rPr>
              <a:t>المقاييس الحديثة تؤكد بالفعل ان المحيطات تبرد تدريجيا والمحيطات تفقد تقريبا 8 درجه فهرنهيت كل ألف سنة ولكن كل ما يبرد أكثر معدل برودته تقل. هو لا يتيح الينا الكثر من 5000 او 6000 سنة والا اصبحت المياه محتواها الحراري اعلى من ان تكون مناسبة لكثير من الكائنات البحرية </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في الماضي القريب بسبب البراكين (من زمن الطوفان) كانت المياه أدفأ ومن هذا الوقت بدأت تبرد تدريجيا وهذا يناسب جدا معدل البرودة فهذا وضح شيئين الاول ان عمر حراة المحيطات هو من 5000 سنة تقريبا وثانيا وضح خطأ ادعاء اعمار طبقات قيعان المحيطات وان عمرها ليس بملايين السنين بل بضعة الاف من السنين. </a:t>
            </a:r>
          </a:p>
        </p:txBody>
      </p:sp>
    </p:spTree>
    <p:extLst>
      <p:ext uri="{BB962C8B-B14F-4D97-AF65-F5344CB8AC3E}">
        <p14:creationId xmlns:p14="http://schemas.microsoft.com/office/powerpoint/2010/main" val="4267808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632311"/>
          </a:xfrm>
          <a:prstGeom prst="rect">
            <a:avLst/>
          </a:prstGeom>
        </p:spPr>
        <p:txBody>
          <a:bodyPr wrap="square">
            <a:spAutoFit/>
          </a:bodyPr>
          <a:lstStyle/>
          <a:p>
            <a:pPr algn="l"/>
            <a:r>
              <a:rPr lang="en-US" sz="3600" b="1" dirty="0">
                <a:solidFill>
                  <a:srgbClr val="FFCCCC"/>
                </a:solidFill>
                <a:latin typeface="Times New Roman" panose="02020603050405020304" pitchFamily="18" charset="0"/>
                <a:ea typeface="Calibri"/>
                <a:cs typeface="Times New Roman" panose="02020603050405020304" pitchFamily="18" charset="0"/>
              </a:rPr>
              <a:t>The Ocean Really is Cooling, Jennifer, March 21st, 2009</a:t>
            </a:r>
          </a:p>
          <a:p>
            <a:pPr algn="l"/>
            <a:endParaRPr lang="en-US" sz="3600" b="1" dirty="0" smtClean="0">
              <a:solidFill>
                <a:srgbClr val="FFCCCC"/>
              </a:solidFill>
              <a:latin typeface="Times New Roman" panose="02020603050405020304" pitchFamily="18" charset="0"/>
              <a:ea typeface="Calibri"/>
              <a:cs typeface="Times New Roman" panose="02020603050405020304" pitchFamily="18" charset="0"/>
            </a:endParaRPr>
          </a:p>
          <a:p>
            <a:pPr algn="l"/>
            <a:r>
              <a:rPr lang="en-US" sz="3600" b="1" dirty="0" smtClean="0">
                <a:solidFill>
                  <a:srgbClr val="FFCCCC"/>
                </a:solidFill>
                <a:latin typeface="Times New Roman" panose="02020603050405020304" pitchFamily="18" charset="0"/>
                <a:ea typeface="Calibri"/>
                <a:cs typeface="Times New Roman" panose="02020603050405020304" pitchFamily="18" charset="0"/>
              </a:rPr>
              <a:t>Journal </a:t>
            </a:r>
            <a:r>
              <a:rPr lang="en-US" sz="3600" b="1" dirty="0">
                <a:solidFill>
                  <a:srgbClr val="FFCCCC"/>
                </a:solidFill>
                <a:latin typeface="Times New Roman" panose="02020603050405020304" pitchFamily="18" charset="0"/>
                <a:ea typeface="Calibri"/>
                <a:cs typeface="Times New Roman" panose="02020603050405020304" pitchFamily="18" charset="0"/>
              </a:rPr>
              <a:t>Energy and Environment March, </a:t>
            </a:r>
            <a:r>
              <a:rPr lang="en-US" sz="3600" b="1" dirty="0" smtClean="0">
                <a:solidFill>
                  <a:srgbClr val="FFCCCC"/>
                </a:solidFill>
                <a:latin typeface="Times New Roman" panose="02020603050405020304" pitchFamily="18" charset="0"/>
                <a:ea typeface="Calibri"/>
                <a:cs typeface="Times New Roman" panose="02020603050405020304" pitchFamily="18" charset="0"/>
              </a:rPr>
              <a:t>2009</a:t>
            </a:r>
          </a:p>
          <a:p>
            <a:pPr algn="l"/>
            <a:endParaRPr lang="en-US" sz="3600" b="1" dirty="0">
              <a:solidFill>
                <a:srgbClr val="FFCCCC"/>
              </a:solidFill>
              <a:latin typeface="Times New Roman" panose="02020603050405020304" pitchFamily="18" charset="0"/>
              <a:ea typeface="Calibri"/>
              <a:cs typeface="Times New Roman" panose="02020603050405020304" pitchFamily="18" charset="0"/>
            </a:endParaRPr>
          </a:p>
          <a:p>
            <a:r>
              <a:rPr lang="en-US" sz="3600" b="1" dirty="0" err="1">
                <a:solidFill>
                  <a:srgbClr val="FFCCCC"/>
                </a:solidFill>
                <a:latin typeface="Times New Roman" panose="02020603050405020304" pitchFamily="18" charset="0"/>
                <a:ea typeface="Calibri"/>
                <a:cs typeface="Times New Roman" panose="02020603050405020304" pitchFamily="18" charset="0"/>
              </a:rPr>
              <a:t>Oard</a:t>
            </a:r>
            <a:r>
              <a:rPr lang="en-US" sz="3600" b="1" dirty="0">
                <a:solidFill>
                  <a:srgbClr val="FFCCCC"/>
                </a:solidFill>
                <a:latin typeface="Times New Roman" panose="02020603050405020304" pitchFamily="18" charset="0"/>
                <a:ea typeface="Calibri"/>
                <a:cs typeface="Times New Roman" panose="02020603050405020304" pitchFamily="18" charset="0"/>
              </a:rPr>
              <a:t>, M.J. 1990. An Ice Age Caused by the Genesis Flood. Institute for Creation Research Monograph. San Diego, CA. 243 pp. </a:t>
            </a:r>
          </a:p>
        </p:txBody>
      </p:sp>
    </p:spTree>
    <p:extLst>
      <p:ext uri="{BB962C8B-B14F-4D97-AF65-F5344CB8AC3E}">
        <p14:creationId xmlns:p14="http://schemas.microsoft.com/office/powerpoint/2010/main" val="29506687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893921"/>
          </a:xfrm>
          <a:prstGeom prst="rect">
            <a:avLst/>
          </a:prstGeom>
        </p:spPr>
        <p:txBody>
          <a:bodyPr wrap="square">
            <a:spAutoFit/>
          </a:bodyPr>
          <a:lstStyle/>
          <a:p>
            <a:pPr algn="r" rtl="1"/>
            <a:r>
              <a:rPr lang="ar-EG" sz="2900" b="1" dirty="0">
                <a:solidFill>
                  <a:srgbClr val="FFCCCC"/>
                </a:solidFill>
                <a:latin typeface="Times New Roman" panose="02020603050405020304" pitchFamily="18" charset="0"/>
                <a:ea typeface="Calibri"/>
                <a:cs typeface="Times New Roman" panose="02020603050405020304" pitchFamily="18" charset="0"/>
              </a:rPr>
              <a:t>44 مقياس ومعدل الحمم البركانية </a:t>
            </a:r>
          </a:p>
          <a:p>
            <a:pPr algn="r" rtl="1"/>
            <a:r>
              <a:rPr lang="ar-EG" sz="2900" b="1" dirty="0">
                <a:solidFill>
                  <a:srgbClr val="FFCCCC"/>
                </a:solidFill>
                <a:latin typeface="Times New Roman" panose="02020603050405020304" pitchFamily="18" charset="0"/>
                <a:ea typeface="Calibri"/>
                <a:cs typeface="Times New Roman" panose="02020603050405020304" pitchFamily="18" charset="0"/>
              </a:rPr>
              <a:t>متوسط انتاج البركان الواحد هو تقريبا 27500 كم مكعب في ألف سنه او ما يوازي 27.5 كم مكعب في السنة (مع اعتبار ان المعدل بالطبع يختلف من سنه الي اخري وفي الماضي كان أسرع بكثير جدا وهو يقل باستمرار)  </a:t>
            </a:r>
          </a:p>
          <a:p>
            <a:pPr algn="r" rtl="1"/>
            <a:r>
              <a:rPr lang="ar-EG" sz="2900" b="1" dirty="0">
                <a:solidFill>
                  <a:srgbClr val="FFCCCC"/>
                </a:solidFill>
                <a:latin typeface="Times New Roman" panose="02020603050405020304" pitchFamily="18" charset="0"/>
                <a:ea typeface="Calibri"/>
                <a:cs typeface="Times New Roman" panose="02020603050405020304" pitchFamily="18" charset="0"/>
              </a:rPr>
              <a:t>ايضا وجد ان 4.5 بليون سنة من انتاج 4 براكين فقط هو يعطينا مقدار حمم بركانية يساوي حجم القشرة الارضية فماذا عن بقية البراكين الذين يتعدوا 10000 بركان نعرفهم الان مع معرفة ان في الماضي كان هناك اضعافهم؟ اين ذهبت حممهم البركانية التي تصلبت في اشكال مميزة؟</a:t>
            </a:r>
          </a:p>
          <a:p>
            <a:pPr algn="r" rtl="1"/>
            <a:r>
              <a:rPr lang="ar-EG" sz="2900" b="1" dirty="0">
                <a:solidFill>
                  <a:srgbClr val="FFCCCC"/>
                </a:solidFill>
                <a:latin typeface="Times New Roman" panose="02020603050405020304" pitchFamily="18" charset="0"/>
                <a:ea typeface="Calibri"/>
                <a:cs typeface="Times New Roman" panose="02020603050405020304" pitchFamily="18" charset="0"/>
              </a:rPr>
              <a:t>هذا أكد قصر عمر الارض هذا يناسب جدا ان يكون هناك براكين كثيرة وقت الطوفان من اقل من 5000 سنة وهذا بداية خروج الحمم والمعدل بدا يقل من هذا الوقت يكون مناسب تماما لما نقيسه الان. </a:t>
            </a:r>
          </a:p>
        </p:txBody>
      </p:sp>
    </p:spTree>
    <p:extLst>
      <p:ext uri="{BB962C8B-B14F-4D97-AF65-F5344CB8AC3E}">
        <p14:creationId xmlns:p14="http://schemas.microsoft.com/office/powerpoint/2010/main" val="25182605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1363682"/>
            <a:ext cx="8229600" cy="3970318"/>
          </a:xfrm>
          <a:prstGeom prst="rect">
            <a:avLst/>
          </a:prstGeom>
        </p:spPr>
        <p:txBody>
          <a:bodyPr wrap="square">
            <a:spAutoFit/>
          </a:bodyPr>
          <a:lstStyle/>
          <a:p>
            <a:pPr algn="l"/>
            <a:r>
              <a:rPr lang="en-US" sz="3600" b="1" dirty="0">
                <a:solidFill>
                  <a:srgbClr val="FFCCCC"/>
                </a:solidFill>
                <a:latin typeface="Times New Roman" panose="02020603050405020304" pitchFamily="18" charset="0"/>
                <a:ea typeface="Calibri"/>
                <a:cs typeface="Times New Roman" panose="02020603050405020304" pitchFamily="18" charset="0"/>
              </a:rPr>
              <a:t>Morris, H. M. 1974a. Scientific creationism (Public School Edition). Creation-Life Publ., San Diego, Calif. 217 </a:t>
            </a:r>
            <a:r>
              <a:rPr lang="en-US" sz="3600" b="1" dirty="0" err="1">
                <a:solidFill>
                  <a:srgbClr val="FFCCCC"/>
                </a:solidFill>
                <a:latin typeface="Times New Roman" panose="02020603050405020304" pitchFamily="18" charset="0"/>
                <a:ea typeface="Calibri"/>
                <a:cs typeface="Times New Roman" panose="02020603050405020304" pitchFamily="18" charset="0"/>
              </a:rPr>
              <a:t>pp,p</a:t>
            </a:r>
            <a:r>
              <a:rPr lang="en-US" sz="3600" b="1" dirty="0">
                <a:solidFill>
                  <a:srgbClr val="FFCCCC"/>
                </a:solidFill>
                <a:latin typeface="Times New Roman" panose="02020603050405020304" pitchFamily="18" charset="0"/>
                <a:ea typeface="Calibri"/>
                <a:cs typeface="Times New Roman" panose="02020603050405020304" pitchFamily="18" charset="0"/>
              </a:rPr>
              <a:t>. </a:t>
            </a:r>
            <a:r>
              <a:rPr lang="en-US" sz="3600" b="1" dirty="0" smtClean="0">
                <a:solidFill>
                  <a:srgbClr val="FFCCCC"/>
                </a:solidFill>
                <a:latin typeface="Times New Roman" panose="02020603050405020304" pitchFamily="18" charset="0"/>
                <a:ea typeface="Calibri"/>
                <a:cs typeface="Times New Roman" panose="02020603050405020304" pitchFamily="18" charset="0"/>
              </a:rPr>
              <a:t>157</a:t>
            </a:r>
          </a:p>
          <a:p>
            <a:pPr algn="l"/>
            <a:endParaRPr lang="en-US" sz="3600" b="1" dirty="0">
              <a:solidFill>
                <a:srgbClr val="FFCCCC"/>
              </a:solidFill>
              <a:latin typeface="Times New Roman" panose="02020603050405020304" pitchFamily="18" charset="0"/>
              <a:ea typeface="Calibri"/>
              <a:cs typeface="Times New Roman" panose="02020603050405020304" pitchFamily="18" charset="0"/>
            </a:endParaRPr>
          </a:p>
          <a:p>
            <a:r>
              <a:rPr lang="en-US" sz="3600" b="1" dirty="0">
                <a:solidFill>
                  <a:srgbClr val="FFCCCC"/>
                </a:solidFill>
                <a:latin typeface="Times New Roman" panose="02020603050405020304" pitchFamily="18" charset="0"/>
                <a:ea typeface="Calibri"/>
                <a:cs typeface="Times New Roman" panose="02020603050405020304" pitchFamily="18" charset="0"/>
              </a:rPr>
              <a:t>Scientific Creationism, Santee, CA: Master Books</a:t>
            </a:r>
            <a:endParaRPr lang="ar-EG" sz="36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2894730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457200" y="381000"/>
                <a:ext cx="8229600" cy="5016758"/>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45 معدل تكوين المياه من البراكين</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لها دورة معينة ولكن البراكين دائما تضيف اليها كمية جديدة محسوبة بمتوسط 4.3 مليون طن مياه في عمر البركان الطويل.</a:t>
                </a:r>
              </a:p>
              <a:p>
                <a:pPr algn="r" rtl="1"/>
                <a:r>
                  <a:rPr lang="ar-EG" sz="3200" b="1" dirty="0" smtClean="0">
                    <a:solidFill>
                      <a:srgbClr val="FFCCCC"/>
                    </a:solidFill>
                    <a:latin typeface="Times New Roman" panose="02020603050405020304" pitchFamily="18" charset="0"/>
                    <a:ea typeface="Calibri"/>
                    <a:cs typeface="Times New Roman" panose="02020603050405020304" pitchFamily="18" charset="0"/>
                  </a:rPr>
                  <a:t>وجد ان المياه التي تخرج من 70 بركان من 4 بليون سنه هي تكفي لإنتاج كل مياه المحيطات وهي 1.35 * </a:t>
                </a:r>
                <a14:m>
                  <m:oMath xmlns:m="http://schemas.openxmlformats.org/officeDocument/2006/math">
                    <m:sSup>
                      <m:sSupPr>
                        <m:ctrlPr>
                          <a:rPr lang="en-US" sz="3200" b="1" i="1">
                            <a:solidFill>
                              <a:srgbClr val="FFCCCC"/>
                            </a:solidFill>
                            <a:latin typeface="Cambria Math" panose="02040503050406030204" pitchFamily="18" charset="0"/>
                            <a:cs typeface="Simplified Arabic" panose="02020603050405020304" pitchFamily="18" charset="-78"/>
                          </a:rPr>
                        </m:ctrlPr>
                      </m:sSupPr>
                      <m:e>
                        <m:r>
                          <a:rPr lang="en-US" sz="3200" b="1" i="1">
                            <a:solidFill>
                              <a:srgbClr val="FFCCCC"/>
                            </a:solidFill>
                            <a:effectLst/>
                            <a:latin typeface="Cambria Math" panose="02040503050406030204" pitchFamily="18" charset="0"/>
                            <a:ea typeface="Calibri" panose="020F0502020204030204" pitchFamily="34" charset="0"/>
                            <a:cs typeface="Simplified Arabic" panose="02020603050405020304" pitchFamily="18" charset="-78"/>
                          </a:rPr>
                          <m:t>𝟏𝟎</m:t>
                        </m:r>
                      </m:e>
                      <m:sup>
                        <m:r>
                          <a:rPr lang="en-US" sz="3200" b="1" i="1">
                            <a:solidFill>
                              <a:srgbClr val="FFCCCC"/>
                            </a:solidFill>
                            <a:effectLst/>
                            <a:latin typeface="Cambria Math" panose="02040503050406030204" pitchFamily="18" charset="0"/>
                            <a:ea typeface="Calibri" panose="020F0502020204030204" pitchFamily="34" charset="0"/>
                            <a:cs typeface="Simplified Arabic" panose="02020603050405020304" pitchFamily="18" charset="-78"/>
                          </a:rPr>
                          <m:t>𝟐𝟏</m:t>
                        </m:r>
                      </m:sup>
                    </m:sSup>
                  </m:oMath>
                </a14:m>
                <a:r>
                  <a:rPr lang="ar-EG" sz="3200" b="1" dirty="0" smtClean="0">
                    <a:solidFill>
                      <a:srgbClr val="FFCCCC"/>
                    </a:solidFill>
                    <a:latin typeface="Times New Roman" panose="02020603050405020304" pitchFamily="18" charset="0"/>
                    <a:ea typeface="Calibri"/>
                    <a:cs typeface="Times New Roman" panose="02020603050405020304" pitchFamily="18" charset="0"/>
                  </a:rPr>
                  <a:t> كجم </a:t>
                </a:r>
                <a:r>
                  <a:rPr lang="ar-EG" sz="3200" b="1" dirty="0">
                    <a:solidFill>
                      <a:srgbClr val="FFCCCC"/>
                    </a:solidFill>
                    <a:latin typeface="Times New Roman" panose="02020603050405020304" pitchFamily="18" charset="0"/>
                    <a:ea typeface="Calibri"/>
                    <a:cs typeface="Times New Roman" panose="02020603050405020304" pitchFamily="18" charset="0"/>
                  </a:rPr>
                  <a:t>او </a:t>
                </a:r>
                <a:r>
                  <a:rPr lang="ar-EG" sz="3200" b="1" dirty="0" err="1">
                    <a:solidFill>
                      <a:srgbClr val="FFCCCC"/>
                    </a:solidFill>
                    <a:latin typeface="Times New Roman" panose="02020603050405020304" pitchFamily="18" charset="0"/>
                    <a:ea typeface="Calibri"/>
                    <a:cs typeface="Times New Roman" panose="02020603050405020304" pitchFamily="18" charset="0"/>
                  </a:rPr>
                  <a:t>كوانتيليون</a:t>
                </a:r>
                <a:r>
                  <a:rPr lang="ar-EG" sz="3200" b="1" dirty="0">
                    <a:solidFill>
                      <a:srgbClr val="FFCCCC"/>
                    </a:solidFill>
                    <a:latin typeface="Times New Roman" panose="02020603050405020304" pitchFamily="18" charset="0"/>
                    <a:ea typeface="Calibri"/>
                    <a:cs typeface="Times New Roman" panose="02020603050405020304" pitchFamily="18" charset="0"/>
                  </a:rPr>
                  <a:t> طن</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هذا من سبعين بركان فقط فماذا عن بقية البراكين التي تتعدي 10000 بركان وأكثر بكثير من الاف السنين؟ هذا يؤكد ان عمر الأرض هو بضعة الاف من السنين فقط</a:t>
                </a:r>
              </a:p>
            </p:txBody>
          </p:sp>
        </mc:Choice>
        <mc:Fallback xmlns="">
          <p:sp>
            <p:nvSpPr>
              <p:cNvPr id="5" name="Rectangle 4"/>
              <p:cNvSpPr>
                <a:spLocks noRot="1" noChangeAspect="1" noMove="1" noResize="1" noEditPoints="1" noAdjustHandles="1" noChangeArrowheads="1" noChangeShapeType="1" noTextEdit="1"/>
              </p:cNvSpPr>
              <p:nvPr/>
            </p:nvSpPr>
            <p:spPr>
              <a:xfrm>
                <a:off x="457200" y="381000"/>
                <a:ext cx="8229600" cy="5016758"/>
              </a:xfrm>
              <a:prstGeom prst="rect">
                <a:avLst/>
              </a:prstGeom>
              <a:blipFill rotWithShape="0">
                <a:blip r:embed="rId5"/>
                <a:stretch>
                  <a:fillRect l="-2815" t="-1703" r="-1926" b="-3163"/>
                </a:stretch>
              </a:blipFill>
            </p:spPr>
            <p:txBody>
              <a:bodyPr/>
              <a:lstStyle/>
              <a:p>
                <a:r>
                  <a:rPr lang="en-US">
                    <a:noFill/>
                  </a:rPr>
                  <a:t> </a:t>
                </a:r>
              </a:p>
            </p:txBody>
          </p:sp>
        </mc:Fallback>
      </mc:AlternateContent>
    </p:spTree>
    <p:extLst>
      <p:ext uri="{BB962C8B-B14F-4D97-AF65-F5344CB8AC3E}">
        <p14:creationId xmlns:p14="http://schemas.microsoft.com/office/powerpoint/2010/main" val="3203277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6124754"/>
          </a:xfrm>
          <a:prstGeom prst="rect">
            <a:avLst/>
          </a:prstGeom>
        </p:spPr>
        <p:txBody>
          <a:bodyPr wrap="square">
            <a:spAutoFit/>
          </a:bodyPr>
          <a:lstStyle/>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3 معدل تساقط الغبار الكوني علي الارض</a:t>
            </a:r>
          </a:p>
          <a:p>
            <a:pPr algn="r" rtl="1"/>
            <a:r>
              <a:rPr lang="en-US" sz="2800" b="1" dirty="0">
                <a:solidFill>
                  <a:srgbClr val="FFCCCC"/>
                </a:solidFill>
                <a:latin typeface="Times New Roman" panose="02020603050405020304" pitchFamily="18" charset="0"/>
                <a:ea typeface="Calibri"/>
                <a:cs typeface="Times New Roman" panose="02020603050405020304" pitchFamily="18" charset="0"/>
              </a:rPr>
              <a:t>Cosmic dust</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الغبار الكوني هو حبيبات غبار موجودة في فضاء الكون والمجموعة الشمسية يتراوح مقياسها من صخور صغيرة الى اقل من 0.1 مليمتر </a:t>
            </a:r>
            <a:r>
              <a:rPr lang="ar-EG" sz="2800" b="1" dirty="0" err="1">
                <a:solidFill>
                  <a:srgbClr val="FFCCCC"/>
                </a:solidFill>
                <a:latin typeface="Times New Roman" panose="02020603050405020304" pitchFamily="18" charset="0"/>
                <a:ea typeface="Calibri"/>
                <a:cs typeface="Times New Roman" panose="02020603050405020304" pitchFamily="18" charset="0"/>
              </a:rPr>
              <a:t>ومتوسطها</a:t>
            </a:r>
            <a:r>
              <a:rPr lang="ar-EG" sz="2800" b="1" dirty="0">
                <a:solidFill>
                  <a:srgbClr val="FFCCCC"/>
                </a:solidFill>
                <a:latin typeface="Times New Roman" panose="02020603050405020304" pitchFamily="18" charset="0"/>
                <a:ea typeface="Calibri"/>
                <a:cs typeface="Times New Roman" panose="02020603050405020304" pitchFamily="18" charset="0"/>
              </a:rPr>
              <a:t> 0.3 </a:t>
            </a:r>
            <a:r>
              <a:rPr lang="ar-EG" sz="2800" b="1" dirty="0" smtClean="0">
                <a:solidFill>
                  <a:srgbClr val="FFCCCC"/>
                </a:solidFill>
                <a:latin typeface="Times New Roman" panose="02020603050405020304" pitchFamily="18" charset="0"/>
                <a:ea typeface="Calibri"/>
                <a:cs typeface="Times New Roman" panose="02020603050405020304" pitchFamily="18" charset="0"/>
              </a:rPr>
              <a:t>ميكروميتر</a:t>
            </a:r>
            <a:endParaRPr lang="ar-EG" sz="2800" b="1" dirty="0">
              <a:solidFill>
                <a:srgbClr val="FFCCCC"/>
              </a:solidFill>
              <a:latin typeface="Times New Roman" panose="02020603050405020304" pitchFamily="18" charset="0"/>
              <a:ea typeface="Calibri"/>
              <a:cs typeface="Times New Roman" panose="02020603050405020304" pitchFamily="18" charset="0"/>
            </a:endParaRP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تقريبا كل يوم ما بين 20 مليون جسيم ما بين صخرة صغيرة الي حبيبات تراب تعبر في الغلاف الجوي الي سطح الأرض حسب المقاييس هي 25 طن الي 38000 طن في اليوم </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حسب مقاييس </a:t>
            </a:r>
            <a:r>
              <a:rPr lang="ar-EG" sz="2800" b="1" dirty="0" err="1">
                <a:solidFill>
                  <a:srgbClr val="FFCCCC"/>
                </a:solidFill>
                <a:latin typeface="Times New Roman" panose="02020603050405020304" pitchFamily="18" charset="0"/>
                <a:ea typeface="Calibri"/>
                <a:cs typeface="Times New Roman" panose="02020603050405020304" pitchFamily="18" charset="0"/>
              </a:rPr>
              <a:t>سلشر</a:t>
            </a:r>
            <a:r>
              <a:rPr lang="ar-EG" sz="2800" b="1" dirty="0">
                <a:solidFill>
                  <a:srgbClr val="FFCCCC"/>
                </a:solidFill>
                <a:latin typeface="Times New Roman" panose="02020603050405020304" pitchFamily="18" charset="0"/>
                <a:ea typeface="Calibri"/>
                <a:cs typeface="Times New Roman" panose="02020603050405020304" pitchFamily="18" charset="0"/>
              </a:rPr>
              <a:t> وايضا موريس وايضا </a:t>
            </a:r>
            <a:r>
              <a:rPr lang="ar-EG" sz="2800" b="1" dirty="0" err="1">
                <a:solidFill>
                  <a:srgbClr val="FFCCCC"/>
                </a:solidFill>
                <a:latin typeface="Times New Roman" panose="02020603050405020304" pitchFamily="18" charset="0"/>
                <a:ea typeface="Calibri"/>
                <a:cs typeface="Times New Roman" panose="02020603050405020304" pitchFamily="18" charset="0"/>
              </a:rPr>
              <a:t>بيترسون</a:t>
            </a:r>
            <a:r>
              <a:rPr lang="ar-EG" sz="2800" b="1" dirty="0">
                <a:solidFill>
                  <a:srgbClr val="FFCCCC"/>
                </a:solidFill>
                <a:latin typeface="Times New Roman" panose="02020603050405020304" pitchFamily="18" charset="0"/>
                <a:ea typeface="Calibri"/>
                <a:cs typeface="Times New Roman" panose="02020603050405020304" pitchFamily="18" charset="0"/>
              </a:rPr>
              <a:t> وهو بناء على مقياس كمية العبار الذي يأتي من الفضاء في السنة وهو يساوي 14,000,000 طن في السنة حسب الإحصاءات</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المقياس هو عن طريق قياس الغبار عن طريقة تجميعه من اعلي الجبال وأيضا في ثلج القطبين وأيضا عن طريق تحليل كيميائي لتربة جبال او قاع البحار وأيضا حساسات فضائية وهي يعتبروها الأحدث. </a:t>
            </a:r>
          </a:p>
        </p:txBody>
      </p:sp>
    </p:spTree>
    <p:extLst>
      <p:ext uri="{BB962C8B-B14F-4D97-AF65-F5344CB8AC3E}">
        <p14:creationId xmlns:p14="http://schemas.microsoft.com/office/powerpoint/2010/main" val="13345220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533400" y="457200"/>
            <a:ext cx="8153400" cy="5170646"/>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drghaly.com/articles/display/12230</a:t>
            </a:r>
            <a:endParaRPr lang="en-US" sz="3200" b="1" dirty="0" smtClean="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drghaly.com/articles/display/12230</a:t>
            </a:r>
            <a:endParaRPr lang="en-US" sz="3200" b="1" dirty="0" smtClean="0">
              <a:solidFill>
                <a:srgbClr val="FFFFFF"/>
              </a:solidFill>
            </a:endParaRPr>
          </a:p>
          <a:p>
            <a:pPr lvl="0" algn="ctr" rtl="1">
              <a:lnSpc>
                <a:spcPct val="150000"/>
              </a:lnSpc>
            </a:pPr>
            <a:endParaRPr lang="en-US" sz="3200" b="1" dirty="0">
              <a:solidFill>
                <a:srgbClr val="FFFFFF"/>
              </a:solidFill>
            </a:endParaRPr>
          </a:p>
          <a:p>
            <a:pPr lvl="0" algn="ctr" rtl="1">
              <a:lnSpc>
                <a:spcPct val="150000"/>
              </a:lnSpc>
            </a:pPr>
            <a:r>
              <a:rPr lang="en-US" sz="2800" b="1" dirty="0">
                <a:solidFill>
                  <a:srgbClr val="FFFFFF"/>
                </a:solidFill>
                <a:hlinkClick r:id="rId6"/>
              </a:rPr>
              <a:t>https://</a:t>
            </a:r>
            <a:r>
              <a:rPr lang="en-US" sz="2800" b="1" dirty="0" smtClean="0">
                <a:solidFill>
                  <a:srgbClr val="FFFFFF"/>
                </a:solidFill>
                <a:hlinkClick r:id="rId6"/>
              </a:rPr>
              <a:t>www.youtube.com/watch?v=RsOTi-ZQvCY</a:t>
            </a:r>
            <a:endParaRPr lang="en-US" sz="2800" b="1" dirty="0" smtClean="0">
              <a:solidFill>
                <a:srgbClr val="FFFFFF"/>
              </a:solidFill>
            </a:endParaRPr>
          </a:p>
        </p:txBody>
      </p:sp>
    </p:spTree>
    <p:extLst>
      <p:ext uri="{BB962C8B-B14F-4D97-AF65-F5344CB8AC3E}">
        <p14:creationId xmlns:p14="http://schemas.microsoft.com/office/powerpoint/2010/main" val="259907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536528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7633109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23809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4524315"/>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46 امر اخر وهو ضغط الزيت في الارض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حسب بمعادلات بالحقيقة معقده بين احتمال القشرة الأرضية ومعدل تراكم الزيت وازدياد ضغط الزيت المتزايد وغيرها من العوامل فوجد ان قشرة الارض لا تستطيع ان تحتمل ضغط الزيت لعشرة الالاف من السنين وبناء عليه عمر تجمع الزيت بحد أقصى 10000 سنه (ممكن يصل الي 15000 سنة في بعض الطبقات الصلبة جدا) وبعده سيكون انفجر</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ولكنه لم ينفجر فبكل تأكيد ان عمر حقول البترول اقل من 10000 سنة </a:t>
            </a:r>
          </a:p>
        </p:txBody>
      </p:sp>
    </p:spTree>
    <p:extLst>
      <p:ext uri="{BB962C8B-B14F-4D97-AF65-F5344CB8AC3E}">
        <p14:creationId xmlns:p14="http://schemas.microsoft.com/office/powerpoint/2010/main" val="35797763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712887"/>
            <a:ext cx="8229600" cy="5078313"/>
          </a:xfrm>
          <a:prstGeom prst="rect">
            <a:avLst/>
          </a:prstGeom>
        </p:spPr>
        <p:txBody>
          <a:bodyPr wrap="square">
            <a:spAutoFit/>
          </a:bodyPr>
          <a:lstStyle/>
          <a:p>
            <a:pPr algn="l"/>
            <a:r>
              <a:rPr lang="fr-FR" sz="3600" b="1" dirty="0">
                <a:solidFill>
                  <a:srgbClr val="FFCCCC"/>
                </a:solidFill>
                <a:latin typeface="Times New Roman" panose="02020603050405020304" pitchFamily="18" charset="0"/>
                <a:ea typeface="Calibri"/>
                <a:cs typeface="Times New Roman" panose="02020603050405020304" pitchFamily="18" charset="0"/>
              </a:rPr>
              <a:t>P.A. </a:t>
            </a:r>
            <a:r>
              <a:rPr lang="fr-FR" sz="3600" b="1" dirty="0" err="1">
                <a:solidFill>
                  <a:srgbClr val="FFCCCC"/>
                </a:solidFill>
                <a:latin typeface="Times New Roman" panose="02020603050405020304" pitchFamily="18" charset="0"/>
                <a:ea typeface="Calibri"/>
                <a:cs typeface="Times New Roman" panose="02020603050405020304" pitchFamily="18" charset="0"/>
              </a:rPr>
              <a:t>Dickey</a:t>
            </a:r>
            <a:r>
              <a:rPr lang="fr-FR" sz="3600" b="1" dirty="0">
                <a:solidFill>
                  <a:srgbClr val="FFCCCC"/>
                </a:solidFill>
                <a:latin typeface="Times New Roman" panose="02020603050405020304" pitchFamily="18" charset="0"/>
                <a:ea typeface="Calibri"/>
                <a:cs typeface="Times New Roman" panose="02020603050405020304" pitchFamily="18" charset="0"/>
              </a:rPr>
              <a:t> et al, Science, v.160, pp.609-615 </a:t>
            </a:r>
            <a:endParaRPr lang="fr-FR" sz="3600" b="1" dirty="0" smtClean="0">
              <a:solidFill>
                <a:srgbClr val="FFCCCC"/>
              </a:solidFill>
              <a:latin typeface="Times New Roman" panose="02020603050405020304" pitchFamily="18" charset="0"/>
              <a:ea typeface="Calibri"/>
              <a:cs typeface="Times New Roman" panose="02020603050405020304" pitchFamily="18" charset="0"/>
            </a:endParaRPr>
          </a:p>
          <a:p>
            <a:pPr algn="l"/>
            <a:endParaRPr lang="fr-FR" sz="3600" b="1" dirty="0">
              <a:solidFill>
                <a:srgbClr val="FFCCCC"/>
              </a:solidFill>
              <a:latin typeface="Times New Roman" panose="02020603050405020304" pitchFamily="18" charset="0"/>
              <a:ea typeface="Calibri"/>
              <a:cs typeface="Times New Roman" panose="02020603050405020304" pitchFamily="18" charset="0"/>
            </a:endParaRPr>
          </a:p>
          <a:p>
            <a:r>
              <a:rPr lang="en-US" sz="3600" b="1" dirty="0">
                <a:solidFill>
                  <a:srgbClr val="FFCCCC"/>
                </a:solidFill>
                <a:latin typeface="Times New Roman" panose="02020603050405020304" pitchFamily="18" charset="0"/>
                <a:ea typeface="Calibri"/>
                <a:cs typeface="Times New Roman" panose="02020603050405020304" pitchFamily="18" charset="0"/>
              </a:rPr>
              <a:t>Lalomov, A.V., 2007. Mineral deposits as an example of geological rates. CRSQ 44(1):64–66</a:t>
            </a:r>
            <a:r>
              <a:rPr lang="en-US" sz="3600" b="1" dirty="0" smtClean="0">
                <a:solidFill>
                  <a:srgbClr val="FFCCCC"/>
                </a:solidFill>
                <a:latin typeface="Times New Roman" panose="02020603050405020304" pitchFamily="18" charset="0"/>
                <a:ea typeface="Calibri"/>
                <a:cs typeface="Times New Roman" panose="02020603050405020304" pitchFamily="18" charset="0"/>
              </a:rPr>
              <a:t>.</a:t>
            </a:r>
          </a:p>
          <a:p>
            <a:endParaRPr lang="en-US" sz="3600" b="1" dirty="0">
              <a:solidFill>
                <a:srgbClr val="FFCCCC"/>
              </a:solidFill>
              <a:latin typeface="Times New Roman" panose="02020603050405020304" pitchFamily="18" charset="0"/>
              <a:ea typeface="Calibri"/>
              <a:cs typeface="Times New Roman" panose="02020603050405020304" pitchFamily="18" charset="0"/>
            </a:endParaRPr>
          </a:p>
          <a:p>
            <a:r>
              <a:rPr lang="en-US" sz="3600" b="1" dirty="0">
                <a:solidFill>
                  <a:srgbClr val="FFCCCC"/>
                </a:solidFill>
                <a:latin typeface="Times New Roman" panose="02020603050405020304" pitchFamily="18" charset="0"/>
                <a:ea typeface="Calibri"/>
                <a:cs typeface="Times New Roman" panose="02020603050405020304" pitchFamily="18" charset="0"/>
              </a:rPr>
              <a:t>James </a:t>
            </a:r>
            <a:r>
              <a:rPr lang="en-US" sz="3600" b="1" dirty="0" err="1">
                <a:solidFill>
                  <a:srgbClr val="FFCCCC"/>
                </a:solidFill>
                <a:latin typeface="Times New Roman" panose="02020603050405020304" pitchFamily="18" charset="0"/>
                <a:ea typeface="Calibri"/>
                <a:cs typeface="Times New Roman" panose="02020603050405020304" pitchFamily="18" charset="0"/>
              </a:rPr>
              <a:t>Perloff</a:t>
            </a:r>
            <a:r>
              <a:rPr lang="en-US" sz="3600" b="1" dirty="0">
                <a:solidFill>
                  <a:srgbClr val="FFCCCC"/>
                </a:solidFill>
                <a:latin typeface="Times New Roman" panose="02020603050405020304" pitchFamily="18" charset="0"/>
                <a:ea typeface="Calibri"/>
                <a:cs typeface="Times New Roman" panose="02020603050405020304" pitchFamily="18" charset="0"/>
              </a:rPr>
              <a:t>, Tornado in a Junkyard (1999), p. 136.</a:t>
            </a:r>
            <a:endParaRPr lang="ar-EG" sz="36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276982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693866"/>
          </a:xfrm>
          <a:prstGeom prst="rect">
            <a:avLst/>
          </a:prstGeom>
        </p:spPr>
        <p:txBody>
          <a:bodyPr wrap="square">
            <a:spAutoFit/>
          </a:bodyPr>
          <a:lstStyle/>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47 أيضا معدل اخر وهو معدل هروب الغاز الطبيعي</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الغاز الطبيعي يوجد في طبقة مسامية سواء كلسية او رملية ومسامها مغلقة بمواد سواء صخرية او اسمنتية او غيرة وهو الذي يكون القبعة التي تحبسه </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الزيت بالفعل يحبس بسهولة لثقله وكثافته ولكن الغاز الطبيعي هو بالطبع أخف بكثير وحتى لو في طبقة غير مسامية فهو أيضا له القدرة على الهروب </a:t>
            </a:r>
            <a:r>
              <a:rPr lang="ar-EG" sz="2800" b="1" dirty="0" smtClean="0">
                <a:solidFill>
                  <a:srgbClr val="FFCCCC"/>
                </a:solidFill>
                <a:latin typeface="Times New Roman" panose="02020603050405020304" pitchFamily="18" charset="0"/>
                <a:ea typeface="Calibri"/>
                <a:cs typeface="Times New Roman" panose="02020603050405020304" pitchFamily="18" charset="0"/>
              </a:rPr>
              <a:t>لأنه </a:t>
            </a:r>
            <a:r>
              <a:rPr lang="ar-EG" sz="2800" b="1" dirty="0">
                <a:solidFill>
                  <a:srgbClr val="FFCCCC"/>
                </a:solidFill>
                <a:latin typeface="Times New Roman" panose="02020603050405020304" pitchFamily="18" charset="0"/>
                <a:ea typeface="Calibri"/>
                <a:cs typeface="Times New Roman" panose="02020603050405020304" pitchFamily="18" charset="0"/>
              </a:rPr>
              <a:t>غاز محبوس مضغوط وضغطه يتزايد الدراسات تحسب معدل هروب الغاز الطبيعي ووجد انه أسرع مما كانوا يتخيلوا فمعدله لا يناسب قدم عمر الأرض ولا فرضية التطور </a:t>
            </a:r>
            <a:r>
              <a:rPr lang="ar-EG" sz="2800" b="1" dirty="0" smtClean="0">
                <a:solidFill>
                  <a:srgbClr val="FFCCCC"/>
                </a:solidFill>
                <a:latin typeface="Times New Roman" panose="02020603050405020304" pitchFamily="18" charset="0"/>
                <a:ea typeface="Calibri"/>
                <a:cs typeface="Times New Roman" panose="02020603050405020304" pitchFamily="18" charset="0"/>
              </a:rPr>
              <a:t>لأنه </a:t>
            </a:r>
            <a:r>
              <a:rPr lang="ar-EG" sz="2800" b="1" dirty="0">
                <a:solidFill>
                  <a:srgbClr val="FFCCCC"/>
                </a:solidFill>
                <a:latin typeface="Times New Roman" panose="02020603050405020304" pitchFamily="18" charset="0"/>
                <a:ea typeface="Calibri"/>
                <a:cs typeface="Times New Roman" panose="02020603050405020304" pitchFamily="18" charset="0"/>
              </a:rPr>
              <a:t>لو كانت الأرض قديمة جدا والغاز الطبيعي محبوس من عشرات ومئات الملايين من السنين لكان تسرب منذ زمن بعيد جدا ولكن وجوده حتى الان يشهد بان الأرض قصيرة العمر وانه تكون منذ بضعة الاف من السنين فقط ويهرب ولكن لقصر عمر الأرض لايزال اغلبه محبوس.</a:t>
            </a:r>
          </a:p>
        </p:txBody>
      </p:sp>
    </p:spTree>
    <p:extLst>
      <p:ext uri="{BB962C8B-B14F-4D97-AF65-F5344CB8AC3E}">
        <p14:creationId xmlns:p14="http://schemas.microsoft.com/office/powerpoint/2010/main" val="693787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016758"/>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48 مقياس تسرب البترول في المحيطات</a:t>
            </a:r>
          </a:p>
          <a:p>
            <a:pPr algn="r" rtl="1"/>
            <a:r>
              <a:rPr lang="en-US" sz="3200" b="1" dirty="0">
                <a:solidFill>
                  <a:srgbClr val="FFCCCC"/>
                </a:solidFill>
                <a:latin typeface="Times New Roman" panose="02020603050405020304" pitchFamily="18" charset="0"/>
                <a:ea typeface="Calibri"/>
                <a:cs typeface="Times New Roman" panose="02020603050405020304" pitchFamily="18" charset="0"/>
              </a:rPr>
              <a:t>OIL SEEPAGE</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وهو تسرب زيت البترول من مخازنه في القشرة المحيطية الي قاع البحار والمحيطات بسبب ضغطه اسفل المياه. معدل تسرب الزيت للمحيطات مع الكمية التي تسربت حتى الان تؤكد ان عمر القشرة الأرضية في قاع المحيطات صغير فمعدل تسربه يجعل كل كميته تتسرب في 20000 سنة فهو بالتأكيد اقل من 20000 سنة بكثير </a:t>
            </a:r>
            <a:r>
              <a:rPr lang="ar-EG" sz="3200" b="1" dirty="0" smtClean="0">
                <a:solidFill>
                  <a:srgbClr val="FFCCCC"/>
                </a:solidFill>
                <a:latin typeface="Times New Roman" panose="02020603050405020304" pitchFamily="18" charset="0"/>
                <a:ea typeface="Calibri"/>
                <a:cs typeface="Times New Roman" panose="02020603050405020304" pitchFamily="18" charset="0"/>
              </a:rPr>
              <a:t>لأنه </a:t>
            </a:r>
            <a:r>
              <a:rPr lang="ar-EG" sz="3200" b="1" dirty="0">
                <a:solidFill>
                  <a:srgbClr val="FFCCCC"/>
                </a:solidFill>
                <a:latin typeface="Times New Roman" panose="02020603050405020304" pitchFamily="18" charset="0"/>
                <a:ea typeface="Calibri"/>
                <a:cs typeface="Times New Roman" panose="02020603050405020304" pitchFamily="18" charset="0"/>
              </a:rPr>
              <a:t>لو كان عمره 20000 سنة لكان الزيت تسرب معظمه الي المحيطات بالفعل والكمية الموجودة حاليا تساوي اقل من 5000 سنة</a:t>
            </a:r>
          </a:p>
        </p:txBody>
      </p:sp>
    </p:spTree>
    <p:extLst>
      <p:ext uri="{BB962C8B-B14F-4D97-AF65-F5344CB8AC3E}">
        <p14:creationId xmlns:p14="http://schemas.microsoft.com/office/powerpoint/2010/main" val="1811174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1451789"/>
            <a:ext cx="8229600" cy="2739211"/>
          </a:xfrm>
          <a:prstGeom prst="rect">
            <a:avLst/>
          </a:prstGeom>
        </p:spPr>
        <p:txBody>
          <a:bodyPr wrap="square">
            <a:spAutoFit/>
          </a:bodyPr>
          <a:lstStyle/>
          <a:p>
            <a:pPr algn="l"/>
            <a:r>
              <a:rPr lang="en-US" sz="3600" b="1" dirty="0">
                <a:solidFill>
                  <a:srgbClr val="FFCCCC"/>
                </a:solidFill>
                <a:latin typeface="Times New Roman" panose="02020603050405020304" pitchFamily="18" charset="0"/>
                <a:ea typeface="Calibri"/>
                <a:cs typeface="Times New Roman" panose="02020603050405020304" pitchFamily="18" charset="0"/>
              </a:rPr>
              <a:t>Max </a:t>
            </a:r>
            <a:r>
              <a:rPr lang="en-US" sz="3600" b="1" dirty="0" err="1">
                <a:solidFill>
                  <a:srgbClr val="FFCCCC"/>
                </a:solidFill>
                <a:latin typeface="Times New Roman" panose="02020603050405020304" pitchFamily="18" charset="0"/>
                <a:ea typeface="Calibri"/>
                <a:cs typeface="Times New Roman" panose="02020603050405020304" pitchFamily="18" charset="0"/>
              </a:rPr>
              <a:t>Blumer</a:t>
            </a:r>
            <a:r>
              <a:rPr lang="en-US" sz="3600" b="1" dirty="0">
                <a:solidFill>
                  <a:srgbClr val="FFCCCC"/>
                </a:solidFill>
                <a:latin typeface="Times New Roman" panose="02020603050405020304" pitchFamily="18" charset="0"/>
                <a:ea typeface="Calibri"/>
                <a:cs typeface="Times New Roman" panose="02020603050405020304" pitchFamily="18" charset="0"/>
              </a:rPr>
              <a:t>, (*“Submarine Seeps: Are They a Major Source of Open Ocean Oil Pollution?” in Science, Vol. 176, p. 1257</a:t>
            </a:r>
            <a:r>
              <a:rPr lang="en-US" sz="3600" b="1" dirty="0" smtClean="0">
                <a:solidFill>
                  <a:srgbClr val="FFCCCC"/>
                </a:solidFill>
                <a:latin typeface="Times New Roman" panose="02020603050405020304" pitchFamily="18" charset="0"/>
                <a:ea typeface="Calibri"/>
                <a:cs typeface="Times New Roman" panose="02020603050405020304" pitchFamily="18" charset="0"/>
              </a:rPr>
              <a:t>)</a:t>
            </a:r>
          </a:p>
          <a:p>
            <a:pPr algn="l"/>
            <a:endParaRPr lang="en-US" sz="3200" b="1" dirty="0">
              <a:solidFill>
                <a:srgbClr val="FFCCCC"/>
              </a:solidFill>
              <a:latin typeface="Times New Roman" panose="02020603050405020304" pitchFamily="18" charset="0"/>
              <a:ea typeface="Calibri"/>
              <a:cs typeface="Times New Roman" panose="02020603050405020304" pitchFamily="18" charset="0"/>
            </a:endParaRPr>
          </a:p>
          <a:p>
            <a:pPr algn="l"/>
            <a:endParaRPr lang="ar-EG" sz="32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7355196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04800"/>
            <a:ext cx="8229600" cy="6124754"/>
          </a:xfrm>
          <a:prstGeom prst="rect">
            <a:avLst/>
          </a:prstGeom>
        </p:spPr>
        <p:txBody>
          <a:bodyPr wrap="square">
            <a:spAutoFit/>
          </a:bodyPr>
          <a:lstStyle/>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49 الكربون المشع في البترول والغاز الطبيعي</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كل البترول المكتشف والغازي الطبيعي والفحم غني بالكربون المشع. واي تحليل دائما يعطي نسبة مرتفعة من الكربون المشع </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فدراسة ما بين سنة 1984 الي 1998 علي 70 عينة من فحم وبترول وغاز طبيعي يتراوح اعمارهم حسب ادعائهم ما بين 350 مليون الي 32 مليون كلهم كان بهم كربون مشع بنسبة مرتفعة </a:t>
            </a:r>
            <a:r>
              <a:rPr lang="ar-EG" sz="2800" b="1" dirty="0" smtClean="0">
                <a:solidFill>
                  <a:srgbClr val="FFCCCC"/>
                </a:solidFill>
                <a:latin typeface="Times New Roman" panose="02020603050405020304" pitchFamily="18" charset="0"/>
                <a:ea typeface="Calibri"/>
                <a:cs typeface="Times New Roman" panose="02020603050405020304" pitchFamily="18" charset="0"/>
              </a:rPr>
              <a:t>لأعمار </a:t>
            </a:r>
            <a:r>
              <a:rPr lang="ar-EG" sz="2800" b="1" dirty="0">
                <a:solidFill>
                  <a:srgbClr val="FFCCCC"/>
                </a:solidFill>
                <a:latin typeface="Times New Roman" panose="02020603050405020304" pitchFamily="18" charset="0"/>
                <a:ea typeface="Calibri"/>
                <a:cs typeface="Times New Roman" panose="02020603050405020304" pitchFamily="18" charset="0"/>
              </a:rPr>
              <a:t>اقل من 20000 سنة ولكن كما وضحت سابقا الكربون المشع لم يصل الي مستوى الاتزان بعد في الغلاف الجوي فهو لا يزال في ازدياد وهذا ما يصروا علي تجاهله رغم انه مقاس بوضوح ولا خلاف في قياسه </a:t>
            </a:r>
            <a:r>
              <a:rPr lang="ar-EG" sz="2800" b="1" dirty="0" smtClean="0">
                <a:solidFill>
                  <a:srgbClr val="FFCCCC"/>
                </a:solidFill>
                <a:latin typeface="Times New Roman" panose="02020603050405020304" pitchFamily="18" charset="0"/>
                <a:ea typeface="Calibri"/>
                <a:cs typeface="Times New Roman" panose="02020603050405020304" pitchFamily="18" charset="0"/>
              </a:rPr>
              <a:t>لأنه </a:t>
            </a:r>
            <a:r>
              <a:rPr lang="ar-EG" sz="2800" b="1" dirty="0">
                <a:solidFill>
                  <a:srgbClr val="FFCCCC"/>
                </a:solidFill>
                <a:latin typeface="Times New Roman" panose="02020603050405020304" pitchFamily="18" charset="0"/>
                <a:ea typeface="Calibri"/>
                <a:cs typeface="Times New Roman" panose="02020603050405020304" pitchFamily="18" charset="0"/>
              </a:rPr>
              <a:t>لوحده يشهد بخطأ ادعاء قدم عمر الأرض كما وضحت سابقا. اذا الذي تعرضت اليه الكائنات منذ 5000 سنة اقل بكثير مما نتعرض اليه الان ولهذا عندما يقيسوا عمر العينة بمقياس محتواه الان في جسمنا فهو يعطي دائما نتائج اكبر من الحقيقي لان البداية أصلا اقل بكثير ولهذا فهو لا يشهد علي خطأ الكتاب المقدس بل يشهد علي صحته.</a:t>
            </a:r>
          </a:p>
        </p:txBody>
      </p:sp>
    </p:spTree>
    <p:extLst>
      <p:ext uri="{BB962C8B-B14F-4D97-AF65-F5344CB8AC3E}">
        <p14:creationId xmlns:p14="http://schemas.microsoft.com/office/powerpoint/2010/main" val="28282080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1056144"/>
            <a:ext cx="8229600" cy="3539430"/>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بناء على هذا المقياس نستطيع ان نعرف هل الأرض قديمة ام حديثة لأنه بناء على هذا المعدل لو كانت الأرض 4.5 بليون سنة لكان يجب ان يتجمع على الأرض غبار فضائي </a:t>
            </a:r>
            <a:r>
              <a:rPr lang="ar-EG" sz="3200" b="1" dirty="0" smtClean="0">
                <a:solidFill>
                  <a:srgbClr val="FFCCCC"/>
                </a:solidFill>
                <a:latin typeface="Times New Roman" panose="02020603050405020304" pitchFamily="18" charset="0"/>
                <a:ea typeface="Calibri"/>
                <a:cs typeface="Times New Roman" panose="02020603050405020304" pitchFamily="18" charset="0"/>
              </a:rPr>
              <a:t>سمكه </a:t>
            </a:r>
            <a:r>
              <a:rPr lang="ar-EG" sz="3200" b="1" dirty="0">
                <a:solidFill>
                  <a:srgbClr val="FFCCCC"/>
                </a:solidFill>
                <a:latin typeface="Times New Roman" panose="02020603050405020304" pitchFamily="18" charset="0"/>
                <a:ea typeface="Calibri"/>
                <a:cs typeface="Times New Roman" panose="02020603050405020304" pitchFamily="18" charset="0"/>
              </a:rPr>
              <a:t>182 قدم وهذا لا يوجد ويؤكد عدم قدم الأرض وان عمرها ليس 5 بليون سنة فهي عدة مليمترات الي سنتيمترات توضح أن الأرض عمرها فقط بضعة الاف من السنين كما قال الكتاب المقدس</a:t>
            </a:r>
          </a:p>
        </p:txBody>
      </p:sp>
    </p:spTree>
    <p:extLst>
      <p:ext uri="{BB962C8B-B14F-4D97-AF65-F5344CB8AC3E}">
        <p14:creationId xmlns:p14="http://schemas.microsoft.com/office/powerpoint/2010/main" val="32036394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457200" y="885885"/>
            <a:ext cx="8229600" cy="5170646"/>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drghaly.com/articles/display/12252</a:t>
            </a:r>
            <a:endParaRPr lang="en-US" sz="3200" b="1" dirty="0" smtClean="0">
              <a:solidFill>
                <a:srgbClr val="FFFFFF"/>
              </a:solidFill>
            </a:endParaRPr>
          </a:p>
          <a:p>
            <a:pPr lvl="0" algn="ctr" rtl="1">
              <a:lnSpc>
                <a:spcPct val="150000"/>
              </a:lnSpc>
            </a:pPr>
            <a:endParaRPr lang="en-US" sz="3200" b="1" dirty="0">
              <a:solidFill>
                <a:srgbClr val="FFFFFF"/>
              </a:solidFill>
            </a:endParaRPr>
          </a:p>
          <a:p>
            <a:pPr lvl="0" algn="ctr" rtl="1">
              <a:lnSpc>
                <a:spcPct val="150000"/>
              </a:lnSpc>
            </a:pPr>
            <a:r>
              <a:rPr lang="en-US" sz="2800" b="1" dirty="0">
                <a:solidFill>
                  <a:srgbClr val="FFFFFF"/>
                </a:solidFill>
                <a:hlinkClick r:id="rId6"/>
              </a:rPr>
              <a:t>https://</a:t>
            </a:r>
            <a:r>
              <a:rPr lang="en-US" sz="2800" b="1" dirty="0" smtClean="0">
                <a:solidFill>
                  <a:srgbClr val="FFFFFF"/>
                </a:solidFill>
                <a:hlinkClick r:id="rId6"/>
              </a:rPr>
              <a:t>www.youtube.com/watch?v=4AytFCvN4QQ</a:t>
            </a:r>
            <a:endParaRPr lang="en-US" sz="2800" b="1" dirty="0" smtClean="0">
              <a:solidFill>
                <a:srgbClr val="FFFFFF"/>
              </a:solidFill>
            </a:endParaRPr>
          </a:p>
          <a:p>
            <a:pPr lvl="0" algn="ctr" rtl="1">
              <a:lnSpc>
                <a:spcPct val="150000"/>
              </a:lnSpc>
            </a:pPr>
            <a:endParaRPr lang="ar-EG" sz="3200" b="1" dirty="0" smtClean="0">
              <a:solidFill>
                <a:srgbClr val="FFFFFF"/>
              </a:solidFill>
            </a:endParaRPr>
          </a:p>
        </p:txBody>
      </p:sp>
    </p:spTree>
    <p:extLst>
      <p:ext uri="{BB962C8B-B14F-4D97-AF65-F5344CB8AC3E}">
        <p14:creationId xmlns:p14="http://schemas.microsoft.com/office/powerpoint/2010/main" val="342975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475333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75595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678996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3754874"/>
          </a:xfrm>
          <a:prstGeom prst="rect">
            <a:avLst/>
          </a:prstGeom>
        </p:spPr>
        <p:txBody>
          <a:bodyPr wrap="square">
            <a:spAutoFit/>
          </a:bodyPr>
          <a:lstStyle/>
          <a:p>
            <a:pPr algn="r" rtl="1"/>
            <a:r>
              <a:rPr lang="ar-EG" sz="3400" b="1" dirty="0">
                <a:solidFill>
                  <a:srgbClr val="FFCCCC"/>
                </a:solidFill>
                <a:latin typeface="Times New Roman" panose="02020603050405020304" pitchFamily="18" charset="0"/>
                <a:ea typeface="Calibri"/>
                <a:cs typeface="Times New Roman" panose="02020603050405020304" pitchFamily="18" charset="0"/>
              </a:rPr>
              <a:t>50 معدل اليورانيوم في المحيطات </a:t>
            </a:r>
          </a:p>
          <a:p>
            <a:pPr algn="r" rtl="1"/>
            <a:r>
              <a:rPr lang="ar-EG" sz="3400" b="1" dirty="0" smtClean="0">
                <a:solidFill>
                  <a:srgbClr val="FFCCCC"/>
                </a:solidFill>
                <a:latin typeface="Times New Roman" panose="02020603050405020304" pitchFamily="18" charset="0"/>
                <a:ea typeface="Calibri"/>
                <a:cs typeface="Times New Roman" panose="02020603050405020304" pitchFamily="18" charset="0"/>
              </a:rPr>
              <a:t>املاح اليورانيوم </a:t>
            </a:r>
            <a:r>
              <a:rPr lang="ar-EG" sz="3400" b="1" dirty="0">
                <a:solidFill>
                  <a:srgbClr val="FFCCCC"/>
                </a:solidFill>
                <a:latin typeface="Times New Roman" panose="02020603050405020304" pitchFamily="18" charset="0"/>
                <a:ea typeface="Calibri"/>
                <a:cs typeface="Times New Roman" panose="02020603050405020304" pitchFamily="18" charset="0"/>
              </a:rPr>
              <a:t>عن طريق الانهار والمياه </a:t>
            </a:r>
            <a:r>
              <a:rPr lang="ar-EG" sz="3400" b="1" dirty="0" smtClean="0">
                <a:solidFill>
                  <a:srgbClr val="FFCCCC"/>
                </a:solidFill>
                <a:latin typeface="Times New Roman" panose="02020603050405020304" pitchFamily="18" charset="0"/>
                <a:ea typeface="Calibri"/>
                <a:cs typeface="Times New Roman" panose="02020603050405020304" pitchFamily="18" charset="0"/>
              </a:rPr>
              <a:t>الجارية </a:t>
            </a:r>
            <a:r>
              <a:rPr lang="ar-EG" sz="3400" b="1" dirty="0">
                <a:solidFill>
                  <a:srgbClr val="FFCCCC"/>
                </a:solidFill>
                <a:latin typeface="Times New Roman" panose="02020603050405020304" pitchFamily="18" charset="0"/>
                <a:ea typeface="Calibri"/>
                <a:cs typeface="Times New Roman" panose="02020603050405020304" pitchFamily="18" charset="0"/>
              </a:rPr>
              <a:t>يذوب فيها او يحمل بها وتحمله في النهاية الي مجمعات المياه مثل البحار والمحيطات وله معدلات مدروسة كمية اليورانيوم في المحيطات الذي قيس وهو 3.64 * 10 لقوة 15 جم ولكن حاليا معدل تزايد اليورانيوم في المحيطات في السنة هو 1.92 *10 لقوة 10 جم في السنة </a:t>
            </a:r>
          </a:p>
        </p:txBody>
      </p:sp>
    </p:spTree>
    <p:extLst>
      <p:ext uri="{BB962C8B-B14F-4D97-AF65-F5344CB8AC3E}">
        <p14:creationId xmlns:p14="http://schemas.microsoft.com/office/powerpoint/2010/main" val="11796569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509200"/>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بقسم الاول علي الثاني ينتج ان الارض بحد أقصى عمرها 189000 سنة هذا لو اعتبرنا ان المحيطات </a:t>
            </a:r>
            <a:r>
              <a:rPr lang="ar-EG" sz="3200" b="1" dirty="0" smtClean="0">
                <a:solidFill>
                  <a:srgbClr val="FFCCCC"/>
                </a:solidFill>
                <a:latin typeface="Times New Roman" panose="02020603050405020304" pitchFamily="18" charset="0"/>
                <a:ea typeface="Calibri"/>
                <a:cs typeface="Times New Roman" panose="02020603050405020304" pitchFamily="18" charset="0"/>
              </a:rPr>
              <a:t>بدأت </a:t>
            </a:r>
            <a:r>
              <a:rPr lang="ar-EG" sz="3200" b="1" dirty="0">
                <a:solidFill>
                  <a:srgbClr val="FFCCCC"/>
                </a:solidFill>
                <a:latin typeface="Times New Roman" panose="02020603050405020304" pitchFamily="18" charset="0"/>
                <a:ea typeface="Calibri"/>
                <a:cs typeface="Times New Roman" panose="02020603050405020304" pitchFamily="18" charset="0"/>
              </a:rPr>
              <a:t>بدون يورانيوم تماما أي تركيزه فيها 0. ولكن لو بدانا بالطبع بكمية من </a:t>
            </a:r>
            <a:r>
              <a:rPr lang="ar-EG" sz="3200" b="1" dirty="0" smtClean="0">
                <a:solidFill>
                  <a:srgbClr val="FFCCCC"/>
                </a:solidFill>
                <a:latin typeface="Times New Roman" panose="02020603050405020304" pitchFamily="18" charset="0"/>
                <a:ea typeface="Calibri"/>
                <a:cs typeface="Times New Roman" panose="02020603050405020304" pitchFamily="18" charset="0"/>
              </a:rPr>
              <a:t>اليورانيوم </a:t>
            </a:r>
            <a:r>
              <a:rPr lang="ar-EG" sz="3200" b="1" dirty="0">
                <a:solidFill>
                  <a:srgbClr val="FFCCCC"/>
                </a:solidFill>
                <a:latin typeface="Times New Roman" panose="02020603050405020304" pitchFamily="18" charset="0"/>
                <a:ea typeface="Calibri"/>
                <a:cs typeface="Times New Roman" panose="02020603050405020304" pitchFamily="18" charset="0"/>
              </a:rPr>
              <a:t>في المحيطات يكون عدد السنين اقل من هذا بكثير وحسبوه بنفس النسبة فيكون اقل من 100000 سنة. بل وايضا لو اضفنا عامل اخر وهو ان الانهار والمياه التي تصب في المحيطات لتكونها كانت اكثر في الماضي وهذا لا خلاف عليه حتى بين مؤيدي التطور واثاره واضحة يكون اليورانيوم يترسب في الماضي اكثر بكثير ويكون عمر الارض اقل من هذا الرقم بكثير فنحن نتكلم عن اقل من 10000 سنه بحد اقصي بناء علي معدل تجمع اليورانيوم في المحيطات. </a:t>
            </a:r>
          </a:p>
        </p:txBody>
      </p:sp>
    </p:spTree>
    <p:extLst>
      <p:ext uri="{BB962C8B-B14F-4D97-AF65-F5344CB8AC3E}">
        <p14:creationId xmlns:p14="http://schemas.microsoft.com/office/powerpoint/2010/main" val="10784533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2249031"/>
            <a:ext cx="8229600" cy="2246769"/>
          </a:xfrm>
          <a:prstGeom prst="rect">
            <a:avLst/>
          </a:prstGeom>
        </p:spPr>
        <p:txBody>
          <a:bodyPr wrap="square">
            <a:spAutoFit/>
          </a:bodyPr>
          <a:lstStyle/>
          <a:p>
            <a:pPr algn="l"/>
            <a:r>
              <a:rPr lang="en-US" sz="3600" b="1" dirty="0">
                <a:solidFill>
                  <a:srgbClr val="FFCCCC"/>
                </a:solidFill>
                <a:latin typeface="Times New Roman" panose="02020603050405020304" pitchFamily="18" charset="0"/>
                <a:ea typeface="Calibri"/>
                <a:cs typeface="Times New Roman" panose="02020603050405020304" pitchFamily="18" charset="0"/>
              </a:rPr>
              <a:t>Morris, H. M. &amp; G. E. Parker. 1982. What is creation science? Creation-Life Publ., San Diego, Calif. 306 </a:t>
            </a:r>
            <a:r>
              <a:rPr lang="en-US" sz="3600" b="1" dirty="0" err="1">
                <a:solidFill>
                  <a:srgbClr val="FFCCCC"/>
                </a:solidFill>
                <a:latin typeface="Times New Roman" panose="02020603050405020304" pitchFamily="18" charset="0"/>
                <a:ea typeface="Calibri"/>
                <a:cs typeface="Times New Roman" panose="02020603050405020304" pitchFamily="18" charset="0"/>
              </a:rPr>
              <a:t>pp.p</a:t>
            </a:r>
            <a:r>
              <a:rPr lang="en-US" sz="3600" b="1" dirty="0">
                <a:solidFill>
                  <a:srgbClr val="FFCCCC"/>
                </a:solidFill>
                <a:latin typeface="Times New Roman" panose="02020603050405020304" pitchFamily="18" charset="0"/>
                <a:ea typeface="Calibri"/>
                <a:cs typeface="Times New Roman" panose="02020603050405020304" pitchFamily="18" charset="0"/>
              </a:rPr>
              <a:t>. </a:t>
            </a:r>
            <a:r>
              <a:rPr lang="en-US" sz="3600" b="1" dirty="0" smtClean="0">
                <a:solidFill>
                  <a:srgbClr val="FFCCCC"/>
                </a:solidFill>
                <a:latin typeface="Times New Roman" panose="02020603050405020304" pitchFamily="18" charset="0"/>
                <a:ea typeface="Calibri"/>
                <a:cs typeface="Times New Roman" panose="02020603050405020304" pitchFamily="18" charset="0"/>
              </a:rPr>
              <a:t>249</a:t>
            </a:r>
          </a:p>
          <a:p>
            <a:pPr algn="l"/>
            <a:endParaRPr lang="en-US" sz="32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6191224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457200" y="381000"/>
                <a:ext cx="8229600" cy="5546134"/>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51 معدل تراكم الاملاح في البحار والمحيطات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هذا الدليل لوحده هو 30 دليل </a:t>
                </a:r>
                <a:r>
                  <a:rPr lang="ar-EG" sz="3200" b="1" dirty="0" smtClean="0">
                    <a:solidFill>
                      <a:srgbClr val="FFCCCC"/>
                    </a:solidFill>
                    <a:latin typeface="Times New Roman" panose="02020603050405020304" pitchFamily="18" charset="0"/>
                    <a:ea typeface="Calibri"/>
                    <a:cs typeface="Times New Roman" panose="02020603050405020304" pitchFamily="18" charset="0"/>
                  </a:rPr>
                  <a:t>ومعدل في </a:t>
                </a:r>
                <a:r>
                  <a:rPr lang="ar-EG" sz="3200" b="1" dirty="0">
                    <a:solidFill>
                      <a:srgbClr val="FFCCCC"/>
                    </a:solidFill>
                    <a:latin typeface="Times New Roman" panose="02020603050405020304" pitchFamily="18" charset="0"/>
                    <a:ea typeface="Calibri"/>
                    <a:cs typeface="Times New Roman" panose="02020603050405020304" pitchFamily="18" charset="0"/>
                  </a:rPr>
                  <a:t>مجموعة واحدة</a:t>
                </a:r>
              </a:p>
              <a:p>
                <a:pPr algn="r" rtl="1"/>
                <a:r>
                  <a:rPr lang="ar-EG" sz="3200" b="1" dirty="0" smtClean="0">
                    <a:solidFill>
                      <a:srgbClr val="FFCCCC"/>
                    </a:solidFill>
                  </a:rPr>
                  <a:t>فكل كيلوجرام مياه محيطات به 10.8 جرام صوديوم فإجمالي الصوديوم </a:t>
                </a:r>
                <a:r>
                  <a:rPr lang="ar-EG" sz="3200" b="1" dirty="0">
                    <a:solidFill>
                      <a:srgbClr val="FFCCCC"/>
                    </a:solidFill>
                  </a:rPr>
                  <a:t>هو 14.7 </a:t>
                </a:r>
                <a14:m>
                  <m:oMath xmlns:m="http://schemas.openxmlformats.org/officeDocument/2006/math">
                    <m:sSup>
                      <m:sSupPr>
                        <m:ctrlPr>
                          <a:rPr lang="en-US" sz="3200" b="1" i="1">
                            <a:solidFill>
                              <a:srgbClr val="FFCCCC"/>
                            </a:solidFill>
                            <a:latin typeface="Cambria Math" panose="02040503050406030204" pitchFamily="18" charset="0"/>
                          </a:rPr>
                        </m:ctrlPr>
                      </m:sSupPr>
                      <m:e>
                        <m:r>
                          <a:rPr lang="en-US" sz="3200" b="1" i="1">
                            <a:solidFill>
                              <a:srgbClr val="FFCCCC"/>
                            </a:solidFill>
                            <a:latin typeface="Cambria Math" panose="02040503050406030204" pitchFamily="18" charset="0"/>
                          </a:rPr>
                          <m:t>𝟏𝟎</m:t>
                        </m:r>
                      </m:e>
                      <m:sup>
                        <m:r>
                          <a:rPr lang="en-US" sz="3200" b="1" i="1">
                            <a:solidFill>
                              <a:srgbClr val="FFCCCC"/>
                            </a:solidFill>
                            <a:latin typeface="Cambria Math" panose="02040503050406030204" pitchFamily="18" charset="0"/>
                          </a:rPr>
                          <m:t>𝟏𝟓</m:t>
                        </m:r>
                      </m:sup>
                    </m:sSup>
                  </m:oMath>
                </a14:m>
                <a:r>
                  <a:rPr lang="ar-EG" sz="3200" b="1" dirty="0">
                    <a:solidFill>
                      <a:srgbClr val="FFCCCC"/>
                    </a:solidFill>
                  </a:rPr>
                  <a:t> طن في المحيطات وهو يساوي 49 </a:t>
                </a:r>
                <a14:m>
                  <m:oMath xmlns:m="http://schemas.openxmlformats.org/officeDocument/2006/math">
                    <m:sSup>
                      <m:sSupPr>
                        <m:ctrlPr>
                          <a:rPr lang="en-US" sz="3200" b="1" i="1">
                            <a:solidFill>
                              <a:srgbClr val="FFCCCC"/>
                            </a:solidFill>
                            <a:latin typeface="Cambria Math" panose="02040503050406030204" pitchFamily="18" charset="0"/>
                          </a:rPr>
                        </m:ctrlPr>
                      </m:sSupPr>
                      <m:e>
                        <m:r>
                          <a:rPr lang="en-US" sz="3200" b="1" i="1">
                            <a:solidFill>
                              <a:srgbClr val="FFCCCC"/>
                            </a:solidFill>
                            <a:latin typeface="Cambria Math" panose="02040503050406030204" pitchFamily="18" charset="0"/>
                          </a:rPr>
                          <m:t>𝟏𝟎</m:t>
                        </m:r>
                      </m:e>
                      <m:sup>
                        <m:r>
                          <a:rPr lang="en-US" sz="3200" b="1" i="1">
                            <a:solidFill>
                              <a:srgbClr val="FFCCCC"/>
                            </a:solidFill>
                            <a:latin typeface="Cambria Math" panose="02040503050406030204" pitchFamily="18" charset="0"/>
                          </a:rPr>
                          <m:t>𝟏𝟓</m:t>
                        </m:r>
                      </m:sup>
                    </m:sSup>
                  </m:oMath>
                </a14:m>
                <a:r>
                  <a:rPr lang="ar-EG" sz="3200" b="1" dirty="0">
                    <a:solidFill>
                      <a:srgbClr val="FFCCCC"/>
                    </a:solidFill>
                  </a:rPr>
                  <a:t> طن كلوريد الصوديوم.</a:t>
                </a:r>
                <a:endParaRPr lang="en-US" sz="3200" dirty="0">
                  <a:solidFill>
                    <a:srgbClr val="FFCCCC"/>
                  </a:solidFill>
                </a:endParaRPr>
              </a:p>
              <a:p>
                <a:pPr algn="r" rtl="1"/>
                <a:r>
                  <a:rPr lang="ar-EG" sz="3200" b="1" dirty="0" smtClean="0">
                    <a:solidFill>
                      <a:srgbClr val="FFCCCC"/>
                    </a:solidFill>
                    <a:latin typeface="Times New Roman" panose="02020603050405020304" pitchFamily="18" charset="0"/>
                    <a:ea typeface="Calibri"/>
                    <a:cs typeface="Times New Roman" panose="02020603050405020304" pitchFamily="18" charset="0"/>
                  </a:rPr>
                  <a:t>الصوديوم فقط معدل زيادته في السنة هي 457 مليون طن في السنة وملح الصوديوم كلوريد </a:t>
                </a:r>
                <a:r>
                  <a:rPr lang="en-US" sz="3200" b="1" dirty="0" err="1" smtClean="0">
                    <a:solidFill>
                      <a:srgbClr val="FFCCCC"/>
                    </a:solidFill>
                    <a:latin typeface="Times New Roman" panose="02020603050405020304" pitchFamily="18" charset="0"/>
                    <a:ea typeface="Calibri"/>
                    <a:cs typeface="Times New Roman" panose="02020603050405020304" pitchFamily="18" charset="0"/>
                  </a:rPr>
                  <a:t>NaCl</a:t>
                </a:r>
                <a:r>
                  <a:rPr lang="en-US" sz="3200" b="1" dirty="0" smtClean="0">
                    <a:solidFill>
                      <a:srgbClr val="FFCCCC"/>
                    </a:solidFill>
                    <a:latin typeface="Times New Roman" panose="02020603050405020304" pitchFamily="18" charset="0"/>
                    <a:ea typeface="Calibri"/>
                    <a:cs typeface="Times New Roman" panose="02020603050405020304" pitchFamily="18" charset="0"/>
                  </a:rPr>
                  <a:t> </a:t>
                </a:r>
                <a:r>
                  <a:rPr lang="ar-EG" sz="3200" b="1" dirty="0" smtClean="0">
                    <a:solidFill>
                      <a:srgbClr val="FFCCCC"/>
                    </a:solidFill>
                    <a:latin typeface="Times New Roman" panose="02020603050405020304" pitchFamily="18" charset="0"/>
                    <a:ea typeface="Calibri"/>
                    <a:cs typeface="Times New Roman" panose="02020603050405020304" pitchFamily="18" charset="0"/>
                  </a:rPr>
                  <a:t>ومعدل زيادته الذي قيس هو 2 مليار طن في السنة من الملح يدفع الي البحار والمحيطات وهذين الرقمين لا يوجد عليهم خلاف كثير في الاوساط العلمية فهم مقاسين وبدقة فاقل رقم قيل عن الصوديوم هو 356 مليون طن في السنة بعد حساب الفقد. </a:t>
                </a:r>
                <a:endParaRPr lang="ar-EG" sz="3200" b="1" dirty="0">
                  <a:solidFill>
                    <a:srgbClr val="FFCCCC"/>
                  </a:solidFill>
                  <a:latin typeface="Times New Roman" panose="02020603050405020304" pitchFamily="18" charset="0"/>
                  <a:ea typeface="Calibri"/>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57200" y="381000"/>
                <a:ext cx="8229600" cy="5546134"/>
              </a:xfrm>
              <a:prstGeom prst="rect">
                <a:avLst/>
              </a:prstGeom>
              <a:blipFill rotWithShape="0">
                <a:blip r:embed="rId5"/>
                <a:stretch>
                  <a:fillRect l="-2889" t="-1540" r="-1926" b="-2530"/>
                </a:stretch>
              </a:blipFill>
            </p:spPr>
            <p:txBody>
              <a:bodyPr/>
              <a:lstStyle/>
              <a:p>
                <a:r>
                  <a:rPr lang="en-CA">
                    <a:noFill/>
                  </a:rPr>
                  <a:t> </a:t>
                </a:r>
              </a:p>
            </p:txBody>
          </p:sp>
        </mc:Fallback>
      </mc:AlternateContent>
    </p:spTree>
    <p:extLst>
      <p:ext uri="{BB962C8B-B14F-4D97-AF65-F5344CB8AC3E}">
        <p14:creationId xmlns:p14="http://schemas.microsoft.com/office/powerpoint/2010/main" val="5391407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457200" y="381000"/>
                <a:ext cx="8229600" cy="6192464"/>
              </a:xfrm>
              <a:prstGeom prst="rect">
                <a:avLst/>
              </a:prstGeom>
            </p:spPr>
            <p:txBody>
              <a:bodyPr wrap="square">
                <a:spAutoFit/>
              </a:bodyPr>
              <a:lstStyle/>
              <a:p>
                <a:pPr algn="r" rtl="1"/>
                <a:r>
                  <a:rPr lang="ar-EG" sz="3000" b="1" dirty="0" smtClean="0">
                    <a:solidFill>
                      <a:srgbClr val="FFCCCC"/>
                    </a:solidFill>
                    <a:latin typeface="Times New Roman" panose="02020603050405020304" pitchFamily="18" charset="0"/>
                    <a:ea typeface="Calibri"/>
                    <a:cs typeface="Times New Roman" panose="02020603050405020304" pitchFamily="18" charset="0"/>
                  </a:rPr>
                  <a:t>وحسب انه حتى لو بدانا بمياه عذبة تماما ووصلنا الان الي </a:t>
                </a:r>
                <a:r>
                  <a:rPr lang="ar-EG" sz="3000" b="1" dirty="0" smtClean="0">
                    <a:solidFill>
                      <a:srgbClr val="FFCCCC"/>
                    </a:solidFill>
                    <a:latin typeface="Times New Roman" panose="02020603050405020304" pitchFamily="18" charset="0"/>
                    <a:ea typeface="Calibri"/>
                    <a:cs typeface="Times New Roman" panose="02020603050405020304" pitchFamily="18" charset="0"/>
                  </a:rPr>
                  <a:t>الصوديوم هو </a:t>
                </a:r>
                <a:r>
                  <a:rPr lang="ar-EG" sz="3200" b="1" dirty="0">
                    <a:solidFill>
                      <a:srgbClr val="FFCCCC"/>
                    </a:solidFill>
                  </a:rPr>
                  <a:t>14.7 </a:t>
                </a:r>
                <a14:m>
                  <m:oMath xmlns:m="http://schemas.openxmlformats.org/officeDocument/2006/math">
                    <m:sSup>
                      <m:sSupPr>
                        <m:ctrlPr>
                          <a:rPr lang="en-US" sz="3200" b="1" i="1">
                            <a:solidFill>
                              <a:srgbClr val="FFCCCC"/>
                            </a:solidFill>
                            <a:latin typeface="Cambria Math" panose="02040503050406030204" pitchFamily="18" charset="0"/>
                          </a:rPr>
                        </m:ctrlPr>
                      </m:sSupPr>
                      <m:e>
                        <m:r>
                          <a:rPr lang="en-US" sz="3200" b="1" i="1">
                            <a:solidFill>
                              <a:srgbClr val="FFCCCC"/>
                            </a:solidFill>
                            <a:latin typeface="Cambria Math" panose="02040503050406030204" pitchFamily="18" charset="0"/>
                          </a:rPr>
                          <m:t>𝟏𝟎</m:t>
                        </m:r>
                      </m:e>
                      <m:sup>
                        <m:r>
                          <a:rPr lang="en-US" sz="3200" b="1" i="1">
                            <a:solidFill>
                              <a:srgbClr val="FFCCCC"/>
                            </a:solidFill>
                            <a:latin typeface="Cambria Math" panose="02040503050406030204" pitchFamily="18" charset="0"/>
                          </a:rPr>
                          <m:t>𝟏𝟓</m:t>
                        </m:r>
                      </m:sup>
                    </m:sSup>
                  </m:oMath>
                </a14:m>
                <a:r>
                  <a:rPr lang="en-US" sz="3200" b="1" dirty="0">
                    <a:solidFill>
                      <a:srgbClr val="FFCCCC"/>
                    </a:solidFill>
                  </a:rPr>
                  <a:t> </a:t>
                </a:r>
                <a:r>
                  <a:rPr lang="ar-EG" sz="3000" b="1" dirty="0">
                    <a:solidFill>
                      <a:srgbClr val="FFCCCC"/>
                    </a:solidFill>
                    <a:latin typeface="Times New Roman" panose="02020603050405020304" pitchFamily="18" charset="0"/>
                    <a:ea typeface="Calibri"/>
                    <a:cs typeface="Times New Roman" panose="02020603050405020304" pitchFamily="18" charset="0"/>
                  </a:rPr>
                  <a:t> طن او كلوريد </a:t>
                </a:r>
                <a:r>
                  <a:rPr lang="ar-EG" sz="3000" b="1" dirty="0" smtClean="0">
                    <a:solidFill>
                      <a:srgbClr val="FFCCCC"/>
                    </a:solidFill>
                    <a:latin typeface="Times New Roman" panose="02020603050405020304" pitchFamily="18" charset="0"/>
                    <a:ea typeface="Calibri"/>
                    <a:cs typeface="Times New Roman" panose="02020603050405020304" pitchFamily="18" charset="0"/>
                  </a:rPr>
                  <a:t>الصوديوم 49* </a:t>
                </a:r>
                <a14:m>
                  <m:oMath xmlns:m="http://schemas.openxmlformats.org/officeDocument/2006/math">
                    <m:sSup>
                      <m:sSupPr>
                        <m:ctrlPr>
                          <a:rPr lang="en-US" sz="3200" b="1" i="1">
                            <a:solidFill>
                              <a:srgbClr val="FFCCCC"/>
                            </a:solidFill>
                            <a:latin typeface="Cambria Math" panose="02040503050406030204" pitchFamily="18" charset="0"/>
                          </a:rPr>
                        </m:ctrlPr>
                      </m:sSupPr>
                      <m:e>
                        <m:r>
                          <a:rPr lang="en-US" sz="3200" b="1" i="1">
                            <a:solidFill>
                              <a:srgbClr val="FFCCCC"/>
                            </a:solidFill>
                            <a:latin typeface="Cambria Math" panose="02040503050406030204" pitchFamily="18" charset="0"/>
                          </a:rPr>
                          <m:t>𝟏𝟎</m:t>
                        </m:r>
                      </m:e>
                      <m:sup>
                        <m:r>
                          <a:rPr lang="en-US" sz="3200" b="1" i="1">
                            <a:solidFill>
                              <a:srgbClr val="FFCCCC"/>
                            </a:solidFill>
                            <a:latin typeface="Cambria Math" panose="02040503050406030204" pitchFamily="18" charset="0"/>
                          </a:rPr>
                          <m:t>𝟏𝟓</m:t>
                        </m:r>
                      </m:sup>
                    </m:sSup>
                  </m:oMath>
                </a14:m>
                <a:r>
                  <a:rPr lang="en-US" sz="3200" b="1" dirty="0">
                    <a:solidFill>
                      <a:srgbClr val="FFCCCC"/>
                    </a:solidFill>
                  </a:rPr>
                  <a:t> </a:t>
                </a:r>
                <a:r>
                  <a:rPr lang="ar-EG" sz="3000" b="1" dirty="0">
                    <a:solidFill>
                      <a:srgbClr val="FFCCCC"/>
                    </a:solidFill>
                    <a:latin typeface="Times New Roman" panose="02020603050405020304" pitchFamily="18" charset="0"/>
                    <a:ea typeface="Calibri"/>
                    <a:cs typeface="Times New Roman" panose="02020603050405020304" pitchFamily="18" charset="0"/>
                  </a:rPr>
                  <a:t>طن ملح وهذا يسمح ان يكون عمر الارض اقل من 25 مليون سنة فقط فكيف يقولوا انها بلايين السنين؟ بل لو وضعنا في حساباتنا ان المياه </a:t>
                </a:r>
                <a:r>
                  <a:rPr lang="ar-EG" sz="3000" b="1" dirty="0" smtClean="0">
                    <a:solidFill>
                      <a:srgbClr val="FFCCCC"/>
                    </a:solidFill>
                    <a:latin typeface="Times New Roman" panose="02020603050405020304" pitchFamily="18" charset="0"/>
                    <a:ea typeface="Calibri"/>
                    <a:cs typeface="Times New Roman" panose="02020603050405020304" pitchFamily="18" charset="0"/>
                  </a:rPr>
                  <a:t>بدأت </a:t>
                </a:r>
                <a:r>
                  <a:rPr lang="ar-EG" sz="3000" b="1" dirty="0">
                    <a:solidFill>
                      <a:srgbClr val="FFCCCC"/>
                    </a:solidFill>
                    <a:latin typeface="Times New Roman" panose="02020603050405020304" pitchFamily="18" charset="0"/>
                    <a:ea typeface="Calibri"/>
                    <a:cs typeface="Times New Roman" panose="02020603050405020304" pitchFamily="18" charset="0"/>
                  </a:rPr>
                  <a:t>بها املاح حتى فقط نسبة </a:t>
                </a:r>
                <a:r>
                  <a:rPr lang="ar-EG" sz="3000" b="1" dirty="0" err="1">
                    <a:solidFill>
                      <a:srgbClr val="FFCCCC"/>
                    </a:solidFill>
                    <a:latin typeface="Times New Roman" panose="02020603050405020304" pitchFamily="18" charset="0"/>
                    <a:ea typeface="Calibri"/>
                    <a:cs typeface="Times New Roman" panose="02020603050405020304" pitchFamily="18" charset="0"/>
                  </a:rPr>
                  <a:t>الايزوتونك</a:t>
                </a:r>
                <a:r>
                  <a:rPr lang="ar-EG" sz="3000" b="1" dirty="0">
                    <a:solidFill>
                      <a:srgbClr val="FFCCCC"/>
                    </a:solidFill>
                    <a:latin typeface="Times New Roman" panose="02020603050405020304" pitchFamily="18" charset="0"/>
                    <a:ea typeface="Calibri"/>
                    <a:cs typeface="Times New Roman" panose="02020603050405020304" pitchFamily="18" charset="0"/>
                  </a:rPr>
                  <a:t> وهو </a:t>
                </a:r>
                <a:r>
                  <a:rPr lang="ar-EG" sz="3000" b="1" dirty="0" smtClean="0">
                    <a:solidFill>
                      <a:srgbClr val="FFCCCC"/>
                    </a:solidFill>
                    <a:latin typeface="Times New Roman" panose="02020603050405020304" pitchFamily="18" charset="0"/>
                    <a:ea typeface="Calibri"/>
                    <a:cs typeface="Times New Roman" panose="02020603050405020304" pitchFamily="18" charset="0"/>
                  </a:rPr>
                  <a:t>0.9 % </a:t>
                </a:r>
                <a:r>
                  <a:rPr lang="ar-EG" sz="3000" b="1" dirty="0">
                    <a:solidFill>
                      <a:srgbClr val="FFCCCC"/>
                    </a:solidFill>
                    <a:latin typeface="Times New Roman" panose="02020603050405020304" pitchFamily="18" charset="0"/>
                    <a:ea typeface="Calibri"/>
                    <a:cs typeface="Times New Roman" panose="02020603050405020304" pitchFamily="18" charset="0"/>
                  </a:rPr>
                  <a:t>او اكثر بقليل ليكون مناسب للكائنات الحية البسيطة (فالله لن يخلق المياه مقطرة </a:t>
                </a:r>
                <a:r>
                  <a:rPr lang="ar-EG" sz="3000" b="1" dirty="0" smtClean="0">
                    <a:solidFill>
                      <a:srgbClr val="FFCCCC"/>
                    </a:solidFill>
                    <a:latin typeface="Times New Roman" panose="02020603050405020304" pitchFamily="18" charset="0"/>
                    <a:ea typeface="Calibri"/>
                    <a:cs typeface="Times New Roman" panose="02020603050405020304" pitchFamily="18" charset="0"/>
                  </a:rPr>
                  <a:t>لأنها </a:t>
                </a:r>
                <a:r>
                  <a:rPr lang="ar-EG" sz="3000" b="1" dirty="0">
                    <a:solidFill>
                      <a:srgbClr val="FFCCCC"/>
                    </a:solidFill>
                    <a:latin typeface="Times New Roman" panose="02020603050405020304" pitchFamily="18" charset="0"/>
                    <a:ea typeface="Calibri"/>
                    <a:cs typeface="Times New Roman" panose="02020603050405020304" pitchFamily="18" charset="0"/>
                  </a:rPr>
                  <a:t>ستميت الكائنات البحرية) هذا يناسب اقل من 6 مليون سنة (نسبة الملوحة الان </a:t>
                </a:r>
                <a:r>
                  <a:rPr lang="ar-EG" sz="3000" b="1" dirty="0" smtClean="0">
                    <a:solidFill>
                      <a:srgbClr val="FFCCCC"/>
                    </a:solidFill>
                    <a:latin typeface="Times New Roman" panose="02020603050405020304" pitchFamily="18" charset="0"/>
                    <a:ea typeface="Calibri"/>
                    <a:cs typeface="Times New Roman" panose="02020603050405020304" pitchFamily="18" charset="0"/>
                  </a:rPr>
                  <a:t>3</a:t>
                </a:r>
                <a:r>
                  <a:rPr lang="ar-EG" sz="3000" b="1" dirty="0" smtClean="0">
                    <a:solidFill>
                      <a:srgbClr val="FFCCCC"/>
                    </a:solidFill>
                    <a:latin typeface="Times New Roman" panose="02020603050405020304" pitchFamily="18" charset="0"/>
                    <a:ea typeface="Calibri"/>
                    <a:cs typeface="Times New Roman" panose="02020603050405020304" pitchFamily="18" charset="0"/>
                  </a:rPr>
                  <a:t>.5</a:t>
                </a:r>
                <a:r>
                  <a:rPr lang="ar-EG" sz="3000" b="1" dirty="0" smtClean="0">
                    <a:solidFill>
                      <a:srgbClr val="FFCCCC"/>
                    </a:solidFill>
                    <a:latin typeface="Times New Roman" panose="02020603050405020304" pitchFamily="18" charset="0"/>
                    <a:ea typeface="Calibri"/>
                    <a:cs typeface="Times New Roman" panose="02020603050405020304" pitchFamily="18" charset="0"/>
                  </a:rPr>
                  <a:t> </a:t>
                </a:r>
                <a:r>
                  <a:rPr lang="ar-EG" sz="3000" b="1" dirty="0">
                    <a:solidFill>
                      <a:srgbClr val="FFCCCC"/>
                    </a:solidFill>
                    <a:latin typeface="Times New Roman" panose="02020603050405020304" pitchFamily="18" charset="0"/>
                    <a:ea typeface="Calibri"/>
                    <a:cs typeface="Times New Roman" panose="02020603050405020304" pitchFamily="18" charset="0"/>
                  </a:rPr>
                  <a:t>%) مع ملاحظة انه لو نسبة الملوحة في الصخور قبل نحر المياه سواء الانهار او المطر اعلي يكون معدل ضخ الملح في البحار اعلي بكثير في البداية من الان هذا يجعل عمر الارض أصغر من هذا بكثير ويناسب عشرات الالاف. وايضا لان معدل الامطار وحجم الانهار في الماضي اكثر هذا يجعل المقياس يناسب بضعة الاف من السنين.</a:t>
                </a:r>
              </a:p>
            </p:txBody>
          </p:sp>
        </mc:Choice>
        <mc:Fallback>
          <p:sp>
            <p:nvSpPr>
              <p:cNvPr id="5" name="Rectangle 4"/>
              <p:cNvSpPr>
                <a:spLocks noRot="1" noChangeAspect="1" noMove="1" noResize="1" noEditPoints="1" noAdjustHandles="1" noChangeArrowheads="1" noChangeShapeType="1" noTextEdit="1"/>
              </p:cNvSpPr>
              <p:nvPr/>
            </p:nvSpPr>
            <p:spPr>
              <a:xfrm>
                <a:off x="457200" y="381000"/>
                <a:ext cx="8229600" cy="6192464"/>
              </a:xfrm>
              <a:prstGeom prst="rect">
                <a:avLst/>
              </a:prstGeom>
              <a:blipFill rotWithShape="0">
                <a:blip r:embed="rId5"/>
                <a:stretch>
                  <a:fillRect l="-2667" t="-1281" r="-1778" b="-2069"/>
                </a:stretch>
              </a:blipFill>
            </p:spPr>
            <p:txBody>
              <a:bodyPr/>
              <a:lstStyle/>
              <a:p>
                <a:r>
                  <a:rPr lang="en-CA">
                    <a:noFill/>
                  </a:rPr>
                  <a:t> </a:t>
                </a:r>
              </a:p>
            </p:txBody>
          </p:sp>
        </mc:Fallback>
      </mc:AlternateContent>
    </p:spTree>
    <p:extLst>
      <p:ext uri="{BB962C8B-B14F-4D97-AF65-F5344CB8AC3E}">
        <p14:creationId xmlns:p14="http://schemas.microsoft.com/office/powerpoint/2010/main" val="22615594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6340197"/>
          </a:xfrm>
          <a:prstGeom prst="rect">
            <a:avLst/>
          </a:prstGeom>
        </p:spPr>
        <p:txBody>
          <a:bodyPr wrap="square">
            <a:spAutoFit/>
          </a:bodyPr>
          <a:lstStyle/>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هذا الامر يؤكد بوضوح خطأ قدم الاعمار وبخاصة المحيطات وبالطبع التطور الذي يحتاج الي زمن طويل ببلايين السنين وايضا مياه يكون خطأ </a:t>
            </a:r>
            <a:r>
              <a:rPr lang="ar-EG" sz="2800" b="1" dirty="0" smtClean="0">
                <a:solidFill>
                  <a:srgbClr val="FFCCCC"/>
                </a:solidFill>
                <a:latin typeface="Times New Roman" panose="02020603050405020304" pitchFamily="18" charset="0"/>
                <a:ea typeface="Calibri"/>
                <a:cs typeface="Times New Roman" panose="02020603050405020304" pitchFamily="18" charset="0"/>
              </a:rPr>
              <a:t>لأنه </a:t>
            </a:r>
            <a:r>
              <a:rPr lang="ar-EG" sz="2800" b="1" dirty="0">
                <a:solidFill>
                  <a:srgbClr val="FFCCCC"/>
                </a:solidFill>
                <a:latin typeface="Times New Roman" panose="02020603050405020304" pitchFamily="18" charset="0"/>
                <a:ea typeface="Calibri"/>
                <a:cs typeface="Times New Roman" panose="02020603050405020304" pitchFamily="18" charset="0"/>
              </a:rPr>
              <a:t>ببساطة لم يحدث لعدم وجود لا وقت ولا مياه له. </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اقدم ادلة من املاح اخري فمثلا </a:t>
            </a:r>
          </a:p>
          <a:p>
            <a:pPr algn="r" rtl="1"/>
            <a:r>
              <a:rPr lang="ar-EG" sz="2800" b="1" dirty="0" err="1">
                <a:solidFill>
                  <a:srgbClr val="FFCCCC"/>
                </a:solidFill>
                <a:latin typeface="Times New Roman" panose="02020603050405020304" pitchFamily="18" charset="0"/>
                <a:ea typeface="Calibri"/>
                <a:cs typeface="Times New Roman" panose="02020603050405020304" pitchFamily="18" charset="0"/>
              </a:rPr>
              <a:t>النيترات</a:t>
            </a:r>
            <a:r>
              <a:rPr lang="ar-EG" sz="2800" b="1" dirty="0">
                <a:solidFill>
                  <a:srgbClr val="FFCCCC"/>
                </a:solidFill>
                <a:latin typeface="Times New Roman" panose="02020603050405020304" pitchFamily="18" charset="0"/>
                <a:ea typeface="Calibri"/>
                <a:cs typeface="Times New Roman" panose="02020603050405020304" pitchFamily="18" charset="0"/>
              </a:rPr>
              <a:t> مقياسها لو بدانا من صفر هي 13000 سنة فعمر الأرض اقل بكثير من 13000 سنة ولو بدانا بكمية من البداية يكون أيضا عمر الأرض بضعة الاف من </a:t>
            </a:r>
            <a:r>
              <a:rPr lang="ar-EG" sz="2800" b="1" dirty="0" smtClean="0">
                <a:solidFill>
                  <a:srgbClr val="FFCCCC"/>
                </a:solidFill>
                <a:latin typeface="Times New Roman" panose="02020603050405020304" pitchFamily="18" charset="0"/>
                <a:ea typeface="Calibri"/>
                <a:cs typeface="Times New Roman" panose="02020603050405020304" pitchFamily="18" charset="0"/>
              </a:rPr>
              <a:t>السنين</a:t>
            </a:r>
            <a:endParaRPr lang="en-US" sz="2800" b="1" dirty="0" smtClean="0">
              <a:solidFill>
                <a:srgbClr val="FFCCCC"/>
              </a:solidFill>
              <a:latin typeface="Times New Roman" panose="02020603050405020304" pitchFamily="18" charset="0"/>
              <a:ea typeface="Calibri"/>
              <a:cs typeface="Times New Roman" panose="02020603050405020304" pitchFamily="18" charset="0"/>
            </a:endParaRP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ايضا املاح الكربونات التي بمقياس ما يلقى في المحيطات كل سنة والكمية الكلية نجد ان عمرها لو بدانا بصفر يكون عمر المحيطات بناء عليه 100000 سنة </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ولكن ايضا لو طبقانا انه في البداية معدل حمل الكربونات كان اكثر يكون المقياس العشر اي 10000  سنة</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وايضا لو لم </a:t>
            </a:r>
            <a:r>
              <a:rPr lang="ar-EG" sz="2800" b="1" dirty="0" smtClean="0">
                <a:solidFill>
                  <a:srgbClr val="FFCCCC"/>
                </a:solidFill>
                <a:latin typeface="Times New Roman" panose="02020603050405020304" pitchFamily="18" charset="0"/>
                <a:ea typeface="Calibri"/>
                <a:cs typeface="Times New Roman" panose="02020603050405020304" pitchFamily="18" charset="0"/>
              </a:rPr>
              <a:t>نبدأ </a:t>
            </a:r>
            <a:r>
              <a:rPr lang="ar-EG" sz="2800" b="1" dirty="0">
                <a:solidFill>
                  <a:srgbClr val="FFCCCC"/>
                </a:solidFill>
                <a:latin typeface="Times New Roman" panose="02020603050405020304" pitchFamily="18" charset="0"/>
                <a:ea typeface="Calibri"/>
                <a:cs typeface="Times New Roman" panose="02020603050405020304" pitchFamily="18" charset="0"/>
              </a:rPr>
              <a:t>من الصفر وبدأنا بمياه المحيطات بها كربون يكون عمر المحيطات وعمر الارض اقل من 10000 سنة </a:t>
            </a:r>
          </a:p>
        </p:txBody>
      </p:sp>
    </p:spTree>
    <p:extLst>
      <p:ext uri="{BB962C8B-B14F-4D97-AF65-F5344CB8AC3E}">
        <p14:creationId xmlns:p14="http://schemas.microsoft.com/office/powerpoint/2010/main" val="2324977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531674"/>
            <a:ext cx="8229600" cy="5509200"/>
          </a:xfrm>
          <a:prstGeom prst="rect">
            <a:avLst/>
          </a:prstGeom>
        </p:spPr>
        <p:txBody>
          <a:bodyPr wrap="square">
            <a:spAutoFit/>
          </a:bodyPr>
          <a:lstStyle/>
          <a:p>
            <a:pPr algn="l"/>
            <a:r>
              <a:rPr lang="en-US" sz="3200" b="1" dirty="0" smtClean="0">
                <a:solidFill>
                  <a:srgbClr val="FFCCCC"/>
                </a:solidFill>
                <a:latin typeface="Times New Roman" panose="02020603050405020304" pitchFamily="18" charset="0"/>
                <a:ea typeface="Calibri"/>
                <a:cs typeface="Times New Roman" panose="02020603050405020304" pitchFamily="18" charset="0"/>
              </a:rPr>
              <a:t>Pettersson</a:t>
            </a:r>
            <a:r>
              <a:rPr lang="en-US" sz="3200" b="1" dirty="0">
                <a:solidFill>
                  <a:srgbClr val="FFCCCC"/>
                </a:solidFill>
                <a:latin typeface="Times New Roman" panose="02020603050405020304" pitchFamily="18" charset="0"/>
                <a:ea typeface="Calibri"/>
                <a:cs typeface="Times New Roman" panose="02020603050405020304" pitchFamily="18" charset="0"/>
              </a:rPr>
              <a:t>, </a:t>
            </a:r>
            <a:r>
              <a:rPr lang="en-US" sz="3200" b="1" dirty="0" smtClean="0">
                <a:solidFill>
                  <a:srgbClr val="FFCCCC"/>
                </a:solidFill>
                <a:latin typeface="Times New Roman" panose="02020603050405020304" pitchFamily="18" charset="0"/>
                <a:ea typeface="Calibri"/>
                <a:cs typeface="Times New Roman" panose="02020603050405020304" pitchFamily="18" charset="0"/>
              </a:rPr>
              <a:t>H. </a:t>
            </a:r>
            <a:r>
              <a:rPr lang="en-US" sz="3200" b="1" dirty="0">
                <a:solidFill>
                  <a:srgbClr val="FFCCCC"/>
                </a:solidFill>
                <a:latin typeface="Times New Roman" panose="02020603050405020304" pitchFamily="18" charset="0"/>
                <a:ea typeface="Calibri"/>
                <a:cs typeface="Times New Roman" panose="02020603050405020304" pitchFamily="18" charset="0"/>
              </a:rPr>
              <a:t>Cosmic spherules and meteoric dust. Scientific American, 202(2): p 132</a:t>
            </a:r>
            <a:r>
              <a:rPr lang="en-US" sz="3200" b="1" dirty="0" smtClean="0">
                <a:solidFill>
                  <a:srgbClr val="FFCCCC"/>
                </a:solidFill>
                <a:latin typeface="Times New Roman" panose="02020603050405020304" pitchFamily="18" charset="0"/>
                <a:ea typeface="Calibri"/>
                <a:cs typeface="Times New Roman" panose="02020603050405020304" pitchFamily="18" charset="0"/>
              </a:rPr>
              <a:t>.</a:t>
            </a:r>
          </a:p>
          <a:p>
            <a:pPr algn="l"/>
            <a:endParaRPr lang="en-US" sz="3200" b="1" dirty="0">
              <a:solidFill>
                <a:srgbClr val="FFCCCC"/>
              </a:solidFill>
              <a:latin typeface="Times New Roman" panose="02020603050405020304" pitchFamily="18" charset="0"/>
              <a:ea typeface="Calibri"/>
              <a:cs typeface="Times New Roman" panose="02020603050405020304" pitchFamily="18" charset="0"/>
            </a:endParaRPr>
          </a:p>
          <a:p>
            <a:r>
              <a:rPr lang="en-US" sz="3200" b="1" dirty="0" smtClean="0">
                <a:solidFill>
                  <a:srgbClr val="FFCCCC"/>
                </a:solidFill>
                <a:latin typeface="Times New Roman" panose="02020603050405020304" pitchFamily="18" charset="0"/>
                <a:ea typeface="Calibri"/>
                <a:cs typeface="Times New Roman" panose="02020603050405020304" pitchFamily="18" charset="0"/>
              </a:rPr>
              <a:t>Dixon</a:t>
            </a:r>
            <a:r>
              <a:rPr lang="en-US" sz="3200" b="1" dirty="0">
                <a:solidFill>
                  <a:srgbClr val="FFCCCC"/>
                </a:solidFill>
                <a:latin typeface="Times New Roman" panose="02020603050405020304" pitchFamily="18" charset="0"/>
                <a:ea typeface="Calibri"/>
                <a:cs typeface="Times New Roman" panose="02020603050405020304" pitchFamily="18" charset="0"/>
              </a:rPr>
              <a:t>, D., McDonnell, T. and Carey, B., 1985. The dust that lights up the Zodiac. New Scientist, January 10, 1985:26-29</a:t>
            </a:r>
            <a:r>
              <a:rPr lang="en-US" sz="3200" b="1" dirty="0" smtClean="0">
                <a:solidFill>
                  <a:srgbClr val="FFCCCC"/>
                </a:solidFill>
                <a:latin typeface="Times New Roman" panose="02020603050405020304" pitchFamily="18" charset="0"/>
                <a:ea typeface="Calibri"/>
                <a:cs typeface="Times New Roman" panose="02020603050405020304" pitchFamily="18" charset="0"/>
              </a:rPr>
              <a:t>.</a:t>
            </a:r>
          </a:p>
          <a:p>
            <a:endParaRPr lang="en-US" sz="3200" b="1" dirty="0">
              <a:solidFill>
                <a:srgbClr val="FFCCCC"/>
              </a:solidFill>
              <a:latin typeface="Times New Roman" panose="02020603050405020304" pitchFamily="18" charset="0"/>
              <a:ea typeface="Calibri"/>
              <a:cs typeface="Times New Roman" panose="02020603050405020304" pitchFamily="18" charset="0"/>
            </a:endParaRPr>
          </a:p>
          <a:p>
            <a:r>
              <a:rPr lang="en-US" sz="3200" b="1" dirty="0" smtClean="0">
                <a:solidFill>
                  <a:srgbClr val="FFCCCC"/>
                </a:solidFill>
                <a:latin typeface="Times New Roman" panose="02020603050405020304" pitchFamily="18" charset="0"/>
                <a:ea typeface="Calibri"/>
                <a:cs typeface="Times New Roman" panose="02020603050405020304" pitchFamily="18" charset="0"/>
              </a:rPr>
              <a:t>Hughes</a:t>
            </a:r>
            <a:r>
              <a:rPr lang="en-US" sz="3200" b="1" dirty="0">
                <a:solidFill>
                  <a:srgbClr val="FFCCCC"/>
                </a:solidFill>
                <a:latin typeface="Times New Roman" panose="02020603050405020304" pitchFamily="18" charset="0"/>
                <a:ea typeface="Calibri"/>
                <a:cs typeface="Times New Roman" panose="02020603050405020304" pitchFamily="18" charset="0"/>
              </a:rPr>
              <a:t>, D. W. Interplanetary dust and its influx to the earth’s surface. Space Research XIV (COSPAR), </a:t>
            </a:r>
            <a:r>
              <a:rPr lang="en-US" sz="3200" b="1" dirty="0" err="1">
                <a:solidFill>
                  <a:srgbClr val="FFCCCC"/>
                </a:solidFill>
                <a:latin typeface="Times New Roman" panose="02020603050405020304" pitchFamily="18" charset="0"/>
                <a:ea typeface="Calibri"/>
                <a:cs typeface="Times New Roman" panose="02020603050405020304" pitchFamily="18" charset="0"/>
              </a:rPr>
              <a:t>Akademie-Verlag</a:t>
            </a:r>
            <a:r>
              <a:rPr lang="en-US" sz="3200" b="1" dirty="0">
                <a:solidFill>
                  <a:srgbClr val="FFCCCC"/>
                </a:solidFill>
                <a:latin typeface="Times New Roman" panose="02020603050405020304" pitchFamily="18" charset="0"/>
                <a:ea typeface="Calibri"/>
                <a:cs typeface="Times New Roman" panose="02020603050405020304" pitchFamily="18" charset="0"/>
              </a:rPr>
              <a:t>, Berlin, pp.789-791.</a:t>
            </a:r>
            <a:endParaRPr lang="ar-EG" sz="32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203882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262979"/>
          </a:xfrm>
          <a:prstGeom prst="rect">
            <a:avLst/>
          </a:prstGeom>
        </p:spPr>
        <p:txBody>
          <a:bodyPr wrap="square">
            <a:spAutoFit/>
          </a:bodyPr>
          <a:lstStyle/>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مقياس رابع وهام جدا وهو النيكل </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النيكل مميز وواضح ولا يوجد مصدر يجعله </a:t>
            </a:r>
            <a:r>
              <a:rPr lang="ar-EG" sz="2800" b="1" dirty="0" smtClean="0">
                <a:solidFill>
                  <a:srgbClr val="FFCCCC"/>
                </a:solidFill>
                <a:latin typeface="Times New Roman" panose="02020603050405020304" pitchFamily="18" charset="0"/>
                <a:ea typeface="Calibri"/>
                <a:cs typeface="Times New Roman" panose="02020603050405020304" pitchFamily="18" charset="0"/>
              </a:rPr>
              <a:t>يتأكل </a:t>
            </a:r>
            <a:r>
              <a:rPr lang="ar-EG" sz="2800" b="1" dirty="0">
                <a:solidFill>
                  <a:srgbClr val="FFCCCC"/>
                </a:solidFill>
                <a:latin typeface="Times New Roman" panose="02020603050405020304" pitchFamily="18" charset="0"/>
                <a:ea typeface="Calibri"/>
                <a:cs typeface="Times New Roman" panose="02020603050405020304" pitchFamily="18" charset="0"/>
              </a:rPr>
              <a:t>ويختفي او يبنيه فهو معدل ثابت وقوي وايضا يمكن التوقع ان المياه لم تبدأ بنسبة مرتفعة لان نسبته قليلة علي الارض بل يمكن ان نعتبرها بدأت قرب الصفر ولكن نجد ان معدل تحمله بتيارات المياه والقاؤه الي </a:t>
            </a:r>
            <a:r>
              <a:rPr lang="ar-EG" sz="2800" b="1" dirty="0" smtClean="0">
                <a:solidFill>
                  <a:srgbClr val="FFCCCC"/>
                </a:solidFill>
                <a:latin typeface="Times New Roman" panose="02020603050405020304" pitchFamily="18" charset="0"/>
                <a:ea typeface="Calibri"/>
                <a:cs typeface="Times New Roman" panose="02020603050405020304" pitchFamily="18" charset="0"/>
              </a:rPr>
              <a:t>مياه </a:t>
            </a:r>
            <a:r>
              <a:rPr lang="ar-EG" sz="2800" b="1" dirty="0">
                <a:solidFill>
                  <a:srgbClr val="FFCCCC"/>
                </a:solidFill>
                <a:latin typeface="Times New Roman" panose="02020603050405020304" pitchFamily="18" charset="0"/>
                <a:ea typeface="Calibri"/>
                <a:cs typeface="Times New Roman" panose="02020603050405020304" pitchFamily="18" charset="0"/>
              </a:rPr>
              <a:t>المحيطات هو يناسب اقل من 9000 سنة فقط </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ولو فقط معدل المياه كان اكثر قليل يكون ينطبق مقياسه علي ما قاله الكتاب المقدس بالتفصيل بمعدل لا يمكن الفصال </a:t>
            </a:r>
            <a:r>
              <a:rPr lang="ar-EG" sz="2800" b="1" dirty="0" smtClean="0">
                <a:solidFill>
                  <a:srgbClr val="FFCCCC"/>
                </a:solidFill>
                <a:latin typeface="Times New Roman" panose="02020603050405020304" pitchFamily="18" charset="0"/>
                <a:ea typeface="Calibri"/>
                <a:cs typeface="Times New Roman" panose="02020603050405020304" pitchFamily="18" charset="0"/>
              </a:rPr>
              <a:t>والمجادلة </a:t>
            </a:r>
            <a:r>
              <a:rPr lang="ar-EG" sz="2800" b="1" dirty="0">
                <a:solidFill>
                  <a:srgbClr val="FFCCCC"/>
                </a:solidFill>
                <a:latin typeface="Times New Roman" panose="02020603050405020304" pitchFamily="18" charset="0"/>
                <a:ea typeface="Calibri"/>
                <a:cs typeface="Times New Roman" panose="02020603050405020304" pitchFamily="18" charset="0"/>
              </a:rPr>
              <a:t>فيه.</a:t>
            </a:r>
          </a:p>
          <a:p>
            <a:pPr algn="r" rtl="1"/>
            <a:endParaRPr lang="ar-EG" sz="2800" b="1" dirty="0">
              <a:solidFill>
                <a:srgbClr val="FFCCCC"/>
              </a:solidFill>
              <a:latin typeface="Times New Roman" panose="02020603050405020304" pitchFamily="18" charset="0"/>
              <a:ea typeface="Calibri"/>
              <a:cs typeface="Times New Roman" panose="02020603050405020304" pitchFamily="18" charset="0"/>
            </a:endParaRP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معدن خامس وهو الزئبق </a:t>
            </a:r>
          </a:p>
          <a:p>
            <a:pPr algn="r" rtl="1"/>
            <a:r>
              <a:rPr lang="ar-EG" sz="2800" b="1" dirty="0" smtClean="0">
                <a:solidFill>
                  <a:srgbClr val="FFCCCC"/>
                </a:solidFill>
                <a:latin typeface="Times New Roman" panose="02020603050405020304" pitchFamily="18" charset="0"/>
                <a:ea typeface="Calibri"/>
                <a:cs typeface="Times New Roman" panose="02020603050405020304" pitchFamily="18" charset="0"/>
              </a:rPr>
              <a:t>معدن </a:t>
            </a:r>
            <a:r>
              <a:rPr lang="ar-EG" sz="2800" b="1" dirty="0">
                <a:solidFill>
                  <a:srgbClr val="FFCCCC"/>
                </a:solidFill>
                <a:latin typeface="Times New Roman" panose="02020603050405020304" pitchFamily="18" charset="0"/>
                <a:ea typeface="Calibri"/>
                <a:cs typeface="Times New Roman" panose="02020603050405020304" pitchFamily="18" charset="0"/>
              </a:rPr>
              <a:t>سادس وهو املاح النحاس</a:t>
            </a:r>
          </a:p>
          <a:p>
            <a:pPr algn="r" rtl="1"/>
            <a:r>
              <a:rPr lang="ar-EG" sz="2800" b="1" dirty="0" smtClean="0">
                <a:solidFill>
                  <a:srgbClr val="FFCCCC"/>
                </a:solidFill>
                <a:latin typeface="Times New Roman" panose="02020603050405020304" pitchFamily="18" charset="0"/>
                <a:ea typeface="Calibri"/>
                <a:cs typeface="Times New Roman" panose="02020603050405020304" pitchFamily="18" charset="0"/>
              </a:rPr>
              <a:t>وغيرهم الكثير جدا</a:t>
            </a:r>
            <a:endParaRPr lang="ar-EG" sz="28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5985415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457200" y="885885"/>
            <a:ext cx="8229600" cy="4431983"/>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drghaly.com/articles/display/12253</a:t>
            </a:r>
            <a:endParaRPr lang="en-US" sz="3200" b="1" dirty="0" smtClean="0">
              <a:solidFill>
                <a:srgbClr val="FFFFFF"/>
              </a:solidFill>
            </a:endParaRPr>
          </a:p>
          <a:p>
            <a:pPr lvl="0" algn="ctr" rtl="1">
              <a:lnSpc>
                <a:spcPct val="150000"/>
              </a:lnSpc>
            </a:pPr>
            <a:endParaRPr lang="en-US" sz="3200" b="1" dirty="0">
              <a:solidFill>
                <a:srgbClr val="FFFFFF"/>
              </a:solidFill>
            </a:endParaRPr>
          </a:p>
          <a:p>
            <a:pPr lvl="0" algn="ctr" rtl="1">
              <a:lnSpc>
                <a:spcPct val="150000"/>
              </a:lnSpc>
            </a:pPr>
            <a:r>
              <a:rPr lang="en-US" sz="2800" b="1" dirty="0">
                <a:solidFill>
                  <a:srgbClr val="FFFFFF"/>
                </a:solidFill>
                <a:hlinkClick r:id="rId6"/>
              </a:rPr>
              <a:t>https://</a:t>
            </a:r>
            <a:r>
              <a:rPr lang="en-US" sz="2800" b="1" dirty="0" smtClean="0">
                <a:solidFill>
                  <a:srgbClr val="FFFFFF"/>
                </a:solidFill>
                <a:hlinkClick r:id="rId6"/>
              </a:rPr>
              <a:t>www.youtube.com/watch?v=t4fRMrLRJO8</a:t>
            </a:r>
            <a:endParaRPr lang="en-US" sz="2800" b="1" dirty="0" smtClean="0">
              <a:solidFill>
                <a:srgbClr val="FFFFFF"/>
              </a:solidFill>
            </a:endParaRPr>
          </a:p>
        </p:txBody>
      </p:sp>
    </p:spTree>
    <p:extLst>
      <p:ext uri="{BB962C8B-B14F-4D97-AF65-F5344CB8AC3E}">
        <p14:creationId xmlns:p14="http://schemas.microsoft.com/office/powerpoint/2010/main" val="155277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934747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7983700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2245449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509200"/>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52 مقياس الملح في البحيرات القديمة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هذا المقياس يشبه السابق وهو ايضا تستطيع ان تقيس عمر البحيرات القديمة بناء علي زيادة نسبة الملح الذي فيها. وهذه البحيرات عندما يتفق معظمها علي بضعة الاف من السنين ما يناسب الطوفان فمثلا قاس العلماء ازدياد نسبة الاملاح في بحيرة ايري في جنوب استراليا وهي اكبر بحيرة في استراليا وتابعوا هذا حتى سنة 1991 وهي بمعدل فيضان كل 8 سنين ووجدوا انهم لو </a:t>
            </a:r>
            <a:r>
              <a:rPr lang="ar-EG" sz="3200" b="1" dirty="0" smtClean="0">
                <a:solidFill>
                  <a:srgbClr val="FFCCCC"/>
                </a:solidFill>
                <a:latin typeface="Times New Roman" panose="02020603050405020304" pitchFamily="18" charset="0"/>
                <a:ea typeface="Calibri"/>
                <a:cs typeface="Times New Roman" panose="02020603050405020304" pitchFamily="18" charset="0"/>
              </a:rPr>
              <a:t>بدوءا </a:t>
            </a:r>
            <a:r>
              <a:rPr lang="ar-EG" sz="3200" b="1" dirty="0">
                <a:solidFill>
                  <a:srgbClr val="FFCCCC"/>
                </a:solidFill>
                <a:latin typeface="Times New Roman" panose="02020603050405020304" pitchFamily="18" charset="0"/>
                <a:ea typeface="Calibri"/>
                <a:cs typeface="Times New Roman" panose="02020603050405020304" pitchFamily="18" charset="0"/>
              </a:rPr>
              <a:t>من صفر يكون عمر هذه البحيرة بكل الطبقات التي هي فيها اقل من 12000 سنة ولكن بدراسة نسبة الامطار التي كانت في الماضي اعلي من الان هذا يجعل عمر البحيرة يعود بنا الي اقل من 4500 سنة فقط. </a:t>
            </a:r>
          </a:p>
        </p:txBody>
      </p:sp>
    </p:spTree>
    <p:extLst>
      <p:ext uri="{BB962C8B-B14F-4D97-AF65-F5344CB8AC3E}">
        <p14:creationId xmlns:p14="http://schemas.microsoft.com/office/powerpoint/2010/main" val="15671287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1747897"/>
            <a:ext cx="8229600" cy="2062103"/>
          </a:xfrm>
          <a:prstGeom prst="rect">
            <a:avLst/>
          </a:prstGeom>
        </p:spPr>
        <p:txBody>
          <a:bodyPr wrap="square">
            <a:spAutoFit/>
          </a:bodyPr>
          <a:lstStyle/>
          <a:p>
            <a:pPr algn="l"/>
            <a:r>
              <a:rPr lang="en-US" sz="3200" b="1" dirty="0">
                <a:solidFill>
                  <a:srgbClr val="FFCCCC"/>
                </a:solidFill>
                <a:latin typeface="Times New Roman" panose="02020603050405020304" pitchFamily="18" charset="0"/>
                <a:ea typeface="Calibri"/>
                <a:cs typeface="Times New Roman" panose="02020603050405020304" pitchFamily="18" charset="0"/>
              </a:rPr>
              <a:t>Parkabout, National Parks and Wildlife Service of South Australia, Vol.1 No.6, Winter 1991</a:t>
            </a:r>
            <a:r>
              <a:rPr lang="en-US" sz="3200" b="1" dirty="0" smtClean="0">
                <a:solidFill>
                  <a:srgbClr val="FFCCCC"/>
                </a:solidFill>
                <a:latin typeface="Times New Roman" panose="02020603050405020304" pitchFamily="18" charset="0"/>
                <a:ea typeface="Calibri"/>
                <a:cs typeface="Times New Roman" panose="02020603050405020304" pitchFamily="18" charset="0"/>
              </a:rPr>
              <a:t>.</a:t>
            </a:r>
            <a:endParaRPr lang="ar-EG" sz="3200" b="1" dirty="0" smtClean="0">
              <a:solidFill>
                <a:srgbClr val="FFCCCC"/>
              </a:solidFill>
              <a:latin typeface="Times New Roman" panose="02020603050405020304" pitchFamily="18" charset="0"/>
              <a:ea typeface="Calibri"/>
              <a:cs typeface="Times New Roman" panose="02020603050405020304" pitchFamily="18" charset="0"/>
            </a:endParaRPr>
          </a:p>
          <a:p>
            <a:pPr algn="l"/>
            <a:endParaRPr lang="ar-EG" sz="32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123326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3046988"/>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53 معدل ترسيب المعادن في قاع البحار والمحيطات.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 دراسة عن معدل ترسيب المعادن سواء المترسبة في قاع البحار والمحيطات او المترسبة على المواد الصلبة الساقطة في قاع البحار والمحيطات وجد انها تؤكد صغر عمر الارض عن طريق ان يقاس معدل تراكمها وحجمها الكلي فنعرف العمر ووجد أن العمر يناسب فقط بضعة الاف من السنين.</a:t>
            </a:r>
          </a:p>
        </p:txBody>
      </p:sp>
    </p:spTree>
    <p:extLst>
      <p:ext uri="{BB962C8B-B14F-4D97-AF65-F5344CB8AC3E}">
        <p14:creationId xmlns:p14="http://schemas.microsoft.com/office/powerpoint/2010/main" val="28394512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1747897"/>
            <a:ext cx="8229600" cy="1569660"/>
          </a:xfrm>
          <a:prstGeom prst="rect">
            <a:avLst/>
          </a:prstGeom>
        </p:spPr>
        <p:txBody>
          <a:bodyPr wrap="square">
            <a:spAutoFit/>
          </a:bodyPr>
          <a:lstStyle/>
          <a:p>
            <a:r>
              <a:rPr lang="en-US" sz="3200" b="1" dirty="0">
                <a:solidFill>
                  <a:srgbClr val="FFCCCC"/>
                </a:solidFill>
                <a:latin typeface="Times New Roman" panose="02020603050405020304" pitchFamily="18" charset="0"/>
                <a:ea typeface="Calibri"/>
                <a:cs typeface="Times New Roman" panose="02020603050405020304" pitchFamily="18" charset="0"/>
              </a:rPr>
              <a:t>Lalomov and </a:t>
            </a:r>
            <a:r>
              <a:rPr lang="en-US" sz="3200" b="1" dirty="0" err="1">
                <a:solidFill>
                  <a:srgbClr val="FFCCCC"/>
                </a:solidFill>
                <a:latin typeface="Times New Roman" panose="02020603050405020304" pitchFamily="18" charset="0"/>
                <a:ea typeface="Calibri"/>
                <a:cs typeface="Times New Roman" panose="02020603050405020304" pitchFamily="18" charset="0"/>
              </a:rPr>
              <a:t>Tabolitch</a:t>
            </a:r>
            <a:r>
              <a:rPr lang="en-US" sz="3200" b="1" dirty="0">
                <a:solidFill>
                  <a:srgbClr val="FFCCCC"/>
                </a:solidFill>
                <a:latin typeface="Times New Roman" panose="02020603050405020304" pitchFamily="18" charset="0"/>
                <a:ea typeface="Calibri"/>
                <a:cs typeface="Times New Roman" panose="02020603050405020304" pitchFamily="18" charset="0"/>
              </a:rPr>
              <a:t>, </a:t>
            </a:r>
            <a:r>
              <a:rPr lang="en-US" sz="3200" b="1" dirty="0" smtClean="0">
                <a:solidFill>
                  <a:srgbClr val="FFCCCC"/>
                </a:solidFill>
                <a:latin typeface="Times New Roman" panose="02020603050405020304" pitchFamily="18" charset="0"/>
                <a:ea typeface="Calibri"/>
                <a:cs typeface="Times New Roman" panose="02020603050405020304" pitchFamily="18" charset="0"/>
              </a:rPr>
              <a:t>2004</a:t>
            </a:r>
            <a:endParaRPr lang="ar-EG" sz="3200" b="1" dirty="0" smtClean="0">
              <a:solidFill>
                <a:srgbClr val="FFCCCC"/>
              </a:solidFill>
              <a:latin typeface="Times New Roman" panose="02020603050405020304" pitchFamily="18" charset="0"/>
              <a:ea typeface="Calibri"/>
              <a:cs typeface="Times New Roman" panose="02020603050405020304" pitchFamily="18" charset="0"/>
            </a:endParaRPr>
          </a:p>
          <a:p>
            <a:endParaRPr lang="ar-EG" sz="3200" b="1" dirty="0">
              <a:solidFill>
                <a:srgbClr val="FFCCCC"/>
              </a:solidFill>
              <a:latin typeface="Times New Roman" panose="02020603050405020304" pitchFamily="18" charset="0"/>
              <a:ea typeface="Calibri"/>
              <a:cs typeface="Times New Roman" panose="02020603050405020304" pitchFamily="18" charset="0"/>
            </a:endParaRPr>
          </a:p>
          <a:p>
            <a:r>
              <a:rPr lang="en-US" sz="3200" b="1" dirty="0" err="1">
                <a:solidFill>
                  <a:srgbClr val="FFCCCC"/>
                </a:solidFill>
                <a:latin typeface="Times New Roman" panose="02020603050405020304" pitchFamily="18" charset="0"/>
                <a:ea typeface="Calibri"/>
                <a:cs typeface="Times New Roman" panose="02020603050405020304" pitchFamily="18" charset="0"/>
              </a:rPr>
              <a:t>Tscherbov</a:t>
            </a:r>
            <a:r>
              <a:rPr lang="en-US" sz="3200" b="1" dirty="0">
                <a:solidFill>
                  <a:srgbClr val="FFCCCC"/>
                </a:solidFill>
                <a:latin typeface="Times New Roman" panose="02020603050405020304" pitchFamily="18" charset="0"/>
                <a:ea typeface="Calibri"/>
                <a:cs typeface="Times New Roman" panose="02020603050405020304" pitchFamily="18" charset="0"/>
              </a:rPr>
              <a:t> and </a:t>
            </a:r>
            <a:r>
              <a:rPr lang="en-US" sz="3200" b="1" dirty="0" err="1">
                <a:solidFill>
                  <a:srgbClr val="FFCCCC"/>
                </a:solidFill>
                <a:latin typeface="Times New Roman" panose="02020603050405020304" pitchFamily="18" charset="0"/>
                <a:ea typeface="Calibri"/>
                <a:cs typeface="Times New Roman" panose="02020603050405020304" pitchFamily="18" charset="0"/>
              </a:rPr>
              <a:t>Strakhovenko</a:t>
            </a:r>
            <a:r>
              <a:rPr lang="en-US" sz="3200" b="1" dirty="0">
                <a:solidFill>
                  <a:srgbClr val="FFCCCC"/>
                </a:solidFill>
                <a:latin typeface="Times New Roman" panose="02020603050405020304" pitchFamily="18" charset="0"/>
                <a:ea typeface="Calibri"/>
                <a:cs typeface="Times New Roman" panose="02020603050405020304" pitchFamily="18" charset="0"/>
              </a:rPr>
              <a:t> 2006</a:t>
            </a:r>
            <a:endParaRPr lang="ar-EG" sz="32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7552055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457200" y="885885"/>
            <a:ext cx="8305800" cy="4431983"/>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drghaly.com/articles/display/12255</a:t>
            </a:r>
            <a:endParaRPr lang="en-US" sz="3200" b="1" dirty="0" smtClean="0">
              <a:solidFill>
                <a:srgbClr val="FFFFFF"/>
              </a:solidFill>
            </a:endParaRPr>
          </a:p>
          <a:p>
            <a:pPr lvl="0" algn="ctr" rtl="1">
              <a:lnSpc>
                <a:spcPct val="150000"/>
              </a:lnSpc>
            </a:pPr>
            <a:endParaRPr lang="en-US" sz="3200" b="1" dirty="0">
              <a:solidFill>
                <a:srgbClr val="FFFFFF"/>
              </a:solidFill>
            </a:endParaRPr>
          </a:p>
          <a:p>
            <a:pPr lvl="0" algn="ctr" rtl="1">
              <a:lnSpc>
                <a:spcPct val="150000"/>
              </a:lnSpc>
            </a:pPr>
            <a:r>
              <a:rPr lang="en-US" sz="2800" b="1" dirty="0">
                <a:solidFill>
                  <a:srgbClr val="FFFFFF"/>
                </a:solidFill>
                <a:hlinkClick r:id="rId6"/>
              </a:rPr>
              <a:t>https://</a:t>
            </a:r>
            <a:r>
              <a:rPr lang="en-US" sz="2800" b="1" dirty="0" smtClean="0">
                <a:solidFill>
                  <a:srgbClr val="FFFFFF"/>
                </a:solidFill>
                <a:hlinkClick r:id="rId6"/>
              </a:rPr>
              <a:t>www.youtube.com/watch?v=T-ws54Kml18</a:t>
            </a:r>
            <a:endParaRPr lang="en-US" sz="2800" b="1" dirty="0" smtClean="0">
              <a:solidFill>
                <a:srgbClr val="FFFFFF"/>
              </a:solidFill>
            </a:endParaRPr>
          </a:p>
        </p:txBody>
      </p:sp>
    </p:spTree>
    <p:extLst>
      <p:ext uri="{BB962C8B-B14F-4D97-AF65-F5344CB8AC3E}">
        <p14:creationId xmlns:p14="http://schemas.microsoft.com/office/powerpoint/2010/main" val="204846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3416320"/>
          </a:xfrm>
          <a:prstGeom prst="rect">
            <a:avLst/>
          </a:prstGeom>
        </p:spPr>
        <p:txBody>
          <a:bodyPr wrap="square">
            <a:spAutoFit/>
          </a:bodyPr>
          <a:lstStyle/>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4 معدل تساقط الغبار الكوني علي القمر </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وايضا بالنسبة للقمر حيث لا يوجد اي عوامل تأثر على هذه الطبقة فلا يوجد مياه تحركها ولا رياح تؤثر ولا غلاف جوي ولا غيره فاين هذه الطبقة على سطح القمر سواء 180 قدم او 56 قدم </a:t>
            </a:r>
            <a:r>
              <a:rPr lang="ar-EG" sz="3600" b="1" dirty="0" smtClean="0">
                <a:solidFill>
                  <a:srgbClr val="FFCCCC"/>
                </a:solidFill>
                <a:latin typeface="Times New Roman" panose="02020603050405020304" pitchFamily="18" charset="0"/>
                <a:ea typeface="Calibri"/>
                <a:cs typeface="Times New Roman" panose="02020603050405020304" pitchFamily="18" charset="0"/>
              </a:rPr>
              <a:t>أو حتى </a:t>
            </a:r>
            <a:r>
              <a:rPr lang="ar-EG" sz="3600" b="1" dirty="0">
                <a:solidFill>
                  <a:srgbClr val="FFCCCC"/>
                </a:solidFill>
                <a:latin typeface="Times New Roman" panose="02020603050405020304" pitchFamily="18" charset="0"/>
                <a:ea typeface="Calibri"/>
                <a:cs typeface="Times New Roman" panose="02020603050405020304" pitchFamily="18" charset="0"/>
              </a:rPr>
              <a:t>26 سم ليشهد لقدم القمر</a:t>
            </a:r>
            <a:r>
              <a:rPr lang="ar-EG" sz="3600" b="1" dirty="0" smtClean="0">
                <a:solidFill>
                  <a:srgbClr val="FFCCCC"/>
                </a:solidFill>
                <a:latin typeface="Times New Roman" panose="02020603050405020304" pitchFamily="18" charset="0"/>
                <a:ea typeface="Calibri"/>
                <a:cs typeface="Times New Roman" panose="02020603050405020304" pitchFamily="18" charset="0"/>
              </a:rPr>
              <a:t>؟</a:t>
            </a:r>
            <a:endParaRPr lang="ar-EG" sz="36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43769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4245329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3676092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4292802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3754874"/>
          </a:xfrm>
          <a:prstGeom prst="rect">
            <a:avLst/>
          </a:prstGeom>
        </p:spPr>
        <p:txBody>
          <a:bodyPr wrap="square">
            <a:spAutoFit/>
          </a:bodyPr>
          <a:lstStyle/>
          <a:p>
            <a:pPr algn="r" rtl="1"/>
            <a:r>
              <a:rPr lang="ar-EG" sz="3400" b="1" dirty="0">
                <a:solidFill>
                  <a:srgbClr val="FFCCCC"/>
                </a:solidFill>
                <a:latin typeface="Times New Roman" panose="02020603050405020304" pitchFamily="18" charset="0"/>
                <a:ea typeface="Calibri"/>
                <a:cs typeface="Times New Roman" panose="02020603050405020304" pitchFamily="18" charset="0"/>
              </a:rPr>
              <a:t>54 مقياس اخر وهو اخشاب ما قبل </a:t>
            </a:r>
            <a:r>
              <a:rPr lang="ar-EG" sz="3400" b="1" dirty="0" err="1">
                <a:solidFill>
                  <a:srgbClr val="FFCCCC"/>
                </a:solidFill>
                <a:latin typeface="Times New Roman" panose="02020603050405020304" pitchFamily="18" charset="0"/>
                <a:ea typeface="Calibri"/>
                <a:cs typeface="Times New Roman" panose="02020603050405020304" pitchFamily="18" charset="0"/>
              </a:rPr>
              <a:t>الكامبري</a:t>
            </a:r>
            <a:endParaRPr lang="ar-EG" sz="3400" b="1" dirty="0">
              <a:solidFill>
                <a:srgbClr val="FFCCCC"/>
              </a:solidFill>
              <a:latin typeface="Times New Roman" panose="02020603050405020304" pitchFamily="18" charset="0"/>
              <a:ea typeface="Calibri"/>
              <a:cs typeface="Times New Roman" panose="02020603050405020304" pitchFamily="18" charset="0"/>
            </a:endParaRPr>
          </a:p>
          <a:p>
            <a:pPr algn="r" rtl="1"/>
            <a:r>
              <a:rPr lang="ar-EG" sz="3400" b="1" dirty="0">
                <a:solidFill>
                  <a:srgbClr val="FFCCCC"/>
                </a:solidFill>
                <a:latin typeface="Times New Roman" panose="02020603050405020304" pitchFamily="18" charset="0"/>
                <a:ea typeface="Calibri"/>
                <a:cs typeface="Times New Roman" panose="02020603050405020304" pitchFamily="18" charset="0"/>
              </a:rPr>
              <a:t>اكتشاف اخشاب في طبقات ما قبل العصر </a:t>
            </a:r>
            <a:r>
              <a:rPr lang="ar-EG" sz="3400" b="1" dirty="0" err="1">
                <a:solidFill>
                  <a:srgbClr val="FFCCCC"/>
                </a:solidFill>
                <a:latin typeface="Times New Roman" panose="02020603050405020304" pitchFamily="18" charset="0"/>
                <a:ea typeface="Calibri"/>
                <a:cs typeface="Times New Roman" panose="02020603050405020304" pitchFamily="18" charset="0"/>
              </a:rPr>
              <a:t>الكامبري</a:t>
            </a:r>
            <a:r>
              <a:rPr lang="ar-EG" sz="3400" b="1" dirty="0">
                <a:solidFill>
                  <a:srgbClr val="FFCCCC"/>
                </a:solidFill>
                <a:latin typeface="Times New Roman" panose="02020603050405020304" pitchFamily="18" charset="0"/>
                <a:ea typeface="Calibri"/>
                <a:cs typeface="Times New Roman" panose="02020603050405020304" pitchFamily="18" charset="0"/>
              </a:rPr>
              <a:t> المفترض انه أقدم عصر رسوبي وبه فقط كائنات بحرية أولية فقط فالأشجار موجودة قبل التطور يؤكد أولا خطأ اعمار الجيولوجيا وأيضا خطأ فرضية التطور وهذا يؤكد ان التطور لم يحدث وعمر الأرض هو فقط بضعة الاف من السنين وهذا يؤكده وجود كربون مشع فيها.</a:t>
            </a:r>
          </a:p>
        </p:txBody>
      </p:sp>
    </p:spTree>
    <p:extLst>
      <p:ext uri="{BB962C8B-B14F-4D97-AF65-F5344CB8AC3E}">
        <p14:creationId xmlns:p14="http://schemas.microsoft.com/office/powerpoint/2010/main" val="3011300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2" name="Picture 1"/>
          <p:cNvPicPr>
            <a:picLocks noChangeAspect="1"/>
          </p:cNvPicPr>
          <p:nvPr/>
        </p:nvPicPr>
        <p:blipFill>
          <a:blip r:embed="rId5"/>
          <a:stretch>
            <a:fillRect/>
          </a:stretch>
        </p:blipFill>
        <p:spPr>
          <a:xfrm>
            <a:off x="694293" y="685800"/>
            <a:ext cx="7866204" cy="5410200"/>
          </a:xfrm>
          <a:prstGeom prst="rect">
            <a:avLst/>
          </a:prstGeom>
        </p:spPr>
      </p:pic>
    </p:spTree>
    <p:extLst>
      <p:ext uri="{BB962C8B-B14F-4D97-AF65-F5344CB8AC3E}">
        <p14:creationId xmlns:p14="http://schemas.microsoft.com/office/powerpoint/2010/main" val="22450680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1747897"/>
            <a:ext cx="8229600" cy="2554545"/>
          </a:xfrm>
          <a:prstGeom prst="rect">
            <a:avLst/>
          </a:prstGeom>
        </p:spPr>
        <p:txBody>
          <a:bodyPr wrap="square">
            <a:spAutoFit/>
          </a:bodyPr>
          <a:lstStyle/>
          <a:p>
            <a:r>
              <a:rPr lang="en-US" sz="3200" b="1" dirty="0">
                <a:solidFill>
                  <a:srgbClr val="FFCCCC"/>
                </a:solidFill>
                <a:latin typeface="Times New Roman" panose="02020603050405020304" pitchFamily="18" charset="0"/>
                <a:ea typeface="Calibri"/>
                <a:cs typeface="Times New Roman" panose="02020603050405020304" pitchFamily="18" charset="0"/>
              </a:rPr>
              <a:t>Cook, </a:t>
            </a:r>
            <a:r>
              <a:rPr lang="en-US" sz="3200" b="1" dirty="0" err="1">
                <a:solidFill>
                  <a:srgbClr val="FFCCCC"/>
                </a:solidFill>
                <a:latin typeface="Times New Roman" panose="02020603050405020304" pitchFamily="18" charset="0"/>
                <a:ea typeface="Calibri"/>
                <a:cs typeface="Times New Roman" panose="02020603050405020304" pitchFamily="18" charset="0"/>
              </a:rPr>
              <a:t>Dr</a:t>
            </a:r>
            <a:r>
              <a:rPr lang="en-US" sz="3200" b="1" dirty="0">
                <a:solidFill>
                  <a:srgbClr val="FFCCCC"/>
                </a:solidFill>
                <a:latin typeface="Times New Roman" panose="02020603050405020304" pitchFamily="18" charset="0"/>
                <a:ea typeface="Calibri"/>
                <a:cs typeface="Times New Roman" panose="02020603050405020304" pitchFamily="18" charset="0"/>
              </a:rPr>
              <a:t> Melvin A., Ph.D. etc., Prehistory and Earth Models p 137.</a:t>
            </a:r>
          </a:p>
          <a:p>
            <a:r>
              <a:rPr lang="en-US" sz="3200" b="1" dirty="0">
                <a:solidFill>
                  <a:srgbClr val="FFCCCC"/>
                </a:solidFill>
                <a:latin typeface="Times New Roman" panose="02020603050405020304" pitchFamily="18" charset="0"/>
                <a:ea typeface="Calibri"/>
                <a:cs typeface="Times New Roman" panose="02020603050405020304" pitchFamily="18" charset="0"/>
              </a:rPr>
              <a:t>Morris, </a:t>
            </a:r>
            <a:r>
              <a:rPr lang="en-US" sz="3200" b="1" dirty="0" err="1">
                <a:solidFill>
                  <a:srgbClr val="FFCCCC"/>
                </a:solidFill>
                <a:latin typeface="Times New Roman" panose="02020603050405020304" pitchFamily="18" charset="0"/>
                <a:ea typeface="Calibri"/>
                <a:cs typeface="Times New Roman" panose="02020603050405020304" pitchFamily="18" charset="0"/>
              </a:rPr>
              <a:t>Dr</a:t>
            </a:r>
            <a:r>
              <a:rPr lang="en-US" sz="3200" b="1" dirty="0">
                <a:solidFill>
                  <a:srgbClr val="FFCCCC"/>
                </a:solidFill>
                <a:latin typeface="Times New Roman" panose="02020603050405020304" pitchFamily="18" charset="0"/>
                <a:ea typeface="Calibri"/>
                <a:cs typeface="Times New Roman" panose="02020603050405020304" pitchFamily="18" charset="0"/>
              </a:rPr>
              <a:t> Henry M., Ph.D. etc., Decay of C-14 in pre-Cambrian wood, The Scientific Case for Creation p 56.</a:t>
            </a:r>
          </a:p>
        </p:txBody>
      </p:sp>
    </p:spTree>
    <p:extLst>
      <p:ext uri="{BB962C8B-B14F-4D97-AF65-F5344CB8AC3E}">
        <p14:creationId xmlns:p14="http://schemas.microsoft.com/office/powerpoint/2010/main" val="39015800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3539430"/>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55 مقياس هام وهو معدل تحلل الاحماض الامينية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الأحماض الامينية هي وحدة بناء البروتينات وعند موت الكائن تبدأ الاحماض الامينية في التحلل بمعدلات مختلفة مميزة. الاحماض الامينية لها نصف عمر وبعدها تكون تحللت، عندما نحللها نجد فيها الكثير جدا من الاحماض الامينية ثابتة لم تتحلل بعد فكيف يكون عمرها مئات الملايين من السنين؟ هذا أيضا أكد كذب ادعاء قدم اعمار الطبقات والكائنات التي فيها.</a:t>
            </a:r>
          </a:p>
        </p:txBody>
      </p:sp>
    </p:spTree>
    <p:extLst>
      <p:ext uri="{BB962C8B-B14F-4D97-AF65-F5344CB8AC3E}">
        <p14:creationId xmlns:p14="http://schemas.microsoft.com/office/powerpoint/2010/main" val="1563185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774442"/>
            <a:ext cx="8229600" cy="5016758"/>
          </a:xfrm>
          <a:prstGeom prst="rect">
            <a:avLst/>
          </a:prstGeom>
        </p:spPr>
        <p:txBody>
          <a:bodyPr wrap="square">
            <a:spAutoFit/>
          </a:bodyPr>
          <a:lstStyle/>
          <a:p>
            <a:pPr algn="l"/>
            <a:r>
              <a:rPr lang="en-US" sz="3200" b="1" dirty="0">
                <a:solidFill>
                  <a:srgbClr val="FFCCCC"/>
                </a:solidFill>
                <a:latin typeface="Times New Roman" panose="02020603050405020304" pitchFamily="18" charset="0"/>
                <a:ea typeface="Calibri"/>
                <a:cs typeface="Times New Roman" panose="02020603050405020304" pitchFamily="18" charset="0"/>
              </a:rPr>
              <a:t>Thomas E Creighton (1993). "Chapter 10 - Degradation". Proteins: Structures and Molecular Properties (2nd ed.). W H Freeman and Company. pp. </a:t>
            </a:r>
            <a:r>
              <a:rPr lang="en-US" sz="3200" b="1" dirty="0" smtClean="0">
                <a:solidFill>
                  <a:srgbClr val="FFCCCC"/>
                </a:solidFill>
                <a:latin typeface="Times New Roman" panose="02020603050405020304" pitchFamily="18" charset="0"/>
                <a:ea typeface="Calibri"/>
                <a:cs typeface="Times New Roman" panose="02020603050405020304" pitchFamily="18" charset="0"/>
              </a:rPr>
              <a:t>463–473</a:t>
            </a:r>
            <a:endParaRPr lang="ar-EG" sz="3200" b="1" dirty="0" smtClean="0">
              <a:solidFill>
                <a:srgbClr val="FFCCCC"/>
              </a:solidFill>
              <a:latin typeface="Times New Roman" panose="02020603050405020304" pitchFamily="18" charset="0"/>
              <a:ea typeface="Calibri"/>
              <a:cs typeface="Times New Roman" panose="02020603050405020304" pitchFamily="18" charset="0"/>
            </a:endParaRPr>
          </a:p>
          <a:p>
            <a:pPr algn="l"/>
            <a:endParaRPr lang="ar-EG" sz="3200" b="1" dirty="0">
              <a:solidFill>
                <a:srgbClr val="FFCCCC"/>
              </a:solidFill>
              <a:latin typeface="Times New Roman" panose="02020603050405020304" pitchFamily="18" charset="0"/>
              <a:ea typeface="Calibri"/>
              <a:cs typeface="Times New Roman" panose="02020603050405020304" pitchFamily="18" charset="0"/>
            </a:endParaRPr>
          </a:p>
          <a:p>
            <a:r>
              <a:rPr lang="en-US" sz="3200" b="1" dirty="0">
                <a:solidFill>
                  <a:srgbClr val="FFCCCC"/>
                </a:solidFill>
                <a:latin typeface="Times New Roman" panose="02020603050405020304" pitchFamily="18" charset="0"/>
                <a:ea typeface="Calibri"/>
                <a:cs typeface="Times New Roman" panose="02020603050405020304" pitchFamily="18" charset="0"/>
              </a:rPr>
              <a:t>Traces of amino acid still exist all through the fossil strata! This means that none of the fossils is ancient!</a:t>
            </a:r>
          </a:p>
          <a:p>
            <a:r>
              <a:rPr lang="en-US" sz="3200" b="1" dirty="0">
                <a:solidFill>
                  <a:srgbClr val="FFCCCC"/>
                </a:solidFill>
                <a:latin typeface="Times New Roman" panose="02020603050405020304" pitchFamily="18" charset="0"/>
                <a:ea typeface="Calibri"/>
                <a:cs typeface="Times New Roman" panose="02020603050405020304" pitchFamily="18" charset="0"/>
              </a:rPr>
              <a:t>The Evolution Cruncher page 196</a:t>
            </a:r>
          </a:p>
          <a:p>
            <a:pPr algn="l"/>
            <a:endParaRPr lang="ar-EG" sz="32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159582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016758"/>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56 مقياس اخر وهو ان الاحماض الامينية تتحول الي ما يسمى راسمي </a:t>
            </a:r>
            <a:r>
              <a:rPr lang="en-US" sz="3200" b="1" dirty="0">
                <a:solidFill>
                  <a:srgbClr val="FFCCCC"/>
                </a:solidFill>
                <a:latin typeface="Times New Roman" panose="02020603050405020304" pitchFamily="18" charset="0"/>
                <a:ea typeface="Calibri"/>
                <a:cs typeface="Times New Roman" panose="02020603050405020304" pitchFamily="18" charset="0"/>
              </a:rPr>
              <a:t>racemization of amino acids in fossils </a:t>
            </a:r>
            <a:r>
              <a:rPr lang="ar-EG" sz="3200" b="1" dirty="0">
                <a:solidFill>
                  <a:srgbClr val="FFCCCC"/>
                </a:solidFill>
                <a:latin typeface="Times New Roman" panose="02020603050405020304" pitchFamily="18" charset="0"/>
                <a:ea typeface="Calibri"/>
                <a:cs typeface="Times New Roman" panose="02020603050405020304" pitchFamily="18" charset="0"/>
              </a:rPr>
              <a:t>اي يساري يتحول يميني ويصبح نسبتهم 50:50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ولكن هذا لا نجده حدث بعد في كثير من حفريات الكائنات فحتى الكائنات الأولية المفترض انها من مليار سنة وما بعدها لا نجدها وصلت بعد الي المستوى التعادل الراسمي رغم انها حسب مقياس مؤيدي التطور القديم انها يجب ان تكون وصلت له في زمن اقل من 20 مليون سنة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هذا يؤكد ايضا انها ليست من مئات الالوف او ملايين بل صغيرة العمر وايضا يؤكد صغر عمر طبقات الارض. </a:t>
            </a:r>
          </a:p>
        </p:txBody>
      </p:sp>
    </p:spTree>
    <p:extLst>
      <p:ext uri="{BB962C8B-B14F-4D97-AF65-F5344CB8AC3E}">
        <p14:creationId xmlns:p14="http://schemas.microsoft.com/office/powerpoint/2010/main" val="854775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4524315"/>
          </a:xfrm>
          <a:prstGeom prst="rect">
            <a:avLst/>
          </a:prstGeom>
        </p:spPr>
        <p:txBody>
          <a:bodyPr wrap="square">
            <a:spAutoFit/>
          </a:bodyPr>
          <a:lstStyle/>
          <a:p>
            <a:pPr algn="l"/>
            <a:r>
              <a:rPr lang="en-US" sz="3200" b="1" dirty="0">
                <a:solidFill>
                  <a:srgbClr val="FFCCCC"/>
                </a:solidFill>
                <a:latin typeface="Times New Roman" panose="02020603050405020304" pitchFamily="18" charset="0"/>
                <a:ea typeface="Calibri"/>
                <a:cs typeface="Times New Roman" panose="02020603050405020304" pitchFamily="18" charset="0"/>
              </a:rPr>
              <a:t>L. </a:t>
            </a:r>
            <a:r>
              <a:rPr lang="en-US" sz="3200" b="1" dirty="0" err="1">
                <a:solidFill>
                  <a:srgbClr val="FFCCCC"/>
                </a:solidFill>
                <a:latin typeface="Times New Roman" panose="02020603050405020304" pitchFamily="18" charset="0"/>
                <a:ea typeface="Calibri"/>
                <a:cs typeface="Times New Roman" panose="02020603050405020304" pitchFamily="18" charset="0"/>
              </a:rPr>
              <a:t>Helmick</a:t>
            </a:r>
            <a:r>
              <a:rPr lang="en-US" sz="3200" b="1" dirty="0">
                <a:solidFill>
                  <a:srgbClr val="FFCCCC"/>
                </a:solidFill>
                <a:latin typeface="Times New Roman" panose="02020603050405020304" pitchFamily="18" charset="0"/>
                <a:ea typeface="Calibri"/>
                <a:cs typeface="Times New Roman" panose="02020603050405020304" pitchFamily="18" charset="0"/>
              </a:rPr>
              <a:t>, ‘Origins and Maintenance of Optical Activity’, Creation Research Society Quarterly, Vol. 12, December 1975, pp. 156–164.</a:t>
            </a:r>
          </a:p>
          <a:p>
            <a:pPr algn="l"/>
            <a:endParaRPr lang="ar-EG" sz="3200" b="1" dirty="0" smtClean="0">
              <a:solidFill>
                <a:srgbClr val="FFCCCC"/>
              </a:solidFill>
              <a:latin typeface="Times New Roman" panose="02020603050405020304" pitchFamily="18" charset="0"/>
              <a:ea typeface="Calibri"/>
              <a:cs typeface="Times New Roman" panose="02020603050405020304" pitchFamily="18" charset="0"/>
            </a:endParaRPr>
          </a:p>
          <a:p>
            <a:pPr algn="l"/>
            <a:r>
              <a:rPr lang="en-US" sz="3200" b="1" dirty="0" err="1" smtClean="0">
                <a:solidFill>
                  <a:srgbClr val="FFCCCC"/>
                </a:solidFill>
                <a:latin typeface="Times New Roman" panose="02020603050405020304" pitchFamily="18" charset="0"/>
                <a:ea typeface="Calibri"/>
                <a:cs typeface="Times New Roman" panose="02020603050405020304" pitchFamily="18" charset="0"/>
              </a:rPr>
              <a:t>Krenvolden</a:t>
            </a:r>
            <a:r>
              <a:rPr lang="en-US" sz="3200" b="1" dirty="0">
                <a:solidFill>
                  <a:srgbClr val="FFCCCC"/>
                </a:solidFill>
                <a:latin typeface="Times New Roman" panose="02020603050405020304" pitchFamily="18" charset="0"/>
                <a:ea typeface="Calibri"/>
                <a:cs typeface="Times New Roman" panose="02020603050405020304" pitchFamily="18" charset="0"/>
              </a:rPr>
              <a:t>, et al, ‘Racemization of Amino Acids in Sediments from </a:t>
            </a:r>
            <a:r>
              <a:rPr lang="en-US" sz="3200" b="1" dirty="0" err="1">
                <a:solidFill>
                  <a:srgbClr val="FFCCCC"/>
                </a:solidFill>
                <a:latin typeface="Times New Roman" panose="02020603050405020304" pitchFamily="18" charset="0"/>
                <a:ea typeface="Calibri"/>
                <a:cs typeface="Times New Roman" panose="02020603050405020304" pitchFamily="18" charset="0"/>
              </a:rPr>
              <a:t>Saranich</a:t>
            </a:r>
            <a:r>
              <a:rPr lang="en-US" sz="3200" b="1" dirty="0">
                <a:solidFill>
                  <a:srgbClr val="FFCCCC"/>
                </a:solidFill>
                <a:latin typeface="Times New Roman" panose="02020603050405020304" pitchFamily="18" charset="0"/>
                <a:ea typeface="Calibri"/>
                <a:cs typeface="Times New Roman" panose="02020603050405020304" pitchFamily="18" charset="0"/>
              </a:rPr>
              <a:t> Inlet, British Columbia’, Science, Vol. 169, September 1970, pp. 1079–1082.</a:t>
            </a:r>
          </a:p>
        </p:txBody>
      </p:sp>
    </p:spTree>
    <p:extLst>
      <p:ext uri="{BB962C8B-B14F-4D97-AF65-F5344CB8AC3E}">
        <p14:creationId xmlns:p14="http://schemas.microsoft.com/office/powerpoint/2010/main" val="16339006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509200"/>
          </a:xfrm>
          <a:prstGeom prst="rect">
            <a:avLst/>
          </a:prstGeom>
        </p:spPr>
        <p:txBody>
          <a:bodyPr wrap="square">
            <a:spAutoFit/>
          </a:bodyPr>
          <a:lstStyle/>
          <a:p>
            <a:pPr algn="r" rtl="1"/>
            <a:r>
              <a:rPr lang="ar-EG" sz="3200" b="1" dirty="0" smtClean="0">
                <a:solidFill>
                  <a:srgbClr val="FFCCCC"/>
                </a:solidFill>
                <a:latin typeface="Times New Roman" panose="02020603050405020304" pitchFamily="18" charset="0"/>
                <a:ea typeface="Calibri"/>
                <a:cs typeface="Times New Roman" panose="02020603050405020304" pitchFamily="18" charset="0"/>
              </a:rPr>
              <a:t>مقياس </a:t>
            </a:r>
            <a:r>
              <a:rPr lang="ar-EG" sz="3200" b="1" dirty="0">
                <a:solidFill>
                  <a:srgbClr val="FFCCCC"/>
                </a:solidFill>
                <a:latin typeface="Times New Roman" panose="02020603050405020304" pitchFamily="18" charset="0"/>
                <a:ea typeface="Calibri"/>
                <a:cs typeface="Times New Roman" panose="02020603050405020304" pitchFamily="18" charset="0"/>
              </a:rPr>
              <a:t>الترسب السنوي علي سطح القمر بناء على الأجهزة التي تركوها علي سطح القمر من رحلة ابولو وجد ان مقياس الترسيب علي سطح القمر هو 2.7 بوصه في مليون سنة فيجب ان تكون لو عمر القمر 4.6 بليون سنة سمكها 1033 قدم وهذا لم يوجد بل المليمترات </a:t>
            </a:r>
            <a:r>
              <a:rPr lang="ar-EG" sz="3200" b="1" dirty="0" smtClean="0">
                <a:solidFill>
                  <a:srgbClr val="FFCCCC"/>
                </a:solidFill>
                <a:latin typeface="Times New Roman" panose="02020603050405020304" pitchFamily="18" charset="0"/>
                <a:ea typeface="Calibri"/>
                <a:cs typeface="Times New Roman" panose="02020603050405020304" pitchFamily="18" charset="0"/>
              </a:rPr>
              <a:t>الموجودة </a:t>
            </a:r>
            <a:r>
              <a:rPr lang="ar-EG" sz="3200" b="1" dirty="0">
                <a:solidFill>
                  <a:srgbClr val="FFCCCC"/>
                </a:solidFill>
                <a:latin typeface="Times New Roman" panose="02020603050405020304" pitchFamily="18" charset="0"/>
                <a:ea typeface="Calibri"/>
                <a:cs typeface="Times New Roman" panose="02020603050405020304" pitchFamily="18" charset="0"/>
              </a:rPr>
              <a:t>لو اخرجنا منها تراب القمر فتكون أقل من ملي متر بل هي فقط 0.5 الى 0.6 ملي تناسب أن القمر عمره أقل من 10000 سنة وتظل مشكلة كمية الغبار الفضائي الذي تمنوا وجوده بسمك كبير ليشهد لقدم عمر الأرض والقمر بدون حل فكميته القليلة جدا على الأرض والقمر أكد صغر عمر الأرض والقمر يناسب ان عمر الأرض والقمر هو 6000 الي 7500 سنة فقط كما قال الكتاب المقدس.</a:t>
            </a:r>
          </a:p>
        </p:txBody>
      </p:sp>
    </p:spTree>
    <p:extLst>
      <p:ext uri="{BB962C8B-B14F-4D97-AF65-F5344CB8AC3E}">
        <p14:creationId xmlns:p14="http://schemas.microsoft.com/office/powerpoint/2010/main" val="40902013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457200" y="885885"/>
            <a:ext cx="8229600" cy="4431983"/>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drghaly.com/articles/display/12255</a:t>
            </a:r>
            <a:endParaRPr lang="en-US" sz="3200" b="1" dirty="0" smtClean="0">
              <a:solidFill>
                <a:srgbClr val="FFFFFF"/>
              </a:solidFill>
            </a:endParaRPr>
          </a:p>
          <a:p>
            <a:pPr lvl="0" algn="ctr" rtl="1">
              <a:lnSpc>
                <a:spcPct val="150000"/>
              </a:lnSpc>
            </a:pPr>
            <a:endParaRPr lang="en-US" sz="3200" b="1" dirty="0">
              <a:solidFill>
                <a:srgbClr val="FFFFFF"/>
              </a:solidFill>
            </a:endParaRPr>
          </a:p>
          <a:p>
            <a:pPr lvl="0" algn="ctr" rtl="1">
              <a:lnSpc>
                <a:spcPct val="150000"/>
              </a:lnSpc>
            </a:pPr>
            <a:r>
              <a:rPr lang="en-US" sz="2800" b="1" dirty="0">
                <a:solidFill>
                  <a:srgbClr val="FFFFFF"/>
                </a:solidFill>
                <a:hlinkClick r:id="rId6"/>
              </a:rPr>
              <a:t>https://</a:t>
            </a:r>
            <a:r>
              <a:rPr lang="en-US" sz="2800" b="1" dirty="0" smtClean="0">
                <a:solidFill>
                  <a:srgbClr val="FFFFFF"/>
                </a:solidFill>
                <a:hlinkClick r:id="rId6"/>
              </a:rPr>
              <a:t>www.youtube.com/watch?v=T-ws54Kml18</a:t>
            </a:r>
            <a:endParaRPr lang="en-US" sz="2800" b="1" dirty="0" smtClean="0">
              <a:solidFill>
                <a:srgbClr val="FFFFFF"/>
              </a:solidFill>
            </a:endParaRPr>
          </a:p>
        </p:txBody>
      </p:sp>
    </p:spTree>
    <p:extLst>
      <p:ext uri="{BB962C8B-B14F-4D97-AF65-F5344CB8AC3E}">
        <p14:creationId xmlns:p14="http://schemas.microsoft.com/office/powerpoint/2010/main" val="369827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225055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997941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644952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4524315"/>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57 معدل تحلل الدي ان ايه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نصف عمر الدي ان ايه في أفضل الظروف كجفاف وعدم تعرض للشمس مباشر هو تقريبا 521 سنة (يوجد بعض الانواع نصف العمر اقل) يوجد عوامل كثيرة تقلل من نصف العمر ولكن المهم انه مئات السنين وليس الاف او ملايين.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فعندما نجد بكتيريا متحجرة في صخور مفترض ان عمرها 425 مليون سنة ونجد بها بقايا من الدي ان ايه ونقيس معدل تحلله ونجد انه 4500 سنة هذا يؤكد ان هذه الصخور ليست 425 مليون سنة بل فقط الاف السنين فقط </a:t>
            </a:r>
          </a:p>
        </p:txBody>
      </p:sp>
    </p:spTree>
    <p:extLst>
      <p:ext uri="{BB962C8B-B14F-4D97-AF65-F5344CB8AC3E}">
        <p14:creationId xmlns:p14="http://schemas.microsoft.com/office/powerpoint/2010/main" val="34107948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4031873"/>
          </a:xfrm>
          <a:prstGeom prst="rect">
            <a:avLst/>
          </a:prstGeom>
        </p:spPr>
        <p:txBody>
          <a:bodyPr wrap="square">
            <a:spAutoFit/>
          </a:bodyPr>
          <a:lstStyle/>
          <a:p>
            <a:pPr algn="l"/>
            <a:r>
              <a:rPr lang="en-US" sz="3200" b="1" dirty="0">
                <a:solidFill>
                  <a:srgbClr val="FFCCCC"/>
                </a:solidFill>
                <a:latin typeface="Times New Roman" panose="02020603050405020304" pitchFamily="18" charset="0"/>
                <a:ea typeface="Calibri"/>
                <a:cs typeface="Times New Roman" panose="02020603050405020304" pitchFamily="18" charset="0"/>
              </a:rPr>
              <a:t>1. Wieland, C., DNA dating: fascinating evidence that the fossils are young, Creation 14(3):43, 1992. Return to text.</a:t>
            </a:r>
          </a:p>
          <a:p>
            <a:pPr algn="l"/>
            <a:r>
              <a:rPr lang="en-US" sz="3200" b="1" dirty="0">
                <a:solidFill>
                  <a:srgbClr val="FFCCCC"/>
                </a:solidFill>
                <a:latin typeface="Times New Roman" panose="02020603050405020304" pitchFamily="18" charset="0"/>
                <a:ea typeface="Calibri"/>
                <a:cs typeface="Times New Roman" panose="02020603050405020304" pitchFamily="18" charset="0"/>
              </a:rPr>
              <a:t>2. Reviving ancient germs? Creation 18(1):9, 1996. Return to text.</a:t>
            </a:r>
          </a:p>
          <a:p>
            <a:pPr algn="l"/>
            <a:r>
              <a:rPr lang="en-US" sz="3200" b="1" dirty="0">
                <a:solidFill>
                  <a:srgbClr val="FFCCCC"/>
                </a:solidFill>
                <a:latin typeface="Times New Roman" panose="02020603050405020304" pitchFamily="18" charset="0"/>
                <a:ea typeface="Calibri"/>
                <a:cs typeface="Times New Roman" panose="02020603050405020304" pitchFamily="18" charset="0"/>
              </a:rPr>
              <a:t>3. </a:t>
            </a:r>
            <a:r>
              <a:rPr lang="en-US" sz="3200" b="1" dirty="0" err="1">
                <a:solidFill>
                  <a:srgbClr val="FFCCCC"/>
                </a:solidFill>
                <a:latin typeface="Times New Roman" panose="02020603050405020304" pitchFamily="18" charset="0"/>
                <a:ea typeface="Calibri"/>
                <a:cs typeface="Times New Roman" panose="02020603050405020304" pitchFamily="18" charset="0"/>
              </a:rPr>
              <a:t>Oard</a:t>
            </a:r>
            <a:r>
              <a:rPr lang="en-US" sz="3200" b="1" dirty="0">
                <a:solidFill>
                  <a:srgbClr val="FFCCCC"/>
                </a:solidFill>
                <a:latin typeface="Times New Roman" panose="02020603050405020304" pitchFamily="18" charset="0"/>
                <a:ea typeface="Calibri"/>
                <a:cs typeface="Times New Roman" panose="02020603050405020304" pitchFamily="18" charset="0"/>
              </a:rPr>
              <a:t>, M.J., Aren’t 250 million year old live bacteria a bit much?, 27 June 2002. Return to text.</a:t>
            </a:r>
          </a:p>
        </p:txBody>
      </p:sp>
    </p:spTree>
    <p:extLst>
      <p:ext uri="{BB962C8B-B14F-4D97-AF65-F5344CB8AC3E}">
        <p14:creationId xmlns:p14="http://schemas.microsoft.com/office/powerpoint/2010/main" val="2669430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6124754"/>
          </a:xfrm>
          <a:prstGeom prst="rect">
            <a:avLst/>
          </a:prstGeom>
        </p:spPr>
        <p:txBody>
          <a:bodyPr wrap="square">
            <a:spAutoFit/>
          </a:bodyPr>
          <a:lstStyle/>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58 مقياس معدل نمو البشر </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هو معدل يعتمد على قياس معدل نمو البشر الذي نقدر به نحدد قدم عمر البشر </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مقاييس معدل النمو وكيف تحصل عليها بمعادلات رياضية صحيحة اظهر مشكلة خطيرة وهي مشكلة قلة تعداد السكان بناء على اعمار فرضية التطور ولكن تعداد السكان مناسب لما قاله الكتاب المقدس من خلق الارض وعمرها القصير والطوفان. فنجد اننا نعود بأقصى حد لزمن الطوفان منذ 4500 سنة فقط. فمعدل نمو البشر باعتبار كثير من العوامل مثل الأوبئة والكوارث والطبيعية والحروب وغيرها هو ما بين 0.5% الي 1% في السنة ولو اخذنا بالمعدل الأقل نجده لا يناسب الا زمن الطوفان وايضا لو اخذنا أي معدل اقل من هذا فحتى 0.1% او حتى 0.01% أي 1\100 من المعدل المقاس أيضا يثبت ان التطور لم يحدث لأننا لا نجد عدد بشر كافي وهذا اكد قصر عمر الانسان علي الأرض كما قال الكتاب المقدس وخطأ فرضية التطور </a:t>
            </a:r>
          </a:p>
        </p:txBody>
      </p:sp>
    </p:spTree>
    <p:extLst>
      <p:ext uri="{BB962C8B-B14F-4D97-AF65-F5344CB8AC3E}">
        <p14:creationId xmlns:p14="http://schemas.microsoft.com/office/powerpoint/2010/main" val="22707463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2" name="Picture 1"/>
          <p:cNvPicPr>
            <a:picLocks noChangeAspect="1"/>
          </p:cNvPicPr>
          <p:nvPr/>
        </p:nvPicPr>
        <p:blipFill>
          <a:blip r:embed="rId5"/>
          <a:stretch>
            <a:fillRect/>
          </a:stretch>
        </p:blipFill>
        <p:spPr>
          <a:xfrm>
            <a:off x="452609" y="685800"/>
            <a:ext cx="8391352" cy="5105400"/>
          </a:xfrm>
          <a:prstGeom prst="rect">
            <a:avLst/>
          </a:prstGeom>
        </p:spPr>
      </p:pic>
    </p:spTree>
    <p:extLst>
      <p:ext uri="{BB962C8B-B14F-4D97-AF65-F5344CB8AC3E}">
        <p14:creationId xmlns:p14="http://schemas.microsoft.com/office/powerpoint/2010/main" val="4252748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016758"/>
          </a:xfrm>
          <a:prstGeom prst="rect">
            <a:avLst/>
          </a:prstGeom>
        </p:spPr>
        <p:txBody>
          <a:bodyPr wrap="square">
            <a:spAutoFit/>
          </a:bodyPr>
          <a:lstStyle/>
          <a:p>
            <a:r>
              <a:rPr lang="en-US" sz="3200" b="1" dirty="0" err="1">
                <a:solidFill>
                  <a:srgbClr val="FFCCCC"/>
                </a:solidFill>
                <a:latin typeface="Times New Roman" panose="02020603050405020304" pitchFamily="18" charset="0"/>
                <a:ea typeface="Calibri"/>
                <a:cs typeface="Times New Roman" panose="02020603050405020304" pitchFamily="18" charset="0"/>
              </a:rPr>
              <a:t>Encyclopædia</a:t>
            </a:r>
            <a:r>
              <a:rPr lang="en-US" sz="3200" b="1" dirty="0">
                <a:solidFill>
                  <a:srgbClr val="FFCCCC"/>
                </a:solidFill>
                <a:latin typeface="Times New Roman" panose="02020603050405020304" pitchFamily="18" charset="0"/>
                <a:ea typeface="Calibri"/>
                <a:cs typeface="Times New Roman" panose="02020603050405020304" pitchFamily="18" charset="0"/>
              </a:rPr>
              <a:t> Britannica CD 2000, Trends in world population</a:t>
            </a:r>
            <a:r>
              <a:rPr lang="en-US" sz="3200" b="1" dirty="0" smtClean="0">
                <a:solidFill>
                  <a:srgbClr val="FFCCCC"/>
                </a:solidFill>
                <a:latin typeface="Times New Roman" panose="02020603050405020304" pitchFamily="18" charset="0"/>
                <a:ea typeface="Calibri"/>
                <a:cs typeface="Times New Roman" panose="02020603050405020304" pitchFamily="18" charset="0"/>
              </a:rPr>
              <a:t>.</a:t>
            </a:r>
            <a:endParaRPr lang="ar-EG" sz="3200" b="1" dirty="0" smtClean="0">
              <a:solidFill>
                <a:srgbClr val="FFCCCC"/>
              </a:solidFill>
              <a:latin typeface="Times New Roman" panose="02020603050405020304" pitchFamily="18" charset="0"/>
              <a:ea typeface="Calibri"/>
              <a:cs typeface="Times New Roman" panose="02020603050405020304" pitchFamily="18" charset="0"/>
            </a:endParaRPr>
          </a:p>
          <a:p>
            <a:endParaRPr lang="ar-EG" sz="3200" b="1" dirty="0">
              <a:solidFill>
                <a:srgbClr val="FFCCCC"/>
              </a:solidFill>
              <a:latin typeface="Times New Roman" panose="02020603050405020304" pitchFamily="18" charset="0"/>
              <a:ea typeface="Calibri"/>
              <a:cs typeface="Times New Roman" panose="02020603050405020304" pitchFamily="18" charset="0"/>
            </a:endParaRPr>
          </a:p>
          <a:p>
            <a:r>
              <a:rPr lang="en-US" sz="3200" b="1" dirty="0">
                <a:solidFill>
                  <a:srgbClr val="FFCCCC"/>
                </a:solidFill>
                <a:latin typeface="Times New Roman" panose="02020603050405020304" pitchFamily="18" charset="0"/>
                <a:ea typeface="Calibri"/>
                <a:cs typeface="Times New Roman" panose="02020603050405020304" pitchFamily="18" charset="0"/>
              </a:rPr>
              <a:t>Morris, H.M., World population and Bible chronology, Creation Research Society Quarterly 3(3):7–10</a:t>
            </a:r>
            <a:r>
              <a:rPr lang="en-US" sz="3200" b="1" dirty="0" smtClean="0">
                <a:solidFill>
                  <a:srgbClr val="FFCCCC"/>
                </a:solidFill>
                <a:latin typeface="Times New Roman" panose="02020603050405020304" pitchFamily="18" charset="0"/>
                <a:ea typeface="Calibri"/>
                <a:cs typeface="Times New Roman" panose="02020603050405020304" pitchFamily="18" charset="0"/>
              </a:rPr>
              <a:t>.</a:t>
            </a:r>
            <a:endParaRPr lang="ar-EG" sz="3200" b="1" dirty="0" smtClean="0">
              <a:solidFill>
                <a:srgbClr val="FFCCCC"/>
              </a:solidFill>
              <a:latin typeface="Times New Roman" panose="02020603050405020304" pitchFamily="18" charset="0"/>
              <a:ea typeface="Calibri"/>
              <a:cs typeface="Times New Roman" panose="02020603050405020304" pitchFamily="18" charset="0"/>
            </a:endParaRPr>
          </a:p>
          <a:p>
            <a:endParaRPr lang="ar-EG" sz="3200" b="1" dirty="0">
              <a:solidFill>
                <a:srgbClr val="FFCCCC"/>
              </a:solidFill>
              <a:latin typeface="Times New Roman" panose="02020603050405020304" pitchFamily="18" charset="0"/>
              <a:ea typeface="Calibri"/>
              <a:cs typeface="Times New Roman" panose="02020603050405020304" pitchFamily="18" charset="0"/>
            </a:endParaRPr>
          </a:p>
          <a:p>
            <a:r>
              <a:rPr lang="en-US" sz="3200" b="1" dirty="0">
                <a:solidFill>
                  <a:srgbClr val="FFCCCC"/>
                </a:solidFill>
                <a:latin typeface="Times New Roman" panose="02020603050405020304" pitchFamily="18" charset="0"/>
                <a:ea typeface="Calibri"/>
                <a:cs typeface="Times New Roman" panose="02020603050405020304" pitchFamily="18" charset="0"/>
              </a:rPr>
              <a:t>Ariel A. Roth, summary from “Some Questions about Geochronology,” in Origins, Vol. 13, , pp. 59-60.</a:t>
            </a:r>
          </a:p>
        </p:txBody>
      </p:sp>
    </p:spTree>
    <p:extLst>
      <p:ext uri="{BB962C8B-B14F-4D97-AF65-F5344CB8AC3E}">
        <p14:creationId xmlns:p14="http://schemas.microsoft.com/office/powerpoint/2010/main" val="26841688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457200" y="885885"/>
            <a:ext cx="8229600" cy="4455066"/>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drghaly.com/articles/display/12256</a:t>
            </a:r>
            <a:endParaRPr lang="en-US" sz="3200" b="1" dirty="0" smtClean="0">
              <a:solidFill>
                <a:srgbClr val="FFFFFF"/>
              </a:solidFill>
            </a:endParaRPr>
          </a:p>
          <a:p>
            <a:pPr lvl="0" algn="ctr" rtl="1">
              <a:lnSpc>
                <a:spcPct val="150000"/>
              </a:lnSpc>
            </a:pPr>
            <a:endParaRPr lang="en-US" sz="3200" b="1" dirty="0">
              <a:solidFill>
                <a:srgbClr val="FFFFFF"/>
              </a:solidFill>
            </a:endParaRPr>
          </a:p>
          <a:p>
            <a:pPr lvl="0" algn="ctr" rtl="1">
              <a:lnSpc>
                <a:spcPct val="150000"/>
              </a:lnSpc>
            </a:pPr>
            <a:r>
              <a:rPr lang="en-US" sz="2900" b="1" dirty="0">
                <a:solidFill>
                  <a:srgbClr val="FFFFFF"/>
                </a:solidFill>
                <a:hlinkClick r:id="rId6"/>
              </a:rPr>
              <a:t>https://</a:t>
            </a:r>
            <a:r>
              <a:rPr lang="en-US" sz="2900" b="1" dirty="0" smtClean="0">
                <a:solidFill>
                  <a:srgbClr val="FFFFFF"/>
                </a:solidFill>
                <a:hlinkClick r:id="rId6"/>
              </a:rPr>
              <a:t>www.youtube.com/watch?v=MuUqo7jK1tg</a:t>
            </a:r>
            <a:endParaRPr lang="en-US" sz="2900" b="1" dirty="0" smtClean="0">
              <a:solidFill>
                <a:srgbClr val="FFFFFF"/>
              </a:solidFill>
            </a:endParaRPr>
          </a:p>
        </p:txBody>
      </p:sp>
    </p:spTree>
    <p:extLst>
      <p:ext uri="{BB962C8B-B14F-4D97-AF65-F5344CB8AC3E}">
        <p14:creationId xmlns:p14="http://schemas.microsoft.com/office/powerpoint/2010/main" val="153985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57200"/>
            <a:ext cx="8229600" cy="6001643"/>
          </a:xfrm>
          <a:prstGeom prst="rect">
            <a:avLst/>
          </a:prstGeom>
        </p:spPr>
        <p:txBody>
          <a:bodyPr wrap="square">
            <a:spAutoFit/>
          </a:bodyPr>
          <a:lstStyle/>
          <a:p>
            <a:r>
              <a:rPr lang="en-US" sz="3200" b="1" dirty="0" smtClean="0">
                <a:solidFill>
                  <a:srgbClr val="FFCCCC"/>
                </a:solidFill>
                <a:latin typeface="Times New Roman" panose="02020603050405020304" pitchFamily="18" charset="0"/>
                <a:ea typeface="Calibri"/>
                <a:cs typeface="Times New Roman" panose="02020603050405020304" pitchFamily="18" charset="0"/>
              </a:rPr>
              <a:t>Taylor</a:t>
            </a:r>
            <a:r>
              <a:rPr lang="en-US" sz="3200" b="1" dirty="0">
                <a:solidFill>
                  <a:srgbClr val="FFCCCC"/>
                </a:solidFill>
                <a:latin typeface="Times New Roman" panose="02020603050405020304" pitchFamily="18" charset="0"/>
                <a:ea typeface="Calibri"/>
                <a:cs typeface="Times New Roman" panose="02020603050405020304" pitchFamily="18" charset="0"/>
              </a:rPr>
              <a:t>, S. R</a:t>
            </a:r>
            <a:r>
              <a:rPr lang="en-US" sz="3200" b="1" dirty="0" smtClean="0">
                <a:solidFill>
                  <a:srgbClr val="FFCCCC"/>
                </a:solidFill>
                <a:latin typeface="Times New Roman" panose="02020603050405020304" pitchFamily="18" charset="0"/>
                <a:ea typeface="Calibri"/>
                <a:cs typeface="Times New Roman" panose="02020603050405020304" pitchFamily="18" charset="0"/>
              </a:rPr>
              <a:t>., </a:t>
            </a:r>
            <a:r>
              <a:rPr lang="en-US" sz="3200" b="1" dirty="0">
                <a:solidFill>
                  <a:srgbClr val="FFCCCC"/>
                </a:solidFill>
                <a:latin typeface="Times New Roman" panose="02020603050405020304" pitchFamily="18" charset="0"/>
                <a:ea typeface="Calibri"/>
                <a:cs typeface="Times New Roman" panose="02020603050405020304" pitchFamily="18" charset="0"/>
              </a:rPr>
              <a:t>Lunar Science: A Post-Apollo View, </a:t>
            </a:r>
            <a:r>
              <a:rPr lang="en-US" sz="3200" b="1" dirty="0" err="1">
                <a:solidFill>
                  <a:srgbClr val="FFCCCC"/>
                </a:solidFill>
                <a:latin typeface="Times New Roman" panose="02020603050405020304" pitchFamily="18" charset="0"/>
                <a:ea typeface="Calibri"/>
                <a:cs typeface="Times New Roman" panose="02020603050405020304" pitchFamily="18" charset="0"/>
              </a:rPr>
              <a:t>Pergamon</a:t>
            </a:r>
            <a:r>
              <a:rPr lang="en-US" sz="3200" b="1" dirty="0">
                <a:solidFill>
                  <a:srgbClr val="FFCCCC"/>
                </a:solidFill>
                <a:latin typeface="Times New Roman" panose="02020603050405020304" pitchFamily="18" charset="0"/>
                <a:ea typeface="Calibri"/>
                <a:cs typeface="Times New Roman" panose="02020603050405020304" pitchFamily="18" charset="0"/>
              </a:rPr>
              <a:t> Press Inc., New York, p. 92</a:t>
            </a:r>
            <a:r>
              <a:rPr lang="en-US" sz="3200" b="1" dirty="0" smtClean="0">
                <a:solidFill>
                  <a:srgbClr val="FFCCCC"/>
                </a:solidFill>
                <a:latin typeface="Times New Roman" panose="02020603050405020304" pitchFamily="18" charset="0"/>
                <a:ea typeface="Calibri"/>
                <a:cs typeface="Times New Roman" panose="02020603050405020304" pitchFamily="18" charset="0"/>
              </a:rPr>
              <a:t>.</a:t>
            </a:r>
          </a:p>
          <a:p>
            <a:endParaRPr lang="en-US" sz="3200" b="1" dirty="0">
              <a:solidFill>
                <a:srgbClr val="FFCCCC"/>
              </a:solidFill>
              <a:latin typeface="Times New Roman" panose="02020603050405020304" pitchFamily="18" charset="0"/>
              <a:ea typeface="Calibri"/>
              <a:cs typeface="Times New Roman" panose="02020603050405020304" pitchFamily="18" charset="0"/>
            </a:endParaRPr>
          </a:p>
          <a:p>
            <a:r>
              <a:rPr lang="en-US" sz="3200" b="1" dirty="0" smtClean="0">
                <a:solidFill>
                  <a:srgbClr val="FFCCCC"/>
                </a:solidFill>
                <a:latin typeface="Times New Roman" panose="02020603050405020304" pitchFamily="18" charset="0"/>
                <a:ea typeface="Calibri"/>
                <a:cs typeface="Times New Roman" panose="02020603050405020304" pitchFamily="18" charset="0"/>
              </a:rPr>
              <a:t>Ackerman</a:t>
            </a:r>
            <a:r>
              <a:rPr lang="en-US" sz="3200" b="1" dirty="0">
                <a:solidFill>
                  <a:srgbClr val="FFCCCC"/>
                </a:solidFill>
                <a:latin typeface="Times New Roman" panose="02020603050405020304" pitchFamily="18" charset="0"/>
                <a:ea typeface="Calibri"/>
                <a:cs typeface="Times New Roman" panose="02020603050405020304" pitchFamily="18" charset="0"/>
              </a:rPr>
              <a:t>, P.D., l986. Moon dust and the question of time. In: It’s A Young World After All -Exciting Evidences for Recent Creation, Baker Book House, Grand Rapids, Michigan, chapter 1, p. 23</a:t>
            </a:r>
            <a:r>
              <a:rPr lang="en-US" sz="3200" b="1" dirty="0" smtClean="0">
                <a:solidFill>
                  <a:srgbClr val="FFCCCC"/>
                </a:solidFill>
                <a:latin typeface="Times New Roman" panose="02020603050405020304" pitchFamily="18" charset="0"/>
                <a:ea typeface="Calibri"/>
                <a:cs typeface="Times New Roman" panose="02020603050405020304" pitchFamily="18" charset="0"/>
              </a:rPr>
              <a:t>.</a:t>
            </a:r>
          </a:p>
          <a:p>
            <a:endParaRPr lang="en-US" sz="3200" b="1" dirty="0">
              <a:solidFill>
                <a:srgbClr val="FFCCCC"/>
              </a:solidFill>
              <a:latin typeface="Times New Roman" panose="02020603050405020304" pitchFamily="18" charset="0"/>
              <a:ea typeface="Calibri"/>
              <a:cs typeface="Times New Roman" panose="02020603050405020304" pitchFamily="18" charset="0"/>
            </a:endParaRPr>
          </a:p>
          <a:p>
            <a:r>
              <a:rPr lang="en-US" sz="3200" b="1" dirty="0">
                <a:solidFill>
                  <a:srgbClr val="FFCCCC"/>
                </a:solidFill>
                <a:latin typeface="Times New Roman" panose="02020603050405020304" pitchFamily="18" charset="0"/>
                <a:ea typeface="Calibri"/>
                <a:cs typeface="Times New Roman" panose="02020603050405020304" pitchFamily="18" charset="0"/>
              </a:rPr>
              <a:t>1.	</a:t>
            </a:r>
            <a:r>
              <a:rPr lang="en-US" sz="3200" b="1" dirty="0" err="1">
                <a:solidFill>
                  <a:srgbClr val="FFCCCC"/>
                </a:solidFill>
                <a:latin typeface="Times New Roman" panose="02020603050405020304" pitchFamily="18" charset="0"/>
                <a:ea typeface="Calibri"/>
                <a:cs typeface="Times New Roman" panose="02020603050405020304" pitchFamily="18" charset="0"/>
              </a:rPr>
              <a:t>Cadogan</a:t>
            </a:r>
            <a:r>
              <a:rPr lang="en-US" sz="3200" b="1" dirty="0">
                <a:solidFill>
                  <a:srgbClr val="FFCCCC"/>
                </a:solidFill>
                <a:latin typeface="Times New Roman" panose="02020603050405020304" pitchFamily="18" charset="0"/>
                <a:ea typeface="Calibri"/>
                <a:cs typeface="Times New Roman" panose="02020603050405020304" pitchFamily="18" charset="0"/>
              </a:rPr>
              <a:t>, P. The Moon -Our Sister Planet, Cambridge University Press, Cambridge, England, p. 237.</a:t>
            </a:r>
            <a:endParaRPr lang="ar-EG" sz="32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5282989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1351699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6535996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069846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016758"/>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59 مقياس عدد حفريات وقبور الانسان</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تكلمت في الدليل السابق عن تعداد البشر ومعدل نموهم الذي أكد قصر عمر الانسان على الأرض كما قال الكتاب المقدس وخطأ التطور وهذا الدليل مكمل للسابق فهو لو قبلنا ان البشر نتيجة تطور من مئات الألوف او ملايين من السنين فاين حفرياتهم وقبورهم؟ الحفريات الموجودة تناسب قلة العدد وقصر العمر أي من زمن الطوفان.</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بل لو اخذنا من كلام علماء التطور ان البشر عرفوا الدفن في القبور من 130000 سنة فاين هي كل هذه القبور؟ العدد الموجود أيضا يناسب فقط بعد الطوفان.</a:t>
            </a:r>
          </a:p>
        </p:txBody>
      </p:sp>
    </p:spTree>
    <p:extLst>
      <p:ext uri="{BB962C8B-B14F-4D97-AF65-F5344CB8AC3E}">
        <p14:creationId xmlns:p14="http://schemas.microsoft.com/office/powerpoint/2010/main" val="20488513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816977"/>
          </a:xfrm>
          <a:prstGeom prst="rect">
            <a:avLst/>
          </a:prstGeom>
        </p:spPr>
        <p:txBody>
          <a:bodyPr wrap="square">
            <a:spAutoFit/>
          </a:bodyPr>
          <a:lstStyle/>
          <a:p>
            <a:pPr algn="r" rtl="1"/>
            <a:r>
              <a:rPr lang="ar-EG" sz="3100" b="1" dirty="0">
                <a:solidFill>
                  <a:srgbClr val="FFCCCC"/>
                </a:solidFill>
                <a:latin typeface="Times New Roman" panose="02020603050405020304" pitchFamily="18" charset="0"/>
                <a:ea typeface="Calibri"/>
                <a:cs typeface="Times New Roman" panose="02020603050405020304" pitchFamily="18" charset="0"/>
              </a:rPr>
              <a:t>60 مثال اخر بحساب الجينات وهو ما يسميه العلماء معدل تدهور جينات الانسان </a:t>
            </a:r>
            <a:r>
              <a:rPr lang="en-US" sz="3100" b="1" dirty="0">
                <a:solidFill>
                  <a:srgbClr val="FFCCCC"/>
                </a:solidFill>
                <a:latin typeface="Times New Roman" panose="02020603050405020304" pitchFamily="18" charset="0"/>
                <a:ea typeface="Calibri"/>
                <a:cs typeface="Times New Roman" panose="02020603050405020304" pitchFamily="18" charset="0"/>
              </a:rPr>
              <a:t>Genetic Entropy</a:t>
            </a:r>
          </a:p>
          <a:p>
            <a:pPr algn="r" rtl="1"/>
            <a:r>
              <a:rPr lang="ar-EG" sz="3100" b="1" dirty="0">
                <a:solidFill>
                  <a:srgbClr val="FFCCCC"/>
                </a:solidFill>
                <a:latin typeface="Times New Roman" panose="02020603050405020304" pitchFamily="18" charset="0"/>
                <a:ea typeface="Calibri"/>
                <a:cs typeface="Times New Roman" panose="02020603050405020304" pitchFamily="18" charset="0"/>
              </a:rPr>
              <a:t>تدهور الجينات هذه له دراسات كثيرة وباختصار وجد ان الانسان جيناته تتدهور جيل عن جيل وبفحص جينات انسان حاليا والجيل التالي والجيل الاقدم منه دائما نجد معدل تدهور من جيل الي جيل وهو ما يسمي الساعة الجينية وهو تقريبا 1% في الجيل ويؤكد ان الانسان بدا بجينات ممتازة من اقل من 8000 سنة </a:t>
            </a:r>
          </a:p>
          <a:p>
            <a:pPr algn="r" rtl="1"/>
            <a:r>
              <a:rPr lang="ar-EG" sz="3100" b="1" dirty="0">
                <a:solidFill>
                  <a:srgbClr val="FFCCCC"/>
                </a:solidFill>
                <a:latin typeface="Times New Roman" panose="02020603050405020304" pitchFamily="18" charset="0"/>
                <a:ea typeface="Calibri"/>
                <a:cs typeface="Times New Roman" panose="02020603050405020304" pitchFamily="18" charset="0"/>
              </a:rPr>
              <a:t>فتدهور الجينات هو مدمر لفرضية التطور التي هي أصلا تعتمد على العكس وان الجينات تتحسن والكائن بالطفرات يكتسب جينات نافعة من العدم لم يكن لها وجود سابق. وهذا بالطبع عكس ما ثبت لهذا معدل تدهور جينات الانسان يثبت صغر عمر الانسان على الارض. </a:t>
            </a:r>
          </a:p>
        </p:txBody>
      </p:sp>
    </p:spTree>
    <p:extLst>
      <p:ext uri="{BB962C8B-B14F-4D97-AF65-F5344CB8AC3E}">
        <p14:creationId xmlns:p14="http://schemas.microsoft.com/office/powerpoint/2010/main" val="1940623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2" name="Picture 1"/>
          <p:cNvPicPr>
            <a:picLocks noChangeAspect="1"/>
          </p:cNvPicPr>
          <p:nvPr/>
        </p:nvPicPr>
        <p:blipFill>
          <a:blip r:embed="rId5"/>
          <a:stretch>
            <a:fillRect/>
          </a:stretch>
        </p:blipFill>
        <p:spPr>
          <a:xfrm>
            <a:off x="698709" y="762000"/>
            <a:ext cx="7746581" cy="5333999"/>
          </a:xfrm>
          <a:prstGeom prst="rect">
            <a:avLst/>
          </a:prstGeom>
        </p:spPr>
      </p:pic>
    </p:spTree>
    <p:extLst>
      <p:ext uri="{BB962C8B-B14F-4D97-AF65-F5344CB8AC3E}">
        <p14:creationId xmlns:p14="http://schemas.microsoft.com/office/powerpoint/2010/main" val="7881566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339923"/>
          </a:xfrm>
          <a:prstGeom prst="rect">
            <a:avLst/>
          </a:prstGeom>
        </p:spPr>
        <p:txBody>
          <a:bodyPr wrap="square">
            <a:spAutoFit/>
          </a:bodyPr>
          <a:lstStyle/>
          <a:p>
            <a:pPr algn="l"/>
            <a:r>
              <a:rPr lang="en-US" sz="3100" b="1" dirty="0">
                <a:solidFill>
                  <a:srgbClr val="FFCCCC"/>
                </a:solidFill>
                <a:latin typeface="Times New Roman" panose="02020603050405020304" pitchFamily="18" charset="0"/>
                <a:ea typeface="Calibri"/>
                <a:cs typeface="Times New Roman" panose="02020603050405020304" pitchFamily="18" charset="0"/>
              </a:rPr>
              <a:t>Sanford, J., Genetic entropy and the mystery of the genome, Ivan Press, 2005; and the interview with the author in Creation 30(4)img:45–47, September 2008. This has been confirmed by realistic modelling of population genetics, which shows that genomes are young, in the order of thousands of years. See Sanford, J., </a:t>
            </a:r>
            <a:r>
              <a:rPr lang="en-US" sz="3100" b="1" dirty="0" err="1">
                <a:solidFill>
                  <a:srgbClr val="FFCCCC"/>
                </a:solidFill>
                <a:latin typeface="Times New Roman" panose="02020603050405020304" pitchFamily="18" charset="0"/>
                <a:ea typeface="Calibri"/>
                <a:cs typeface="Times New Roman" panose="02020603050405020304" pitchFamily="18" charset="0"/>
              </a:rPr>
              <a:t>Baumgardner</a:t>
            </a:r>
            <a:r>
              <a:rPr lang="en-US" sz="3100" b="1" dirty="0">
                <a:solidFill>
                  <a:srgbClr val="FFCCCC"/>
                </a:solidFill>
                <a:latin typeface="Times New Roman" panose="02020603050405020304" pitchFamily="18" charset="0"/>
                <a:ea typeface="Calibri"/>
                <a:cs typeface="Times New Roman" panose="02020603050405020304" pitchFamily="18" charset="0"/>
              </a:rPr>
              <a:t>, J., Brewer, W., Gibson, P. and </a:t>
            </a:r>
            <a:r>
              <a:rPr lang="en-US" sz="3100" b="1" dirty="0" err="1">
                <a:solidFill>
                  <a:srgbClr val="FFCCCC"/>
                </a:solidFill>
                <a:latin typeface="Times New Roman" panose="02020603050405020304" pitchFamily="18" charset="0"/>
                <a:ea typeface="Calibri"/>
                <a:cs typeface="Times New Roman" panose="02020603050405020304" pitchFamily="18" charset="0"/>
              </a:rPr>
              <a:t>Remine</a:t>
            </a:r>
            <a:r>
              <a:rPr lang="en-US" sz="3100" b="1" dirty="0">
                <a:solidFill>
                  <a:srgbClr val="FFCCCC"/>
                </a:solidFill>
                <a:latin typeface="Times New Roman" panose="02020603050405020304" pitchFamily="18" charset="0"/>
                <a:ea typeface="Calibri"/>
                <a:cs typeface="Times New Roman" panose="02020603050405020304" pitchFamily="18" charset="0"/>
              </a:rPr>
              <a:t>, W., Mendel's Accountant: A biologically realistic forward-time population genetics program, SCPE 8(2):147–165, 2007.</a:t>
            </a:r>
            <a:endParaRPr lang="ar-EG" sz="31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4824464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4401205"/>
          </a:xfrm>
          <a:prstGeom prst="rect">
            <a:avLst/>
          </a:prstGeom>
        </p:spPr>
        <p:txBody>
          <a:bodyPr wrap="square">
            <a:spAutoFit/>
          </a:bodyPr>
          <a:lstStyle/>
          <a:p>
            <a:pPr algn="r" rtl="1"/>
            <a:r>
              <a:rPr lang="ar-EG" sz="3500" b="1" dirty="0">
                <a:solidFill>
                  <a:srgbClr val="FFCCCC"/>
                </a:solidFill>
                <a:latin typeface="Times New Roman" panose="02020603050405020304" pitchFamily="18" charset="0"/>
                <a:ea typeface="Calibri"/>
                <a:cs typeface="Times New Roman" panose="02020603050405020304" pitchFamily="18" charset="0"/>
              </a:rPr>
              <a:t>61 أقدم لغة منطوقة وتدرجها يؤكد قصر عمر الانسان على الأرض </a:t>
            </a:r>
          </a:p>
          <a:p>
            <a:pPr algn="r" rtl="1"/>
            <a:r>
              <a:rPr lang="ar-EG" sz="3500" b="1" dirty="0">
                <a:solidFill>
                  <a:srgbClr val="FFCCCC"/>
                </a:solidFill>
                <a:latin typeface="Times New Roman" panose="02020603050405020304" pitchFamily="18" charset="0"/>
                <a:ea typeface="Calibri"/>
                <a:cs typeface="Times New Roman" panose="02020603050405020304" pitchFamily="18" charset="0"/>
              </a:rPr>
              <a:t>وتعتبر أصل اللغات نشأت حسب علم اللغات هي تقريبا منذ 5000 سنة وهذا من كلام علماء التطور ايضا </a:t>
            </a:r>
          </a:p>
          <a:p>
            <a:pPr algn="r" rtl="1"/>
            <a:r>
              <a:rPr lang="ar-EG" sz="3500" b="1" dirty="0">
                <a:solidFill>
                  <a:srgbClr val="FFCCCC"/>
                </a:solidFill>
                <a:latin typeface="Times New Roman" panose="02020603050405020304" pitchFamily="18" charset="0"/>
                <a:ea typeface="Calibri"/>
                <a:cs typeface="Times New Roman" panose="02020603050405020304" pitchFamily="18" charset="0"/>
              </a:rPr>
              <a:t>فبدراسة اللغات سواء </a:t>
            </a:r>
            <a:r>
              <a:rPr lang="ar-EG" sz="3500" b="1" dirty="0" smtClean="0">
                <a:solidFill>
                  <a:srgbClr val="FFCCCC"/>
                </a:solidFill>
                <a:latin typeface="Times New Roman" panose="02020603050405020304" pitchFamily="18" charset="0"/>
                <a:ea typeface="Calibri"/>
                <a:cs typeface="Times New Roman" panose="02020603050405020304" pitchFamily="18" charset="0"/>
              </a:rPr>
              <a:t>منشأها </a:t>
            </a:r>
            <a:r>
              <a:rPr lang="ar-EG" sz="3500" b="1" dirty="0">
                <a:solidFill>
                  <a:srgbClr val="FFCCCC"/>
                </a:solidFill>
                <a:latin typeface="Times New Roman" panose="02020603050405020304" pitchFamily="18" charset="0"/>
                <a:ea typeface="Calibri"/>
                <a:cs typeface="Times New Roman" panose="02020603050405020304" pitchFamily="18" charset="0"/>
              </a:rPr>
              <a:t>او انحدارها وغيره يوضح ان الانسان عمره على الأرض فقط منذ 5000 سنة وغالبا منذ بلبلة الالسن بعد الطوفان بقليل منذ اقل من 4500 سنة </a:t>
            </a:r>
            <a:r>
              <a:rPr lang="ar-EG" sz="3500" b="1" dirty="0" err="1">
                <a:solidFill>
                  <a:srgbClr val="FFCCCC"/>
                </a:solidFill>
                <a:latin typeface="Times New Roman" panose="02020603050405020304" pitchFamily="18" charset="0"/>
                <a:ea typeface="Calibri"/>
                <a:cs typeface="Times New Roman" panose="02020603050405020304" pitchFamily="18" charset="0"/>
              </a:rPr>
              <a:t>بدات</a:t>
            </a:r>
            <a:r>
              <a:rPr lang="ar-EG" sz="3500" b="1" dirty="0">
                <a:solidFill>
                  <a:srgbClr val="FFCCCC"/>
                </a:solidFill>
                <a:latin typeface="Times New Roman" panose="02020603050405020304" pitchFamily="18" charset="0"/>
                <a:ea typeface="Calibri"/>
                <a:cs typeface="Times New Roman" panose="02020603050405020304" pitchFamily="18" charset="0"/>
              </a:rPr>
              <a:t> بقية اللغات.</a:t>
            </a:r>
          </a:p>
        </p:txBody>
      </p:sp>
    </p:spTree>
    <p:extLst>
      <p:ext uri="{BB962C8B-B14F-4D97-AF65-F5344CB8AC3E}">
        <p14:creationId xmlns:p14="http://schemas.microsoft.com/office/powerpoint/2010/main" val="2912944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3323987"/>
          </a:xfrm>
          <a:prstGeom prst="rect">
            <a:avLst/>
          </a:prstGeom>
        </p:spPr>
        <p:txBody>
          <a:bodyPr wrap="square">
            <a:spAutoFit/>
          </a:bodyPr>
          <a:lstStyle/>
          <a:p>
            <a:pPr algn="r" rtl="1"/>
            <a:r>
              <a:rPr lang="ar-EG" sz="3500" b="1" dirty="0">
                <a:solidFill>
                  <a:srgbClr val="FFCCCC"/>
                </a:solidFill>
                <a:latin typeface="Times New Roman" panose="02020603050405020304" pitchFamily="18" charset="0"/>
                <a:ea typeface="Calibri"/>
                <a:cs typeface="Times New Roman" panose="02020603050405020304" pitchFamily="18" charset="0"/>
              </a:rPr>
              <a:t>62 ايضا التقاويم القديم </a:t>
            </a:r>
          </a:p>
          <a:p>
            <a:pPr algn="r" rtl="1"/>
            <a:r>
              <a:rPr lang="ar-EG" sz="3500" b="1" dirty="0">
                <a:solidFill>
                  <a:srgbClr val="FFCCCC"/>
                </a:solidFill>
                <a:latin typeface="Times New Roman" panose="02020603050405020304" pitchFamily="18" charset="0"/>
                <a:ea typeface="Calibri"/>
                <a:cs typeface="Times New Roman" panose="02020603050405020304" pitchFamily="18" charset="0"/>
              </a:rPr>
              <a:t>لماذا كل التقاويم القديمة تتكلم على بضعة الاف ولا يوجد تقويم واحد قديم يتكلم عن مئات </a:t>
            </a:r>
            <a:r>
              <a:rPr lang="ar-EG" sz="3500" b="1" dirty="0" smtClean="0">
                <a:solidFill>
                  <a:srgbClr val="FFCCCC"/>
                </a:solidFill>
                <a:latin typeface="Times New Roman" panose="02020603050405020304" pitchFamily="18" charset="0"/>
                <a:ea typeface="Calibri"/>
                <a:cs typeface="Times New Roman" panose="02020603050405020304" pitchFamily="18" charset="0"/>
              </a:rPr>
              <a:t>او</a:t>
            </a:r>
            <a:r>
              <a:rPr lang="en-US" sz="3500" b="1" dirty="0" smtClean="0">
                <a:solidFill>
                  <a:srgbClr val="FFCCCC"/>
                </a:solidFill>
                <a:latin typeface="Times New Roman" panose="02020603050405020304" pitchFamily="18" charset="0"/>
                <a:ea typeface="Calibri"/>
                <a:cs typeface="Times New Roman" panose="02020603050405020304" pitchFamily="18" charset="0"/>
              </a:rPr>
              <a:t> </a:t>
            </a:r>
            <a:r>
              <a:rPr lang="ar-EG" sz="3500" b="1" dirty="0" smtClean="0">
                <a:solidFill>
                  <a:srgbClr val="FFCCCC"/>
                </a:solidFill>
                <a:latin typeface="Times New Roman" panose="02020603050405020304" pitchFamily="18" charset="0"/>
                <a:ea typeface="Calibri"/>
                <a:cs typeface="Times New Roman" panose="02020603050405020304" pitchFamily="18" charset="0"/>
              </a:rPr>
              <a:t>عشرات </a:t>
            </a:r>
            <a:r>
              <a:rPr lang="ar-EG" sz="3500" b="1" dirty="0">
                <a:solidFill>
                  <a:srgbClr val="FFCCCC"/>
                </a:solidFill>
                <a:latin typeface="Times New Roman" panose="02020603050405020304" pitchFamily="18" charset="0"/>
                <a:ea typeface="Calibri"/>
                <a:cs typeface="Times New Roman" panose="02020603050405020304" pitchFamily="18" charset="0"/>
              </a:rPr>
              <a:t>الالاف ؟؟؟؟ لماذا انسان نياندرثال الذي يستخدم أدوات موسيقية وحضاري ويرسم لم يبدا يعد الأيام او المواسم او غيره الا منذ زمن الطوفان؟</a:t>
            </a:r>
          </a:p>
        </p:txBody>
      </p:sp>
    </p:spTree>
    <p:extLst>
      <p:ext uri="{BB962C8B-B14F-4D97-AF65-F5344CB8AC3E}">
        <p14:creationId xmlns:p14="http://schemas.microsoft.com/office/powerpoint/2010/main" val="24434340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457200" y="445830"/>
            <a:ext cx="8229600" cy="5816977"/>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drghaly.com/articles/display/12258</a:t>
            </a:r>
            <a:endParaRPr lang="en-US" sz="3200" b="1" dirty="0" smtClean="0">
              <a:solidFill>
                <a:srgbClr val="FFFFFF"/>
              </a:solidFill>
            </a:endParaRPr>
          </a:p>
          <a:p>
            <a:pPr lvl="0" algn="ctr" rtl="1">
              <a:lnSpc>
                <a:spcPct val="150000"/>
              </a:lnSpc>
            </a:pPr>
            <a:r>
              <a:rPr lang="en-US" sz="3200" b="1" dirty="0">
                <a:solidFill>
                  <a:srgbClr val="FFFFFF"/>
                </a:solidFill>
                <a:hlinkClick r:id="rId6"/>
              </a:rPr>
              <a:t>http://</a:t>
            </a:r>
            <a:r>
              <a:rPr lang="en-US" sz="3200" b="1" dirty="0" smtClean="0">
                <a:solidFill>
                  <a:srgbClr val="FFFFFF"/>
                </a:solidFill>
                <a:hlinkClick r:id="rId6"/>
              </a:rPr>
              <a:t>drghaly.com/articles/display/12259</a:t>
            </a:r>
            <a:endParaRPr lang="en-US" sz="3200" b="1" dirty="0" smtClean="0">
              <a:solidFill>
                <a:srgbClr val="FFFFFF"/>
              </a:solidFill>
            </a:endParaRPr>
          </a:p>
          <a:p>
            <a:pPr lvl="0" algn="ctr" rtl="1">
              <a:lnSpc>
                <a:spcPct val="150000"/>
              </a:lnSpc>
            </a:pPr>
            <a:endParaRPr lang="en-US" sz="3200" b="1" dirty="0">
              <a:solidFill>
                <a:srgbClr val="FFFFFF"/>
              </a:solidFill>
            </a:endParaRPr>
          </a:p>
          <a:p>
            <a:pPr lvl="0" algn="ctr" rtl="1">
              <a:lnSpc>
                <a:spcPct val="150000"/>
              </a:lnSpc>
            </a:pPr>
            <a:r>
              <a:rPr lang="en-US" sz="2800" b="1" dirty="0" smtClean="0">
                <a:solidFill>
                  <a:srgbClr val="FFFFFF"/>
                </a:solidFill>
                <a:hlinkClick r:id="rId7"/>
              </a:rPr>
              <a:t>https://www.youtube.com/watch?v=DZxlw9xnsI8</a:t>
            </a:r>
            <a:endParaRPr lang="en-US" sz="2800" b="1" dirty="0" smtClean="0">
              <a:solidFill>
                <a:srgbClr val="FFFFFF"/>
              </a:solidFill>
            </a:endParaRPr>
          </a:p>
          <a:p>
            <a:pPr lvl="0" algn="ctr" rtl="1">
              <a:lnSpc>
                <a:spcPct val="150000"/>
              </a:lnSpc>
            </a:pPr>
            <a:r>
              <a:rPr lang="en-US" sz="2800" b="1" dirty="0" smtClean="0">
                <a:solidFill>
                  <a:srgbClr val="FFFFFF"/>
                </a:solidFill>
                <a:hlinkClick r:id="rId8"/>
              </a:rPr>
              <a:t>https://www.youtube.com/watch?v=iic-OV4XJEU</a:t>
            </a:r>
            <a:endParaRPr lang="en-US" sz="2800" b="1" dirty="0" smtClean="0">
              <a:solidFill>
                <a:srgbClr val="FFFFFF"/>
              </a:solidFill>
            </a:endParaRPr>
          </a:p>
        </p:txBody>
      </p:sp>
    </p:spTree>
    <p:extLst>
      <p:ext uri="{BB962C8B-B14F-4D97-AF65-F5344CB8AC3E}">
        <p14:creationId xmlns:p14="http://schemas.microsoft.com/office/powerpoint/2010/main" val="64584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a:t>
            </a:r>
            <a:r>
              <a:rPr lang="en-US" sz="4400" b="1" dirty="0" smtClean="0">
                <a:solidFill>
                  <a:srgbClr val="FFFFFF"/>
                </a:solidFill>
                <a:latin typeface="Times New Roman" panose="02020603050405020304" pitchFamily="18" charset="0"/>
                <a:ea typeface="Calibri"/>
                <a:cs typeface="Times New Roman" panose="02020603050405020304" pitchFamily="18" charset="0"/>
              </a:rPr>
              <a:t>not a real </a:t>
            </a:r>
            <a:r>
              <a:rPr lang="en-US" sz="4400" b="1" dirty="0">
                <a:solidFill>
                  <a:srgbClr val="FFFFFF"/>
                </a:solidFill>
                <a:latin typeface="Times New Roman" panose="02020603050405020304" pitchFamily="18" charset="0"/>
                <a:ea typeface="Calibri"/>
                <a:cs typeface="Times New Roman" panose="02020603050405020304" pitchFamily="18" charset="0"/>
              </a:rPr>
              <a:t>Science</a:t>
            </a:r>
          </a:p>
        </p:txBody>
      </p:sp>
    </p:spTree>
    <p:extLst>
      <p:ext uri="{BB962C8B-B14F-4D97-AF65-F5344CB8AC3E}">
        <p14:creationId xmlns:p14="http://schemas.microsoft.com/office/powerpoint/2010/main" val="1335259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533400" y="415290"/>
            <a:ext cx="8229600" cy="5170646"/>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drghaly.com/articles/display/12179</a:t>
            </a:r>
            <a:endParaRPr lang="en-US" sz="3200" b="1" dirty="0" smtClean="0">
              <a:solidFill>
                <a:srgbClr val="FFFFFF"/>
              </a:solidFill>
            </a:endParaRPr>
          </a:p>
          <a:p>
            <a:pPr lvl="0" algn="ctr" rtl="1">
              <a:lnSpc>
                <a:spcPct val="150000"/>
              </a:lnSpc>
            </a:pPr>
            <a:r>
              <a:rPr lang="en-US" sz="3200" b="1" dirty="0">
                <a:solidFill>
                  <a:srgbClr val="FFFFFF"/>
                </a:solidFill>
                <a:hlinkClick r:id="rId6"/>
              </a:rPr>
              <a:t>http://</a:t>
            </a:r>
            <a:r>
              <a:rPr lang="en-US" sz="3200" b="1" dirty="0" smtClean="0">
                <a:solidFill>
                  <a:srgbClr val="FFFFFF"/>
                </a:solidFill>
                <a:hlinkClick r:id="rId6"/>
              </a:rPr>
              <a:t>drghaly.com/articles/display/12180</a:t>
            </a:r>
            <a:endParaRPr lang="en-US" sz="3200" b="1" dirty="0" smtClean="0">
              <a:solidFill>
                <a:srgbClr val="FFFFFF"/>
              </a:solidFill>
            </a:endParaRPr>
          </a:p>
          <a:p>
            <a:pPr lvl="0" algn="ctr" rtl="1">
              <a:lnSpc>
                <a:spcPct val="150000"/>
              </a:lnSpc>
            </a:pPr>
            <a:endParaRPr lang="en-US" sz="3200" b="1" dirty="0">
              <a:solidFill>
                <a:srgbClr val="FFFFFF"/>
              </a:solidFill>
            </a:endParaRPr>
          </a:p>
          <a:p>
            <a:pPr lvl="0" algn="ctr" rtl="1">
              <a:lnSpc>
                <a:spcPct val="150000"/>
              </a:lnSpc>
            </a:pPr>
            <a:r>
              <a:rPr lang="en-US" sz="2800" b="1" dirty="0">
                <a:solidFill>
                  <a:srgbClr val="FFFFFF"/>
                </a:solidFill>
                <a:hlinkClick r:id="rId7"/>
              </a:rPr>
              <a:t>https://</a:t>
            </a:r>
            <a:r>
              <a:rPr lang="en-US" sz="2800" b="1" dirty="0" smtClean="0">
                <a:solidFill>
                  <a:srgbClr val="FFFFFF"/>
                </a:solidFill>
                <a:hlinkClick r:id="rId7"/>
              </a:rPr>
              <a:t>www.youtube.com/watch?v=6HkaVXWHixY</a:t>
            </a:r>
            <a:endParaRPr lang="en-US" sz="2800" b="1" dirty="0" smtClean="0">
              <a:solidFill>
                <a:srgbClr val="FFFFFF"/>
              </a:solidFill>
            </a:endParaRPr>
          </a:p>
        </p:txBody>
      </p:sp>
    </p:spTree>
    <p:extLst>
      <p:ext uri="{BB962C8B-B14F-4D97-AF65-F5344CB8AC3E}">
        <p14:creationId xmlns:p14="http://schemas.microsoft.com/office/powerpoint/2010/main" val="109906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219922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5376084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9554551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3862596"/>
          </a:xfrm>
          <a:prstGeom prst="rect">
            <a:avLst/>
          </a:prstGeom>
        </p:spPr>
        <p:txBody>
          <a:bodyPr wrap="square">
            <a:spAutoFit/>
          </a:bodyPr>
          <a:lstStyle/>
          <a:p>
            <a:pPr algn="r" rtl="1"/>
            <a:r>
              <a:rPr lang="ar-EG" sz="3500" b="1" dirty="0">
                <a:solidFill>
                  <a:srgbClr val="FFCCCC"/>
                </a:solidFill>
                <a:latin typeface="Times New Roman" panose="02020603050405020304" pitchFamily="18" charset="0"/>
                <a:ea typeface="Calibri"/>
                <a:cs typeface="Times New Roman" panose="02020603050405020304" pitchFamily="18" charset="0"/>
              </a:rPr>
              <a:t>63 ايضا من اثار وتدرج الحضارات القديمة </a:t>
            </a:r>
          </a:p>
          <a:p>
            <a:pPr algn="r" rtl="1"/>
            <a:r>
              <a:rPr lang="ar-EG" sz="3500" b="1" dirty="0">
                <a:solidFill>
                  <a:srgbClr val="FFCCCC"/>
                </a:solidFill>
                <a:latin typeface="Times New Roman" panose="02020603050405020304" pitchFamily="18" charset="0"/>
                <a:ea typeface="Calibri"/>
                <a:cs typeface="Times New Roman" panose="02020603050405020304" pitchFamily="18" charset="0"/>
              </a:rPr>
              <a:t>لماذا لا توجد اي اثار لحضارة قديمة أقدم من 5000 سنة؟</a:t>
            </a:r>
          </a:p>
          <a:p>
            <a:pPr algn="r" rtl="1"/>
            <a:r>
              <a:rPr lang="ar-EG" sz="3500" b="1" dirty="0">
                <a:solidFill>
                  <a:srgbClr val="FFCCCC"/>
                </a:solidFill>
                <a:latin typeface="Times New Roman" panose="02020603050405020304" pitchFamily="18" charset="0"/>
                <a:ea typeface="Calibri"/>
                <a:cs typeface="Times New Roman" panose="02020603050405020304" pitchFamily="18" charset="0"/>
              </a:rPr>
              <a:t>فان كان الانسان تطور الي الانسان العاقل الذكي الحديث </a:t>
            </a:r>
            <a:r>
              <a:rPr lang="ar-EG" sz="3500" b="1" dirty="0" err="1">
                <a:solidFill>
                  <a:srgbClr val="FFCCCC"/>
                </a:solidFill>
                <a:latin typeface="Times New Roman" panose="02020603050405020304" pitchFamily="18" charset="0"/>
                <a:ea typeface="Calibri"/>
                <a:cs typeface="Times New Roman" panose="02020603050405020304" pitchFamily="18" charset="0"/>
              </a:rPr>
              <a:t>هومو</a:t>
            </a:r>
            <a:r>
              <a:rPr lang="ar-EG" sz="3500" b="1" dirty="0">
                <a:solidFill>
                  <a:srgbClr val="FFCCCC"/>
                </a:solidFill>
                <a:latin typeface="Times New Roman" panose="02020603050405020304" pitchFamily="18" charset="0"/>
                <a:ea typeface="Calibri"/>
                <a:cs typeface="Times New Roman" panose="02020603050405020304" pitchFamily="18" charset="0"/>
              </a:rPr>
              <a:t> سبيان من 100000 الي 80000 سنة فلماذا استمر 75000 سنة لا يستخدم عقله في انشاء حضارة واستخدمها فقط اخر 6000 سنة؟</a:t>
            </a:r>
          </a:p>
        </p:txBody>
      </p:sp>
    </p:spTree>
    <p:extLst>
      <p:ext uri="{BB962C8B-B14F-4D97-AF65-F5344CB8AC3E}">
        <p14:creationId xmlns:p14="http://schemas.microsoft.com/office/powerpoint/2010/main" val="30434892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509200"/>
          </a:xfrm>
          <a:prstGeom prst="rect">
            <a:avLst/>
          </a:prstGeom>
        </p:spPr>
        <p:txBody>
          <a:bodyPr wrap="square">
            <a:spAutoFit/>
          </a:bodyPr>
          <a:lstStyle/>
          <a:p>
            <a:pPr algn="l"/>
            <a:r>
              <a:rPr lang="en-US" sz="3200" b="1" dirty="0">
                <a:solidFill>
                  <a:srgbClr val="FFCCCC"/>
                </a:solidFill>
                <a:latin typeface="Times New Roman" panose="02020603050405020304" pitchFamily="18" charset="0"/>
                <a:ea typeface="Calibri"/>
                <a:cs typeface="Times New Roman" panose="02020603050405020304" pitchFamily="18" charset="0"/>
              </a:rPr>
              <a:t>Kramer, an expert in ancient Near Eastern civilizations</a:t>
            </a:r>
          </a:p>
          <a:p>
            <a:pPr algn="l"/>
            <a:r>
              <a:rPr lang="en-US" sz="3200" b="1" dirty="0">
                <a:solidFill>
                  <a:srgbClr val="FFCCCC"/>
                </a:solidFill>
                <a:latin typeface="Times New Roman" panose="02020603050405020304" pitchFamily="18" charset="0"/>
                <a:ea typeface="Calibri"/>
                <a:cs typeface="Times New Roman" panose="02020603050405020304" pitchFamily="18" charset="0"/>
              </a:rPr>
              <a:t>S.N. Kramer, “The Sumerians,” in Scientific American, </a:t>
            </a:r>
            <a:endParaRPr lang="ar-EG" sz="3200" b="1" dirty="0" smtClean="0">
              <a:solidFill>
                <a:srgbClr val="FFCCCC"/>
              </a:solidFill>
              <a:latin typeface="Times New Roman" panose="02020603050405020304" pitchFamily="18" charset="0"/>
              <a:ea typeface="Calibri"/>
              <a:cs typeface="Times New Roman" panose="02020603050405020304" pitchFamily="18" charset="0"/>
            </a:endParaRPr>
          </a:p>
          <a:p>
            <a:pPr algn="l"/>
            <a:endParaRPr lang="ar-EG" sz="3200" b="1" dirty="0">
              <a:solidFill>
                <a:srgbClr val="FFCCCC"/>
              </a:solidFill>
              <a:latin typeface="Times New Roman" panose="02020603050405020304" pitchFamily="18" charset="0"/>
              <a:ea typeface="Calibri"/>
              <a:cs typeface="Times New Roman" panose="02020603050405020304" pitchFamily="18" charset="0"/>
            </a:endParaRPr>
          </a:p>
          <a:p>
            <a:r>
              <a:rPr lang="en-US" sz="3200" b="1" dirty="0">
                <a:solidFill>
                  <a:srgbClr val="FFCCCC"/>
                </a:solidFill>
                <a:latin typeface="Times New Roman" panose="02020603050405020304" pitchFamily="18" charset="0"/>
                <a:ea typeface="Calibri"/>
                <a:cs typeface="Times New Roman" panose="02020603050405020304" pitchFamily="18" charset="0"/>
              </a:rPr>
              <a:t>Pottery: *Cyril Smith, “Materials and the Development of Civilization and Science,” in Science, p. 908. </a:t>
            </a:r>
          </a:p>
          <a:p>
            <a:endParaRPr lang="en-US" sz="3200" b="1" dirty="0">
              <a:solidFill>
                <a:srgbClr val="FFCCCC"/>
              </a:solidFill>
              <a:latin typeface="Times New Roman" panose="02020603050405020304" pitchFamily="18" charset="0"/>
              <a:ea typeface="Calibri"/>
              <a:cs typeface="Times New Roman" panose="02020603050405020304" pitchFamily="18" charset="0"/>
            </a:endParaRPr>
          </a:p>
          <a:p>
            <a:r>
              <a:rPr lang="en-US" sz="3200" b="1" dirty="0">
                <a:solidFill>
                  <a:srgbClr val="FFCCCC"/>
                </a:solidFill>
                <a:latin typeface="Times New Roman" panose="02020603050405020304" pitchFamily="18" charset="0"/>
                <a:ea typeface="Calibri"/>
                <a:cs typeface="Times New Roman" panose="02020603050405020304" pitchFamily="18" charset="0"/>
              </a:rPr>
              <a:t>Plants: *Hans </a:t>
            </a:r>
            <a:r>
              <a:rPr lang="en-US" sz="3200" b="1" dirty="0" err="1">
                <a:solidFill>
                  <a:srgbClr val="FFCCCC"/>
                </a:solidFill>
                <a:latin typeface="Times New Roman" panose="02020603050405020304" pitchFamily="18" charset="0"/>
                <a:ea typeface="Calibri"/>
                <a:cs typeface="Times New Roman" panose="02020603050405020304" pitchFamily="18" charset="0"/>
              </a:rPr>
              <a:t>Helbaek</a:t>
            </a:r>
            <a:r>
              <a:rPr lang="en-US" sz="3200" b="1" dirty="0">
                <a:solidFill>
                  <a:srgbClr val="FFCCCC"/>
                </a:solidFill>
                <a:latin typeface="Times New Roman" panose="02020603050405020304" pitchFamily="18" charset="0"/>
                <a:ea typeface="Calibri"/>
                <a:cs typeface="Times New Roman" panose="02020603050405020304" pitchFamily="18" charset="0"/>
              </a:rPr>
              <a:t>, “Domestication of Food Plants in the World,” in Science, p. 365. </a:t>
            </a:r>
          </a:p>
        </p:txBody>
      </p:sp>
    </p:spTree>
    <p:extLst>
      <p:ext uri="{BB962C8B-B14F-4D97-AF65-F5344CB8AC3E}">
        <p14:creationId xmlns:p14="http://schemas.microsoft.com/office/powerpoint/2010/main" val="2026870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4401205"/>
          </a:xfrm>
          <a:prstGeom prst="rect">
            <a:avLst/>
          </a:prstGeom>
        </p:spPr>
        <p:txBody>
          <a:bodyPr wrap="square">
            <a:spAutoFit/>
          </a:bodyPr>
          <a:lstStyle/>
          <a:p>
            <a:pPr algn="r" rtl="1"/>
            <a:r>
              <a:rPr lang="ar-EG" sz="3500" b="1" dirty="0">
                <a:solidFill>
                  <a:srgbClr val="FFCCCC"/>
                </a:solidFill>
                <a:latin typeface="Times New Roman" panose="02020603050405020304" pitchFamily="18" charset="0"/>
                <a:ea typeface="Calibri"/>
                <a:cs typeface="Times New Roman" panose="02020603050405020304" pitchFamily="18" charset="0"/>
              </a:rPr>
              <a:t>64 دليل من قصص الحضارات القديمة</a:t>
            </a:r>
          </a:p>
          <a:p>
            <a:pPr algn="r" rtl="1"/>
            <a:r>
              <a:rPr lang="ar-EG" sz="3500" b="1" dirty="0">
                <a:solidFill>
                  <a:srgbClr val="FFCCCC"/>
                </a:solidFill>
                <a:latin typeface="Times New Roman" panose="02020603050405020304" pitchFamily="18" charset="0"/>
                <a:ea typeface="Calibri"/>
                <a:cs typeface="Times New Roman" panose="02020603050405020304" pitchFamily="18" charset="0"/>
              </a:rPr>
              <a:t> لماذا تقريبا كل الحضارات القديمة من القبائل البدائية في استراليا وامريكا الجنوبية وقبائل افريقيا المعزولة والهنود الحمر وغيرهم الكثير لا تتكلم عن التطور ولكن تتكلم عن قصة الخلق وادم وحواء بأسماء متشابهة؟ </a:t>
            </a:r>
          </a:p>
          <a:p>
            <a:pPr algn="r" rtl="1"/>
            <a:r>
              <a:rPr lang="ar-EG" sz="3500" b="1" dirty="0">
                <a:solidFill>
                  <a:srgbClr val="FFCCCC"/>
                </a:solidFill>
                <a:latin typeface="Times New Roman" panose="02020603050405020304" pitchFamily="18" charset="0"/>
                <a:ea typeface="Calibri"/>
                <a:cs typeface="Times New Roman" panose="02020603050405020304" pitchFamily="18" charset="0"/>
              </a:rPr>
              <a:t>حتى لو بأسماء بنطق مختلف قليلا حتى لو بعضهم يدور في شكل اسطوري ولكن كلهم نستطيع ان نستخلص منهم قصة الخلق</a:t>
            </a:r>
          </a:p>
        </p:txBody>
      </p:sp>
    </p:spTree>
    <p:extLst>
      <p:ext uri="{BB962C8B-B14F-4D97-AF65-F5344CB8AC3E}">
        <p14:creationId xmlns:p14="http://schemas.microsoft.com/office/powerpoint/2010/main" val="3909425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6017032"/>
          </a:xfrm>
          <a:prstGeom prst="rect">
            <a:avLst/>
          </a:prstGeom>
        </p:spPr>
        <p:txBody>
          <a:bodyPr wrap="square">
            <a:spAutoFit/>
          </a:bodyPr>
          <a:lstStyle/>
          <a:p>
            <a:pPr algn="r" rtl="1"/>
            <a:r>
              <a:rPr lang="ar-EG" sz="3500" b="1" dirty="0">
                <a:solidFill>
                  <a:srgbClr val="FFCCCC"/>
                </a:solidFill>
                <a:latin typeface="Times New Roman" panose="02020603050405020304" pitchFamily="18" charset="0"/>
                <a:ea typeface="Calibri"/>
                <a:cs typeface="Times New Roman" panose="02020603050405020304" pitchFamily="18" charset="0"/>
              </a:rPr>
              <a:t> فبالفعل كل الحضارات القديمة يشيروا الي ان قصة الخلق حقيقية من فترة قصيرة وليس تطور من قردة في وقت طويل. هذا باعتراف علماء التطور </a:t>
            </a:r>
          </a:p>
          <a:p>
            <a:pPr algn="r" rtl="1"/>
            <a:r>
              <a:rPr lang="ar-EG" sz="3500" b="1" dirty="0">
                <a:solidFill>
                  <a:srgbClr val="FFCCCC"/>
                </a:solidFill>
                <a:latin typeface="Times New Roman" panose="02020603050405020304" pitchFamily="18" charset="0"/>
                <a:ea typeface="Calibri"/>
                <a:cs typeface="Times New Roman" panose="02020603050405020304" pitchFamily="18" charset="0"/>
              </a:rPr>
              <a:t>أيضا لماذا كل الحضارات القديمة تقريبا تتكلم عن قصة الطوفان؟</a:t>
            </a:r>
          </a:p>
          <a:p>
            <a:pPr algn="r" rtl="1"/>
            <a:r>
              <a:rPr lang="ar-EG" sz="3500" b="1" dirty="0">
                <a:solidFill>
                  <a:srgbClr val="FFCCCC"/>
                </a:solidFill>
                <a:latin typeface="Times New Roman" panose="02020603050405020304" pitchFamily="18" charset="0"/>
                <a:ea typeface="Calibri"/>
                <a:cs typeface="Times New Roman" panose="02020603050405020304" pitchFamily="18" charset="0"/>
              </a:rPr>
              <a:t>يوجد 250 حضارة قديمة حول العالم كله حتى في الحضارات المعزولة التي لم تصلها المدنية بعد تحتوي على قصة الطوفان بأشكال مختلفة وأيضا هذا باعتراف علماء التطور</a:t>
            </a:r>
          </a:p>
          <a:p>
            <a:pPr algn="r" rtl="1"/>
            <a:r>
              <a:rPr lang="ar-EG" sz="3500" b="1" dirty="0">
                <a:solidFill>
                  <a:srgbClr val="FFCCCC"/>
                </a:solidFill>
                <a:latin typeface="Times New Roman" panose="02020603050405020304" pitchFamily="18" charset="0"/>
                <a:ea typeface="Calibri"/>
                <a:cs typeface="Times New Roman" panose="02020603050405020304" pitchFamily="18" charset="0"/>
              </a:rPr>
              <a:t>هذا يؤكد قصر عمر الارض وقصر عمر الانسان على الارض. </a:t>
            </a:r>
          </a:p>
        </p:txBody>
      </p:sp>
    </p:spTree>
    <p:extLst>
      <p:ext uri="{BB962C8B-B14F-4D97-AF65-F5344CB8AC3E}">
        <p14:creationId xmlns:p14="http://schemas.microsoft.com/office/powerpoint/2010/main" val="326973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4939814"/>
          </a:xfrm>
          <a:prstGeom prst="rect">
            <a:avLst/>
          </a:prstGeom>
        </p:spPr>
        <p:txBody>
          <a:bodyPr wrap="square">
            <a:spAutoFit/>
          </a:bodyPr>
          <a:lstStyle/>
          <a:p>
            <a:pPr algn="l"/>
            <a:r>
              <a:rPr lang="en-US" sz="3500" b="1" dirty="0" smtClean="0">
                <a:solidFill>
                  <a:srgbClr val="FFCCCC"/>
                </a:solidFill>
                <a:latin typeface="Times New Roman" panose="02020603050405020304" pitchFamily="18" charset="0"/>
                <a:ea typeface="Calibri"/>
                <a:cs typeface="Times New Roman" panose="02020603050405020304" pitchFamily="18" charset="0"/>
              </a:rPr>
              <a:t>R</a:t>
            </a:r>
            <a:r>
              <a:rPr lang="en-US" sz="3500" b="1" dirty="0">
                <a:solidFill>
                  <a:srgbClr val="FFCCCC"/>
                </a:solidFill>
                <a:latin typeface="Times New Roman" panose="02020603050405020304" pitchFamily="18" charset="0"/>
                <a:ea typeface="Calibri"/>
                <a:cs typeface="Times New Roman" panose="02020603050405020304" pitchFamily="18" charset="0"/>
              </a:rPr>
              <a:t>. Milner, Encyclopedia of Evolution (1990),p. 84</a:t>
            </a:r>
            <a:r>
              <a:rPr lang="en-US" sz="3500" b="1" dirty="0" smtClean="0">
                <a:solidFill>
                  <a:srgbClr val="FFCCCC"/>
                </a:solidFill>
                <a:latin typeface="Times New Roman" panose="02020603050405020304" pitchFamily="18" charset="0"/>
                <a:ea typeface="Calibri"/>
                <a:cs typeface="Times New Roman" panose="02020603050405020304" pitchFamily="18" charset="0"/>
              </a:rPr>
              <a:t>.</a:t>
            </a:r>
            <a:endParaRPr lang="ar-EG" sz="3500" b="1" dirty="0" smtClean="0">
              <a:solidFill>
                <a:srgbClr val="FFCCCC"/>
              </a:solidFill>
              <a:latin typeface="Times New Roman" panose="02020603050405020304" pitchFamily="18" charset="0"/>
              <a:ea typeface="Calibri"/>
              <a:cs typeface="Times New Roman" panose="02020603050405020304" pitchFamily="18" charset="0"/>
            </a:endParaRPr>
          </a:p>
          <a:p>
            <a:pPr algn="l"/>
            <a:endParaRPr lang="ar-EG" sz="3500" b="1" dirty="0">
              <a:solidFill>
                <a:srgbClr val="FFCCCC"/>
              </a:solidFill>
              <a:latin typeface="Times New Roman" panose="02020603050405020304" pitchFamily="18" charset="0"/>
              <a:ea typeface="Calibri"/>
              <a:cs typeface="Times New Roman" panose="02020603050405020304" pitchFamily="18" charset="0"/>
            </a:endParaRPr>
          </a:p>
          <a:p>
            <a:r>
              <a:rPr lang="en-US" sz="3500" b="1" dirty="0">
                <a:solidFill>
                  <a:srgbClr val="FFCCCC"/>
                </a:solidFill>
                <a:latin typeface="Times New Roman" panose="02020603050405020304" pitchFamily="18" charset="0"/>
                <a:ea typeface="Calibri"/>
                <a:cs typeface="Times New Roman" panose="02020603050405020304" pitchFamily="18" charset="0"/>
              </a:rPr>
              <a:t>Sir James G. Frazer’s book, Folklore in the Old Testament  Vol. 1, pp. 146-330.</a:t>
            </a:r>
          </a:p>
          <a:p>
            <a:endParaRPr lang="en-US" sz="3500" b="1" dirty="0">
              <a:solidFill>
                <a:srgbClr val="FFCCCC"/>
              </a:solidFill>
              <a:latin typeface="Times New Roman" panose="02020603050405020304" pitchFamily="18" charset="0"/>
              <a:ea typeface="Calibri"/>
              <a:cs typeface="Times New Roman" panose="02020603050405020304" pitchFamily="18" charset="0"/>
            </a:endParaRPr>
          </a:p>
          <a:p>
            <a:r>
              <a:rPr lang="en-US" sz="3500" b="1" dirty="0">
                <a:solidFill>
                  <a:srgbClr val="FFCCCC"/>
                </a:solidFill>
                <a:latin typeface="Times New Roman" panose="02020603050405020304" pitchFamily="18" charset="0"/>
                <a:ea typeface="Calibri"/>
                <a:cs typeface="Times New Roman" panose="02020603050405020304" pitchFamily="18" charset="0"/>
              </a:rPr>
              <a:t>Donald W. Patten (</a:t>
            </a:r>
            <a:r>
              <a:rPr lang="en-US" sz="3500" b="1" dirty="0" err="1">
                <a:solidFill>
                  <a:srgbClr val="FFCCCC"/>
                </a:solidFill>
                <a:latin typeface="Times New Roman" panose="02020603050405020304" pitchFamily="18" charset="0"/>
                <a:ea typeface="Calibri"/>
                <a:cs typeface="Times New Roman" panose="02020603050405020304" pitchFamily="18" charset="0"/>
              </a:rPr>
              <a:t>ed</a:t>
            </a:r>
            <a:r>
              <a:rPr lang="en-US" sz="3500" b="1" dirty="0">
                <a:solidFill>
                  <a:srgbClr val="FFCCCC"/>
                </a:solidFill>
                <a:latin typeface="Times New Roman" panose="02020603050405020304" pitchFamily="18" charset="0"/>
                <a:ea typeface="Calibri"/>
                <a:cs typeface="Times New Roman" panose="02020603050405020304" pitchFamily="18" charset="0"/>
              </a:rPr>
              <a:t>), Symposium on Creation </a:t>
            </a:r>
            <a:r>
              <a:rPr lang="en-US" sz="3500" b="1" dirty="0" smtClean="0">
                <a:solidFill>
                  <a:srgbClr val="FFCCCC"/>
                </a:solidFill>
                <a:latin typeface="Times New Roman" panose="02020603050405020304" pitchFamily="18" charset="0"/>
                <a:ea typeface="Calibri"/>
                <a:cs typeface="Times New Roman" panose="02020603050405020304" pitchFamily="18" charset="0"/>
              </a:rPr>
              <a:t>IV</a:t>
            </a:r>
            <a:r>
              <a:rPr lang="ar-EG" sz="3500" b="1" dirty="0" smtClean="0">
                <a:solidFill>
                  <a:srgbClr val="FFCCCC"/>
                </a:solidFill>
                <a:latin typeface="Times New Roman" panose="02020603050405020304" pitchFamily="18" charset="0"/>
                <a:ea typeface="Calibri"/>
                <a:cs typeface="Times New Roman" panose="02020603050405020304" pitchFamily="18" charset="0"/>
              </a:rPr>
              <a:t> </a:t>
            </a:r>
            <a:r>
              <a:rPr lang="en-US" sz="3500" b="1" dirty="0" smtClean="0">
                <a:solidFill>
                  <a:srgbClr val="FFCCCC"/>
                </a:solidFill>
                <a:latin typeface="Times New Roman" panose="02020603050405020304" pitchFamily="18" charset="0"/>
                <a:ea typeface="Calibri"/>
                <a:cs typeface="Times New Roman" panose="02020603050405020304" pitchFamily="18" charset="0"/>
              </a:rPr>
              <a:t>pp</a:t>
            </a:r>
            <a:r>
              <a:rPr lang="en-US" sz="3500" b="1" dirty="0">
                <a:solidFill>
                  <a:srgbClr val="FFCCCC"/>
                </a:solidFill>
                <a:latin typeface="Times New Roman" panose="02020603050405020304" pitchFamily="18" charset="0"/>
                <a:ea typeface="Calibri"/>
                <a:cs typeface="Times New Roman" panose="02020603050405020304" pitchFamily="18" charset="0"/>
              </a:rPr>
              <a:t>. 36-38.</a:t>
            </a:r>
          </a:p>
          <a:p>
            <a:pPr algn="l"/>
            <a:endParaRPr lang="en-US" sz="35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9421763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6017032"/>
          </a:xfrm>
          <a:prstGeom prst="rect">
            <a:avLst/>
          </a:prstGeom>
        </p:spPr>
        <p:txBody>
          <a:bodyPr wrap="square">
            <a:spAutoFit/>
          </a:bodyPr>
          <a:lstStyle/>
          <a:p>
            <a:pPr algn="r" rtl="1"/>
            <a:r>
              <a:rPr lang="ar-EG" sz="3500" b="1" dirty="0">
                <a:solidFill>
                  <a:srgbClr val="FFCCCC"/>
                </a:solidFill>
                <a:latin typeface="Times New Roman" panose="02020603050405020304" pitchFamily="18" charset="0"/>
                <a:ea typeface="Calibri"/>
                <a:cs typeface="Times New Roman" panose="02020603050405020304" pitchFamily="18" charset="0"/>
              </a:rPr>
              <a:t>قدمت في هذا الملف امثلة بسيطة من كم ضخم من المقاييس والمعدلات العلمية الصحيحة المقاسة المختبرة المتكررة والمحسوبة والتي كلها تؤكد صغر عمر الأرض كما قال الكتاب المقدس</a:t>
            </a:r>
          </a:p>
          <a:p>
            <a:pPr algn="r" rtl="1"/>
            <a:r>
              <a:rPr lang="ar-EG" sz="3500" b="1" dirty="0">
                <a:solidFill>
                  <a:srgbClr val="FFCCCC"/>
                </a:solidFill>
                <a:latin typeface="Times New Roman" panose="02020603050405020304" pitchFamily="18" charset="0"/>
                <a:ea typeface="Calibri"/>
                <a:cs typeface="Times New Roman" panose="02020603050405020304" pitchFamily="18" charset="0"/>
              </a:rPr>
              <a:t>فيجب ان يعرف كل مسيحي مؤمن بما قاله الكتاب المقدس ويؤمن انه دقيق فيما قال انه بالإضافة الي الايمان وهو الأساس أيضا من وجهة النظر العلمية هو يقف على صخر وهو العلم الحقيقي الذي يشهد للخالق الذي صمم كل شيء بطريقة رائعة والكون بما فيه يشهد لعمله وأيضا يشهد لصدق ما قاله انبياؤه بالوحي في الكتاب المقدس</a:t>
            </a:r>
          </a:p>
        </p:txBody>
      </p:sp>
    </p:spTree>
    <p:extLst>
      <p:ext uri="{BB962C8B-B14F-4D97-AF65-F5344CB8AC3E}">
        <p14:creationId xmlns:p14="http://schemas.microsoft.com/office/powerpoint/2010/main" val="719756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457200" y="461962"/>
            <a:ext cx="8229600" cy="5816977"/>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drghaly.com/articles/display/12262</a:t>
            </a:r>
            <a:endParaRPr lang="en-US" sz="3200" b="1" dirty="0" smtClean="0">
              <a:solidFill>
                <a:srgbClr val="FFFFFF"/>
              </a:solidFill>
            </a:endParaRPr>
          </a:p>
          <a:p>
            <a:pPr lvl="0" algn="ctr" rtl="1">
              <a:lnSpc>
                <a:spcPct val="150000"/>
              </a:lnSpc>
            </a:pPr>
            <a:r>
              <a:rPr lang="en-US" sz="3200" b="1" dirty="0">
                <a:solidFill>
                  <a:srgbClr val="FFFFFF"/>
                </a:solidFill>
                <a:hlinkClick r:id="rId6"/>
              </a:rPr>
              <a:t>http://</a:t>
            </a:r>
            <a:r>
              <a:rPr lang="en-US" sz="3200" b="1" dirty="0" smtClean="0">
                <a:solidFill>
                  <a:srgbClr val="FFFFFF"/>
                </a:solidFill>
                <a:hlinkClick r:id="rId6"/>
              </a:rPr>
              <a:t>drghaly.com/articles/display/12263</a:t>
            </a:r>
            <a:endParaRPr lang="en-US" sz="3200" b="1" dirty="0" smtClean="0">
              <a:solidFill>
                <a:srgbClr val="FFFFFF"/>
              </a:solidFill>
            </a:endParaRPr>
          </a:p>
          <a:p>
            <a:pPr lvl="0" algn="ctr" rtl="1">
              <a:lnSpc>
                <a:spcPct val="150000"/>
              </a:lnSpc>
            </a:pPr>
            <a:endParaRPr lang="en-US" sz="3200" b="1" dirty="0">
              <a:solidFill>
                <a:srgbClr val="FFFFFF"/>
              </a:solidFill>
            </a:endParaRPr>
          </a:p>
          <a:p>
            <a:pPr lvl="0" algn="ctr" rtl="1">
              <a:lnSpc>
                <a:spcPct val="150000"/>
              </a:lnSpc>
            </a:pPr>
            <a:r>
              <a:rPr lang="en-US" sz="2800" b="1" dirty="0">
                <a:solidFill>
                  <a:srgbClr val="FFFFFF"/>
                </a:solidFill>
                <a:hlinkClick r:id="rId7"/>
              </a:rPr>
              <a:t>https://</a:t>
            </a:r>
            <a:r>
              <a:rPr lang="en-US" sz="2800" b="1" dirty="0" smtClean="0">
                <a:solidFill>
                  <a:srgbClr val="FFFFFF"/>
                </a:solidFill>
                <a:hlinkClick r:id="rId7"/>
              </a:rPr>
              <a:t>www.youtube.com/watch?v=nVkSx7oAHI0</a:t>
            </a:r>
            <a:endParaRPr lang="en-US" sz="2800" b="1" dirty="0" smtClean="0">
              <a:solidFill>
                <a:srgbClr val="FFFFFF"/>
              </a:solidFill>
            </a:endParaRPr>
          </a:p>
          <a:p>
            <a:pPr lvl="0" algn="ctr" rtl="1">
              <a:lnSpc>
                <a:spcPct val="150000"/>
              </a:lnSpc>
            </a:pPr>
            <a:r>
              <a:rPr lang="en-US" sz="2800" b="1" dirty="0">
                <a:solidFill>
                  <a:srgbClr val="FFFFFF"/>
                </a:solidFill>
                <a:hlinkClick r:id="rId8"/>
              </a:rPr>
              <a:t>https://</a:t>
            </a:r>
            <a:r>
              <a:rPr lang="en-US" sz="2800" b="1" dirty="0" smtClean="0">
                <a:solidFill>
                  <a:srgbClr val="FFFFFF"/>
                </a:solidFill>
                <a:hlinkClick r:id="rId8"/>
              </a:rPr>
              <a:t>www.youtube.com/watch?v=RenvM9fGWrM</a:t>
            </a:r>
            <a:endParaRPr lang="en-US" sz="2800" b="1" dirty="0" smtClean="0">
              <a:solidFill>
                <a:srgbClr val="FFFFFF"/>
              </a:solidFill>
            </a:endParaRPr>
          </a:p>
        </p:txBody>
      </p:sp>
    </p:spTree>
    <p:extLst>
      <p:ext uri="{BB962C8B-B14F-4D97-AF65-F5344CB8AC3E}">
        <p14:creationId xmlns:p14="http://schemas.microsoft.com/office/powerpoint/2010/main" val="164763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0771427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350810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6453904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3950156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663000"/>
            <a:ext cx="8229600" cy="5509200"/>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5 – 6 دليل اخر وهو التأثير على الغبار الكوني من</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 أ-الرياح الشمسية </a:t>
            </a:r>
            <a:endParaRPr lang="en-US" sz="3200" b="1" dirty="0" smtClean="0">
              <a:solidFill>
                <a:srgbClr val="FFCCCC"/>
              </a:solidFill>
              <a:latin typeface="Times New Roman" panose="02020603050405020304" pitchFamily="18" charset="0"/>
              <a:ea typeface="Calibri"/>
              <a:cs typeface="Times New Roman" panose="02020603050405020304" pitchFamily="18" charset="0"/>
            </a:endParaRPr>
          </a:p>
          <a:p>
            <a:pPr algn="r" rtl="1"/>
            <a:r>
              <a:rPr lang="ar-EG" sz="3200" b="1" dirty="0" smtClean="0">
                <a:solidFill>
                  <a:srgbClr val="FFCCCC"/>
                </a:solidFill>
                <a:latin typeface="Times New Roman" panose="02020603050405020304" pitchFamily="18" charset="0"/>
                <a:ea typeface="Calibri"/>
                <a:cs typeface="Times New Roman" panose="02020603050405020304" pitchFamily="18" charset="0"/>
              </a:rPr>
              <a:t>ب-والجاذبية </a:t>
            </a:r>
            <a:r>
              <a:rPr lang="ar-EG" sz="3200" b="1" dirty="0">
                <a:solidFill>
                  <a:srgbClr val="FFCCCC"/>
                </a:solidFill>
                <a:latin typeface="Times New Roman" panose="02020603050405020304" pitchFamily="18" charset="0"/>
                <a:ea typeface="Calibri"/>
                <a:cs typeface="Times New Roman" panose="02020603050405020304" pitchFamily="18" charset="0"/>
              </a:rPr>
              <a:t>الشمسية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الغبار الكوني كما قلت هو حبيبات غبار موجودة في فضاء المجموعة الشمسية </a:t>
            </a:r>
            <a:r>
              <a:rPr lang="en-US" sz="3200" b="1" dirty="0">
                <a:solidFill>
                  <a:srgbClr val="FFCCCC"/>
                </a:solidFill>
                <a:latin typeface="Times New Roman" panose="02020603050405020304" pitchFamily="18" charset="0"/>
                <a:ea typeface="Calibri"/>
                <a:cs typeface="Times New Roman" panose="02020603050405020304" pitchFamily="18" charset="0"/>
              </a:rPr>
              <a:t>Interplanetary dust.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يوجد قوتين من الشمس تؤثر على هذه الجسيمات من الغبار الفضائي </a:t>
            </a:r>
          </a:p>
          <a:p>
            <a:pPr algn="r" rtl="1"/>
            <a:r>
              <a:rPr lang="ar-EG" sz="3200" b="1" dirty="0" smtClean="0">
                <a:solidFill>
                  <a:srgbClr val="FFCCCC"/>
                </a:solidFill>
                <a:latin typeface="Times New Roman" panose="02020603050405020304" pitchFamily="18" charset="0"/>
                <a:ea typeface="Calibri"/>
                <a:cs typeface="Times New Roman" panose="02020603050405020304" pitchFamily="18" charset="0"/>
              </a:rPr>
              <a:t>أحدهم الرياح </a:t>
            </a:r>
            <a:r>
              <a:rPr lang="ar-EG" sz="3200" b="1" dirty="0">
                <a:solidFill>
                  <a:srgbClr val="FFCCCC"/>
                </a:solidFill>
                <a:latin typeface="Times New Roman" panose="02020603050405020304" pitchFamily="18" charset="0"/>
                <a:ea typeface="Calibri"/>
                <a:cs typeface="Times New Roman" panose="02020603050405020304" pitchFamily="18" charset="0"/>
              </a:rPr>
              <a:t>الشمسية التي تدفعه بعيدا وبخاصة الذي هو بعيد عن الشمس والأخر القريب من الشمس بالجاذبية الشمسية فينجذب اليها ويسقط فيها وبناء عليه يتفرغ فضاء المجموعة الشمسية من هذه الجسيمات الغير متجددة </a:t>
            </a:r>
          </a:p>
        </p:txBody>
      </p:sp>
    </p:spTree>
    <p:extLst>
      <p:ext uri="{BB962C8B-B14F-4D97-AF65-F5344CB8AC3E}">
        <p14:creationId xmlns:p14="http://schemas.microsoft.com/office/powerpoint/2010/main" val="26114464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2" name="Picture 1"/>
          <p:cNvPicPr>
            <a:picLocks noChangeAspect="1"/>
          </p:cNvPicPr>
          <p:nvPr/>
        </p:nvPicPr>
        <p:blipFill>
          <a:blip r:embed="rId5"/>
          <a:stretch>
            <a:fillRect/>
          </a:stretch>
        </p:blipFill>
        <p:spPr>
          <a:xfrm>
            <a:off x="731521" y="685800"/>
            <a:ext cx="7680958" cy="5486399"/>
          </a:xfrm>
          <a:prstGeom prst="rect">
            <a:avLst/>
          </a:prstGeom>
        </p:spPr>
      </p:pic>
    </p:spTree>
    <p:extLst>
      <p:ext uri="{BB962C8B-B14F-4D97-AF65-F5344CB8AC3E}">
        <p14:creationId xmlns:p14="http://schemas.microsoft.com/office/powerpoint/2010/main" val="13641885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repeatCount="indefinite"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3539430"/>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المقياس لما يوجد من غبار فضائي في فضاء المجموعة الشمسية رغم </a:t>
            </a:r>
            <a:r>
              <a:rPr lang="ar-EG" sz="3200" b="1" dirty="0" smtClean="0">
                <a:solidFill>
                  <a:srgbClr val="FFCCCC"/>
                </a:solidFill>
                <a:latin typeface="Times New Roman" panose="02020603050405020304" pitchFamily="18" charset="0"/>
                <a:ea typeface="Calibri"/>
                <a:cs typeface="Times New Roman" panose="02020603050405020304" pitchFamily="18" charset="0"/>
              </a:rPr>
              <a:t>تأثير </a:t>
            </a:r>
            <a:r>
              <a:rPr lang="ar-EG" sz="3200" b="1" dirty="0">
                <a:solidFill>
                  <a:srgbClr val="FFCCCC"/>
                </a:solidFill>
                <a:latin typeface="Times New Roman" panose="02020603050405020304" pitchFamily="18" charset="0"/>
                <a:ea typeface="Calibri"/>
                <a:cs typeface="Times New Roman" panose="02020603050405020304" pitchFamily="18" charset="0"/>
              </a:rPr>
              <a:t>الاشعة الكهرومغناطيسية من الشمس وأيضا الجاذبية الشمسية التي يجب ان تكون افرغت فضاء المجموعة الشمسية من الغبار لو كان المجموعة الشمسية قديمة. ولكن وجود غبار كثير مقاس يؤكد بطريقة قاطعة ان عمر المجموعة الشمسية هي اقل من 10000 سنة كما قال الكتاب المقدس.</a:t>
            </a:r>
          </a:p>
        </p:txBody>
      </p:sp>
    </p:spTree>
    <p:extLst>
      <p:ext uri="{BB962C8B-B14F-4D97-AF65-F5344CB8AC3E}">
        <p14:creationId xmlns:p14="http://schemas.microsoft.com/office/powerpoint/2010/main" val="9202134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57200"/>
            <a:ext cx="8229600" cy="6001643"/>
          </a:xfrm>
          <a:prstGeom prst="rect">
            <a:avLst/>
          </a:prstGeom>
        </p:spPr>
        <p:txBody>
          <a:bodyPr wrap="square">
            <a:spAutoFit/>
          </a:bodyPr>
          <a:lstStyle/>
          <a:p>
            <a:r>
              <a:rPr lang="en-US" sz="3200" b="1" dirty="0">
                <a:solidFill>
                  <a:srgbClr val="FFCCCC"/>
                </a:solidFill>
                <a:latin typeface="Times New Roman" panose="02020603050405020304" pitchFamily="18" charset="0"/>
                <a:ea typeface="Calibri"/>
                <a:cs typeface="Times New Roman" panose="02020603050405020304" pitchFamily="18" charset="0"/>
              </a:rPr>
              <a:t>J. </a:t>
            </a:r>
            <a:r>
              <a:rPr lang="en-US" sz="3200" b="1" dirty="0" err="1">
                <a:solidFill>
                  <a:srgbClr val="FFCCCC"/>
                </a:solidFill>
                <a:latin typeface="Times New Roman" panose="02020603050405020304" pitchFamily="18" charset="0"/>
                <a:ea typeface="Calibri"/>
                <a:cs typeface="Times New Roman" panose="02020603050405020304" pitchFamily="18" charset="0"/>
              </a:rPr>
              <a:t>Klaˇcka</a:t>
            </a:r>
            <a:r>
              <a:rPr lang="en-US" sz="3200" b="1" dirty="0">
                <a:solidFill>
                  <a:srgbClr val="FFCCCC"/>
                </a:solidFill>
                <a:latin typeface="Times New Roman" panose="02020603050405020304" pitchFamily="18" charset="0"/>
                <a:ea typeface="Calibri"/>
                <a:cs typeface="Times New Roman" panose="02020603050405020304" pitchFamily="18" charset="0"/>
              </a:rPr>
              <a:t>, J. </a:t>
            </a:r>
            <a:r>
              <a:rPr lang="en-US" sz="3200" b="1" dirty="0" err="1">
                <a:solidFill>
                  <a:srgbClr val="FFCCCC"/>
                </a:solidFill>
                <a:latin typeface="Times New Roman" panose="02020603050405020304" pitchFamily="18" charset="0"/>
                <a:ea typeface="Calibri"/>
                <a:cs typeface="Times New Roman" panose="02020603050405020304" pitchFamily="18" charset="0"/>
              </a:rPr>
              <a:t>Petrˇzala</a:t>
            </a:r>
            <a:r>
              <a:rPr lang="en-US" sz="3200" b="1" dirty="0">
                <a:solidFill>
                  <a:srgbClr val="FFCCCC"/>
                </a:solidFill>
                <a:latin typeface="Times New Roman" panose="02020603050405020304" pitchFamily="18" charset="0"/>
                <a:ea typeface="Calibri"/>
                <a:cs typeface="Times New Roman" panose="02020603050405020304" pitchFamily="18" charset="0"/>
              </a:rPr>
              <a:t>, P. </a:t>
            </a:r>
            <a:r>
              <a:rPr lang="en-US" sz="3200" b="1" dirty="0" err="1">
                <a:solidFill>
                  <a:srgbClr val="FFCCCC"/>
                </a:solidFill>
                <a:latin typeface="Times New Roman" panose="02020603050405020304" pitchFamily="18" charset="0"/>
                <a:ea typeface="Calibri"/>
                <a:cs typeface="Times New Roman" panose="02020603050405020304" pitchFamily="18" charset="0"/>
              </a:rPr>
              <a:t>P´astor</a:t>
            </a:r>
            <a:r>
              <a:rPr lang="en-US" sz="3200" b="1" dirty="0">
                <a:solidFill>
                  <a:srgbClr val="FFCCCC"/>
                </a:solidFill>
                <a:latin typeface="Times New Roman" panose="02020603050405020304" pitchFamily="18" charset="0"/>
                <a:ea typeface="Calibri"/>
                <a:cs typeface="Times New Roman" panose="02020603050405020304" pitchFamily="18" charset="0"/>
              </a:rPr>
              <a:t>, L. </a:t>
            </a:r>
            <a:r>
              <a:rPr lang="en-US" sz="3200" b="1" dirty="0" err="1">
                <a:solidFill>
                  <a:srgbClr val="FFCCCC"/>
                </a:solidFill>
                <a:latin typeface="Times New Roman" panose="02020603050405020304" pitchFamily="18" charset="0"/>
                <a:ea typeface="Calibri"/>
                <a:cs typeface="Times New Roman" panose="02020603050405020304" pitchFamily="18" charset="0"/>
              </a:rPr>
              <a:t>K´omar</a:t>
            </a:r>
            <a:endParaRPr lang="en-US" sz="3200" b="1" dirty="0">
              <a:solidFill>
                <a:srgbClr val="FFCCCC"/>
              </a:solidFill>
              <a:latin typeface="Times New Roman" panose="02020603050405020304" pitchFamily="18" charset="0"/>
              <a:ea typeface="Calibri"/>
              <a:cs typeface="Times New Roman" panose="02020603050405020304" pitchFamily="18" charset="0"/>
            </a:endParaRPr>
          </a:p>
          <a:p>
            <a:r>
              <a:rPr lang="en-US" sz="3200" b="1" dirty="0">
                <a:solidFill>
                  <a:srgbClr val="FFCCCC"/>
                </a:solidFill>
                <a:latin typeface="Times New Roman" panose="02020603050405020304" pitchFamily="18" charset="0"/>
                <a:ea typeface="Calibri"/>
                <a:cs typeface="Times New Roman" panose="02020603050405020304" pitchFamily="18" charset="0"/>
              </a:rPr>
              <a:t>Faculty of Mathematics, Physics and Informatics, Comenius University 2008 </a:t>
            </a:r>
            <a:endParaRPr lang="en-US" sz="3200" b="1" dirty="0" smtClean="0">
              <a:solidFill>
                <a:srgbClr val="FFCCCC"/>
              </a:solidFill>
              <a:latin typeface="Times New Roman" panose="02020603050405020304" pitchFamily="18" charset="0"/>
              <a:ea typeface="Calibri"/>
              <a:cs typeface="Times New Roman" panose="02020603050405020304" pitchFamily="18" charset="0"/>
            </a:endParaRPr>
          </a:p>
          <a:p>
            <a:r>
              <a:rPr lang="en-US" sz="3200" b="1" dirty="0">
                <a:solidFill>
                  <a:srgbClr val="FFCCCC"/>
                </a:solidFill>
                <a:latin typeface="Times New Roman" panose="02020603050405020304" pitchFamily="18" charset="0"/>
                <a:ea typeface="Calibri"/>
                <a:cs typeface="Times New Roman" panose="02020603050405020304" pitchFamily="18" charset="0"/>
              </a:rPr>
              <a:t>Abe S., 2009. Meteoroids and Meteors – Observations and Connection to Parent Bodies. In: Small Bodies in</a:t>
            </a:r>
          </a:p>
          <a:p>
            <a:r>
              <a:rPr lang="en-US" sz="3200" b="1" dirty="0">
                <a:solidFill>
                  <a:srgbClr val="FFCCCC"/>
                </a:solidFill>
                <a:latin typeface="Times New Roman" panose="02020603050405020304" pitchFamily="18" charset="0"/>
                <a:ea typeface="Calibri"/>
                <a:cs typeface="Times New Roman" panose="02020603050405020304" pitchFamily="18" charset="0"/>
              </a:rPr>
              <a:t>Planetary Systems, I. Mann, A. M. Nakamura and T. Mukai (eds.), Springer-</a:t>
            </a:r>
            <a:r>
              <a:rPr lang="en-US" sz="3200" b="1" dirty="0" err="1">
                <a:solidFill>
                  <a:srgbClr val="FFCCCC"/>
                </a:solidFill>
                <a:latin typeface="Times New Roman" panose="02020603050405020304" pitchFamily="18" charset="0"/>
                <a:ea typeface="Calibri"/>
                <a:cs typeface="Times New Roman" panose="02020603050405020304" pitchFamily="18" charset="0"/>
              </a:rPr>
              <a:t>Verlag</a:t>
            </a:r>
            <a:r>
              <a:rPr lang="en-US" sz="3200" b="1" dirty="0">
                <a:solidFill>
                  <a:srgbClr val="FFCCCC"/>
                </a:solidFill>
                <a:latin typeface="Times New Roman" panose="02020603050405020304" pitchFamily="18" charset="0"/>
                <a:ea typeface="Calibri"/>
                <a:cs typeface="Times New Roman" panose="02020603050405020304" pitchFamily="18" charset="0"/>
              </a:rPr>
              <a:t>, Berlin, pp. 129-166.</a:t>
            </a:r>
          </a:p>
          <a:p>
            <a:r>
              <a:rPr lang="en-US" sz="3200" b="1" dirty="0" err="1">
                <a:solidFill>
                  <a:srgbClr val="FFCCCC"/>
                </a:solidFill>
                <a:latin typeface="Times New Roman" panose="02020603050405020304" pitchFamily="18" charset="0"/>
                <a:ea typeface="Calibri"/>
                <a:cs typeface="Times New Roman" panose="02020603050405020304" pitchFamily="18" charset="0"/>
              </a:rPr>
              <a:t>Bahcall</a:t>
            </a:r>
            <a:r>
              <a:rPr lang="en-US" sz="3200" b="1" dirty="0">
                <a:solidFill>
                  <a:srgbClr val="FFCCCC"/>
                </a:solidFill>
                <a:latin typeface="Times New Roman" panose="02020603050405020304" pitchFamily="18" charset="0"/>
                <a:ea typeface="Calibri"/>
                <a:cs typeface="Times New Roman" panose="02020603050405020304" pitchFamily="18" charset="0"/>
              </a:rPr>
              <a:t> J., 2002. The Luminosity Constraint on Solar Neutrino Fluxes. Phys. Rev. C. 65, Issue 2, id.025801</a:t>
            </a:r>
            <a:r>
              <a:rPr lang="en-US" sz="3200" b="1" dirty="0" smtClean="0">
                <a:solidFill>
                  <a:srgbClr val="FFCCCC"/>
                </a:solidFill>
                <a:latin typeface="Times New Roman" panose="02020603050405020304" pitchFamily="18" charset="0"/>
                <a:ea typeface="Calibri"/>
                <a:cs typeface="Times New Roman" panose="02020603050405020304" pitchFamily="18" charset="0"/>
              </a:rPr>
              <a:t>.</a:t>
            </a:r>
            <a:endParaRPr lang="en-US" sz="32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1890342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4524315"/>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7 اعمار المذنبات</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عمر المذنبات معروف انه قصير ولكن نري الكثير من المذنبات في المجموعة الشمسية التي نعرف انها لن تبقي كثيرا بل سرعان ما ستختفي في اقل من 10000 سنة لو كانت المجموعة الشمسية منذ 4.6 بليون سنة لكنا نتوقع ان لا نري مذنبات، فكيف يوجد مذنبات كثيرة؟ التفسير الوحيد هو ان تكون المجموعة الشمسية عمرها قصير جدا لتظل محتفظة بالكثير من النيازك حتى الان. إذا عمر المجموعة الشمسية اقل من 10000 سنة لوجود مذنبات كثيرة.</a:t>
            </a:r>
          </a:p>
        </p:txBody>
      </p:sp>
    </p:spTree>
    <p:extLst>
      <p:ext uri="{BB962C8B-B14F-4D97-AF65-F5344CB8AC3E}">
        <p14:creationId xmlns:p14="http://schemas.microsoft.com/office/powerpoint/2010/main" val="3344355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504885"/>
            <a:ext cx="8229600" cy="4524315"/>
          </a:xfrm>
          <a:prstGeom prst="rect">
            <a:avLst/>
          </a:prstGeom>
        </p:spPr>
        <p:txBody>
          <a:bodyPr wrap="square">
            <a:spAutoFit/>
          </a:bodyPr>
          <a:lstStyle/>
          <a:p>
            <a:r>
              <a:rPr lang="en-US" sz="3200" b="1" dirty="0">
                <a:solidFill>
                  <a:srgbClr val="FFCCCC"/>
                </a:solidFill>
                <a:latin typeface="Times New Roman" panose="02020603050405020304" pitchFamily="18" charset="0"/>
                <a:ea typeface="Calibri"/>
                <a:cs typeface="Times New Roman" panose="02020603050405020304" pitchFamily="18" charset="0"/>
              </a:rPr>
              <a:t>Slusher, H.S., 1980. Age of the Cosmos, Institute for Creation Research, San Diego, California, pp.43–54</a:t>
            </a:r>
            <a:r>
              <a:rPr lang="en-US" sz="3200" b="1" dirty="0" smtClean="0">
                <a:solidFill>
                  <a:srgbClr val="FFCCCC"/>
                </a:solidFill>
                <a:latin typeface="Times New Roman" panose="02020603050405020304" pitchFamily="18" charset="0"/>
                <a:ea typeface="Calibri"/>
                <a:cs typeface="Times New Roman" panose="02020603050405020304" pitchFamily="18" charset="0"/>
              </a:rPr>
              <a:t>.</a:t>
            </a:r>
          </a:p>
          <a:p>
            <a:endParaRPr lang="en-US" sz="3200" b="1" dirty="0">
              <a:solidFill>
                <a:srgbClr val="FFCCCC"/>
              </a:solidFill>
              <a:latin typeface="Times New Roman" panose="02020603050405020304" pitchFamily="18" charset="0"/>
              <a:ea typeface="Calibri"/>
              <a:cs typeface="Times New Roman" panose="02020603050405020304" pitchFamily="18" charset="0"/>
            </a:endParaRPr>
          </a:p>
          <a:p>
            <a:r>
              <a:rPr lang="en-US" sz="3200" b="1" dirty="0" err="1">
                <a:solidFill>
                  <a:srgbClr val="FFCCCC"/>
                </a:solidFill>
                <a:latin typeface="Times New Roman" panose="02020603050405020304" pitchFamily="18" charset="0"/>
                <a:ea typeface="Calibri"/>
                <a:cs typeface="Times New Roman" panose="02020603050405020304" pitchFamily="18" charset="0"/>
              </a:rPr>
              <a:t>Matese</a:t>
            </a:r>
            <a:r>
              <a:rPr lang="en-US" sz="3200" b="1" dirty="0">
                <a:solidFill>
                  <a:srgbClr val="FFCCCC"/>
                </a:solidFill>
                <a:latin typeface="Times New Roman" panose="02020603050405020304" pitchFamily="18" charset="0"/>
                <a:ea typeface="Calibri"/>
                <a:cs typeface="Times New Roman" panose="02020603050405020304" pitchFamily="18" charset="0"/>
              </a:rPr>
              <a:t>, J.J., Whitman, P.G., </a:t>
            </a:r>
            <a:r>
              <a:rPr lang="en-US" sz="3200" b="1" dirty="0" err="1">
                <a:solidFill>
                  <a:srgbClr val="FFCCCC"/>
                </a:solidFill>
                <a:latin typeface="Times New Roman" panose="02020603050405020304" pitchFamily="18" charset="0"/>
                <a:ea typeface="Calibri"/>
                <a:cs typeface="Times New Roman" panose="02020603050405020304" pitchFamily="18" charset="0"/>
              </a:rPr>
              <a:t>Innanes</a:t>
            </a:r>
            <a:r>
              <a:rPr lang="en-US" sz="3200" b="1" dirty="0">
                <a:solidFill>
                  <a:srgbClr val="FFCCCC"/>
                </a:solidFill>
                <a:latin typeface="Times New Roman" panose="02020603050405020304" pitchFamily="18" charset="0"/>
                <a:ea typeface="Calibri"/>
                <a:cs typeface="Times New Roman" panose="02020603050405020304" pitchFamily="18" charset="0"/>
              </a:rPr>
              <a:t>, K.A. and </a:t>
            </a:r>
            <a:r>
              <a:rPr lang="en-US" sz="3200" b="1" dirty="0" err="1">
                <a:solidFill>
                  <a:srgbClr val="FFCCCC"/>
                </a:solidFill>
                <a:latin typeface="Times New Roman" panose="02020603050405020304" pitchFamily="18" charset="0"/>
                <a:ea typeface="Calibri"/>
                <a:cs typeface="Times New Roman" panose="02020603050405020304" pitchFamily="18" charset="0"/>
              </a:rPr>
              <a:t>Valtonen</a:t>
            </a:r>
            <a:r>
              <a:rPr lang="en-US" sz="3200" b="1" dirty="0">
                <a:solidFill>
                  <a:srgbClr val="FFCCCC"/>
                </a:solidFill>
                <a:latin typeface="Times New Roman" panose="02020603050405020304" pitchFamily="18" charset="0"/>
                <a:ea typeface="Calibri"/>
                <a:cs typeface="Times New Roman" panose="02020603050405020304" pitchFamily="18" charset="0"/>
              </a:rPr>
              <a:t>, M.J., 1995. Periodic modulation of the </a:t>
            </a:r>
            <a:r>
              <a:rPr lang="en-US" sz="3200" b="1" dirty="0" err="1">
                <a:solidFill>
                  <a:srgbClr val="FFCCCC"/>
                </a:solidFill>
                <a:latin typeface="Times New Roman" panose="02020603050405020304" pitchFamily="18" charset="0"/>
                <a:ea typeface="Calibri"/>
                <a:cs typeface="Times New Roman" panose="02020603050405020304" pitchFamily="18" charset="0"/>
              </a:rPr>
              <a:t>Oort</a:t>
            </a:r>
            <a:r>
              <a:rPr lang="en-US" sz="3200" b="1" dirty="0">
                <a:solidFill>
                  <a:srgbClr val="FFCCCC"/>
                </a:solidFill>
                <a:latin typeface="Times New Roman" panose="02020603050405020304" pitchFamily="18" charset="0"/>
                <a:ea typeface="Calibri"/>
                <a:cs typeface="Times New Roman" panose="02020603050405020304" pitchFamily="18" charset="0"/>
              </a:rPr>
              <a:t> cloud comet flux by the adiabatically changing galactic tide. Icarus, 116:255–268.</a:t>
            </a:r>
          </a:p>
        </p:txBody>
      </p:sp>
    </p:spTree>
    <p:extLst>
      <p:ext uri="{BB962C8B-B14F-4D97-AF65-F5344CB8AC3E}">
        <p14:creationId xmlns:p14="http://schemas.microsoft.com/office/powerpoint/2010/main" val="1201496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6168621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533400" y="533400"/>
            <a:ext cx="8229600" cy="5170646"/>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drghaly.com/articles/display/12181</a:t>
            </a:r>
            <a:endParaRPr lang="en-US" sz="3200" b="1" dirty="0" smtClean="0">
              <a:solidFill>
                <a:srgbClr val="FFFFFF"/>
              </a:solidFill>
            </a:endParaRPr>
          </a:p>
          <a:p>
            <a:pPr lvl="0" algn="ctr" rtl="1">
              <a:lnSpc>
                <a:spcPct val="150000"/>
              </a:lnSpc>
            </a:pPr>
            <a:r>
              <a:rPr lang="en-US" sz="3200" b="1" dirty="0">
                <a:solidFill>
                  <a:srgbClr val="FFFFFF"/>
                </a:solidFill>
                <a:hlinkClick r:id="rId6"/>
              </a:rPr>
              <a:t>http://</a:t>
            </a:r>
            <a:r>
              <a:rPr lang="en-US" sz="3200" b="1" dirty="0" smtClean="0">
                <a:solidFill>
                  <a:srgbClr val="FFFFFF"/>
                </a:solidFill>
                <a:hlinkClick r:id="rId6"/>
              </a:rPr>
              <a:t>drghaly.com/articles/display/12182</a:t>
            </a:r>
            <a:endParaRPr lang="en-US" sz="3200" b="1" dirty="0" smtClean="0">
              <a:solidFill>
                <a:srgbClr val="FFFFFF"/>
              </a:solidFill>
            </a:endParaRPr>
          </a:p>
          <a:p>
            <a:pPr lvl="0" algn="ctr" rtl="1">
              <a:lnSpc>
                <a:spcPct val="150000"/>
              </a:lnSpc>
            </a:pPr>
            <a:endParaRPr lang="en-US" sz="3200" b="1" dirty="0">
              <a:solidFill>
                <a:srgbClr val="FFFFFF"/>
              </a:solidFill>
            </a:endParaRPr>
          </a:p>
          <a:p>
            <a:pPr lvl="0" algn="ctr" rtl="1">
              <a:lnSpc>
                <a:spcPct val="150000"/>
              </a:lnSpc>
            </a:pPr>
            <a:r>
              <a:rPr lang="en-US" sz="2800" b="1" dirty="0">
                <a:solidFill>
                  <a:srgbClr val="FFFFFF"/>
                </a:solidFill>
                <a:hlinkClick r:id="rId7"/>
              </a:rPr>
              <a:t>https://</a:t>
            </a:r>
            <a:r>
              <a:rPr lang="en-US" sz="2800" b="1" dirty="0" smtClean="0">
                <a:solidFill>
                  <a:srgbClr val="FFFFFF"/>
                </a:solidFill>
                <a:hlinkClick r:id="rId7"/>
              </a:rPr>
              <a:t>www.youtube.com/watch?v=WFaHV-y_R_Y</a:t>
            </a:r>
            <a:endParaRPr lang="en-US" sz="2800" b="1" dirty="0" smtClean="0">
              <a:solidFill>
                <a:srgbClr val="FFFFFF"/>
              </a:solidFill>
            </a:endParaRPr>
          </a:p>
        </p:txBody>
      </p:sp>
    </p:spTree>
    <p:extLst>
      <p:ext uri="{BB962C8B-B14F-4D97-AF65-F5344CB8AC3E}">
        <p14:creationId xmlns:p14="http://schemas.microsoft.com/office/powerpoint/2010/main" val="108381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2387300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5137931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6306900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6001643"/>
          </a:xfrm>
          <a:prstGeom prst="rect">
            <a:avLst/>
          </a:prstGeom>
        </p:spPr>
        <p:txBody>
          <a:bodyPr wrap="square">
            <a:spAutoFit/>
          </a:bodyPr>
          <a:lstStyle/>
          <a:p>
            <a:pPr algn="r" rtl="1"/>
            <a:r>
              <a:rPr lang="ar-EG" sz="3200" b="1" dirty="0" smtClean="0">
                <a:solidFill>
                  <a:srgbClr val="FFCCCC"/>
                </a:solidFill>
                <a:latin typeface="Times New Roman" panose="02020603050405020304" pitchFamily="18" charset="0"/>
                <a:ea typeface="Calibri"/>
                <a:cs typeface="Times New Roman" panose="02020603050405020304" pitchFamily="18" charset="0"/>
              </a:rPr>
              <a:t>8 – 9 مقياس اخر وهو معدل حفر النيازك ومعدل امتلاؤها على الأرض والقمر </a:t>
            </a:r>
          </a:p>
          <a:p>
            <a:pPr algn="r" rtl="1"/>
            <a:r>
              <a:rPr lang="en-US" sz="3200" b="1" dirty="0" smtClean="0">
                <a:solidFill>
                  <a:srgbClr val="FFCCCC"/>
                </a:solidFill>
                <a:latin typeface="Times New Roman" panose="02020603050405020304" pitchFamily="18" charset="0"/>
                <a:ea typeface="Calibri"/>
                <a:cs typeface="Times New Roman" panose="02020603050405020304" pitchFamily="18" charset="0"/>
              </a:rPr>
              <a:t>METEOR CRATERS</a:t>
            </a:r>
          </a:p>
          <a:p>
            <a:pPr algn="r" rtl="1"/>
            <a:r>
              <a:rPr lang="ar-EG" sz="3200" b="1" dirty="0" smtClean="0">
                <a:solidFill>
                  <a:srgbClr val="FFCCCC"/>
                </a:solidFill>
                <a:latin typeface="Times New Roman" panose="02020603050405020304" pitchFamily="18" charset="0"/>
                <a:ea typeface="Calibri"/>
                <a:cs typeface="Times New Roman" panose="02020603050405020304" pitchFamily="18" charset="0"/>
              </a:rPr>
              <a:t>حفر النيازك هي ممكن ان تعطي مقياس للعمر عن طريقين </a:t>
            </a:r>
          </a:p>
          <a:p>
            <a:pPr algn="r" rtl="1"/>
            <a:r>
              <a:rPr lang="ar-EG" sz="3200" b="1" dirty="0" smtClean="0">
                <a:solidFill>
                  <a:srgbClr val="FFCCCC"/>
                </a:solidFill>
                <a:latin typeface="Times New Roman" panose="02020603050405020304" pitchFamily="18" charset="0"/>
                <a:ea typeface="Calibri"/>
                <a:cs typeface="Times New Roman" panose="02020603050405020304" pitchFamily="18" charset="0"/>
              </a:rPr>
              <a:t>الأول هو من العدد فلو عرفنا معدل التصادمات وعرفنا عدد التصادمات هذا يعطينا دليل علي عمر الأرض والقمر. فلو معدل التصادم قليل وعدد الصدمات (الحفر) على السطح كثيرة جدا إذا عمره قديم ولو كان عدد الصدمات القديمة غير مرتفع ولكن معدل التصادم مرتفع هذا يشير الي صغر العمر. فمن معدل تساقط النيازك وكمية حفر النيازك عرفنا ان الأرض والقمر الاثنين اقل من 50000 سنة وبمعرفتنا ان معدل تساقط النيازك يقل نعرف ان الأرض والقمر اقل من 10000 سنة</a:t>
            </a:r>
            <a:endParaRPr lang="ar-EG" sz="32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524635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2" name="Picture 1"/>
          <p:cNvPicPr>
            <a:picLocks noChangeAspect="1"/>
          </p:cNvPicPr>
          <p:nvPr/>
        </p:nvPicPr>
        <p:blipFill>
          <a:blip r:embed="rId5"/>
          <a:stretch>
            <a:fillRect/>
          </a:stretch>
        </p:blipFill>
        <p:spPr>
          <a:xfrm>
            <a:off x="1219200" y="304800"/>
            <a:ext cx="6857999" cy="6203021"/>
          </a:xfrm>
          <a:prstGeom prst="rect">
            <a:avLst/>
          </a:prstGeom>
        </p:spPr>
      </p:pic>
    </p:spTree>
    <p:extLst>
      <p:ext uri="{BB962C8B-B14F-4D97-AF65-F5344CB8AC3E}">
        <p14:creationId xmlns:p14="http://schemas.microsoft.com/office/powerpoint/2010/main" val="26172244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repeatCount="indefinite"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5016758"/>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الثاني ان الحفر بمرور الزمن تدفن وتترك جزء حلقي مميز باقي يسمى شبحي وبمعرفة سرعت دفنها نستطيع ان نعرف أيضا عمر سطح القمر او الأرض فهي لو تدفن بسرعة ونرى علامات لها باقية إذا عمر السطح صغير ولو تدفن ببطيء شديد إذا عمر القمر او الأرض قديم جدا. أيضا من معدل امتلاء حفر النيازك التي هي لا تمتلئ ببطء بل تمتلئ بسرعة عندما تخرج حمم بركانية هذا وضح انها ليست قديمة العمر بل هي دليل علي صغر عمر القمر والأرض أيضا.</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الاثنين أشاروا الي ان عمر القمر والأرض قصير يوازي بضعة الاف من السنين </a:t>
            </a:r>
          </a:p>
        </p:txBody>
      </p:sp>
    </p:spTree>
    <p:extLst>
      <p:ext uri="{BB962C8B-B14F-4D97-AF65-F5344CB8AC3E}">
        <p14:creationId xmlns:p14="http://schemas.microsoft.com/office/powerpoint/2010/main" val="1127775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57200"/>
            <a:ext cx="8229600" cy="6001643"/>
          </a:xfrm>
          <a:prstGeom prst="rect">
            <a:avLst/>
          </a:prstGeom>
        </p:spPr>
        <p:txBody>
          <a:bodyPr wrap="square">
            <a:spAutoFit/>
          </a:bodyPr>
          <a:lstStyle/>
          <a:p>
            <a:r>
              <a:rPr lang="en-US" sz="3200" b="1" dirty="0">
                <a:solidFill>
                  <a:srgbClr val="FFCCCC"/>
                </a:solidFill>
                <a:latin typeface="Times New Roman" panose="02020603050405020304" pitchFamily="18" charset="0"/>
                <a:ea typeface="Calibri"/>
                <a:cs typeface="Times New Roman" panose="02020603050405020304" pitchFamily="18" charset="0"/>
              </a:rPr>
              <a:t>Spencer, W.R., The origin and history of the solar system, Proceedings of the Third International Conference on Creationism, Creation Science Fellowship, Pittsburgh, pp. 513–523, </a:t>
            </a:r>
            <a:r>
              <a:rPr lang="en-US" sz="3200" b="1" dirty="0" smtClean="0">
                <a:solidFill>
                  <a:srgbClr val="FFCCCC"/>
                </a:solidFill>
                <a:latin typeface="Times New Roman" panose="02020603050405020304" pitchFamily="18" charset="0"/>
                <a:ea typeface="Calibri"/>
                <a:cs typeface="Times New Roman" panose="02020603050405020304" pitchFamily="18" charset="0"/>
              </a:rPr>
              <a:t>1994</a:t>
            </a:r>
          </a:p>
          <a:p>
            <a:r>
              <a:rPr lang="en-US" sz="3200" b="1" dirty="0" err="1">
                <a:solidFill>
                  <a:srgbClr val="FFCCCC"/>
                </a:solidFill>
                <a:latin typeface="Times New Roman" panose="02020603050405020304" pitchFamily="18" charset="0"/>
                <a:ea typeface="Calibri"/>
                <a:cs typeface="Times New Roman" panose="02020603050405020304" pitchFamily="18" charset="0"/>
              </a:rPr>
              <a:t>Froede</a:t>
            </a:r>
            <a:r>
              <a:rPr lang="en-US" sz="3200" b="1" dirty="0">
                <a:solidFill>
                  <a:srgbClr val="FFCCCC"/>
                </a:solidFill>
                <a:latin typeface="Times New Roman" panose="02020603050405020304" pitchFamily="18" charset="0"/>
                <a:ea typeface="Calibri"/>
                <a:cs typeface="Times New Roman" panose="02020603050405020304" pitchFamily="18" charset="0"/>
              </a:rPr>
              <a:t>, C.R., Jr. and DeYoung, D.B., Impact events within the young-earth Flood model, Creation Res. Soc. Quarterly 33:23–34, 1996.</a:t>
            </a:r>
          </a:p>
          <a:p>
            <a:r>
              <a:rPr lang="en-US" sz="3200" b="1" dirty="0" err="1">
                <a:solidFill>
                  <a:srgbClr val="FFCCCC"/>
                </a:solidFill>
                <a:latin typeface="Times New Roman" panose="02020603050405020304" pitchFamily="18" charset="0"/>
                <a:ea typeface="Calibri"/>
                <a:cs typeface="Times New Roman" panose="02020603050405020304" pitchFamily="18" charset="0"/>
              </a:rPr>
              <a:t>Auldaney</a:t>
            </a:r>
            <a:r>
              <a:rPr lang="en-US" sz="3200" b="1" dirty="0">
                <a:solidFill>
                  <a:srgbClr val="FFCCCC"/>
                </a:solidFill>
                <a:latin typeface="Times New Roman" panose="02020603050405020304" pitchFamily="18" charset="0"/>
                <a:ea typeface="Calibri"/>
                <a:cs typeface="Times New Roman" panose="02020603050405020304" pitchFamily="18" charset="0"/>
              </a:rPr>
              <a:t>, J., Asteroids and their connection to the Flood, Proceedings of the 1992 Twin-Cities Creation Conference, pp. 133–136, 1992</a:t>
            </a:r>
            <a:r>
              <a:rPr lang="en-US" sz="3200" b="1" dirty="0" smtClean="0">
                <a:solidFill>
                  <a:srgbClr val="FFCCCC"/>
                </a:solidFill>
                <a:latin typeface="Times New Roman" panose="02020603050405020304" pitchFamily="18" charset="0"/>
                <a:ea typeface="Calibri"/>
                <a:cs typeface="Times New Roman" panose="02020603050405020304" pitchFamily="18" charset="0"/>
              </a:rPr>
              <a:t>.</a:t>
            </a:r>
            <a:endParaRPr lang="en-US" sz="32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844677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57200"/>
            <a:ext cx="8229600" cy="6093976"/>
          </a:xfrm>
          <a:prstGeom prst="rect">
            <a:avLst/>
          </a:prstGeom>
        </p:spPr>
        <p:txBody>
          <a:bodyPr wrap="square">
            <a:spAutoFit/>
          </a:bodyPr>
          <a:lstStyle/>
          <a:p>
            <a:r>
              <a:rPr lang="en-US" sz="3000" b="1" dirty="0" err="1">
                <a:solidFill>
                  <a:srgbClr val="FFCCCC"/>
                </a:solidFill>
                <a:latin typeface="Times New Roman" panose="02020603050405020304" pitchFamily="18" charset="0"/>
                <a:ea typeface="Calibri"/>
                <a:cs typeface="Times New Roman" panose="02020603050405020304" pitchFamily="18" charset="0"/>
              </a:rPr>
              <a:t>rench</a:t>
            </a:r>
            <a:r>
              <a:rPr lang="en-US" sz="3000" b="1" dirty="0">
                <a:solidFill>
                  <a:srgbClr val="FFCCCC"/>
                </a:solidFill>
                <a:latin typeface="Times New Roman" panose="02020603050405020304" pitchFamily="18" charset="0"/>
                <a:ea typeface="Calibri"/>
                <a:cs typeface="Times New Roman" panose="02020603050405020304" pitchFamily="18" charset="0"/>
              </a:rPr>
              <a:t>, B. M. (1998) Traces of Catastrophe: A Handbook of Shock-Metamorphic Effects in Terrestrial Meteorite Impact Structures. LPI Contribution No. 954. Lunar and Planetary Institute, Houston, Texas. 120 pp.</a:t>
            </a:r>
          </a:p>
          <a:p>
            <a:r>
              <a:rPr lang="en-US" sz="3000" b="1" dirty="0">
                <a:solidFill>
                  <a:srgbClr val="FFCCCC"/>
                </a:solidFill>
                <a:latin typeface="Times New Roman" panose="02020603050405020304" pitchFamily="18" charset="0"/>
                <a:ea typeface="Calibri"/>
                <a:cs typeface="Times New Roman" panose="02020603050405020304" pitchFamily="18" charset="0"/>
              </a:rPr>
              <a:t>McCall, G. J. H. (2001) Tektites in the Geological Record: Showers of Glass from the Sky. The Geological Society Publishing House, Bath, United Kingdom. 256 pp. </a:t>
            </a:r>
          </a:p>
          <a:p>
            <a:r>
              <a:rPr lang="en-US" sz="3000" b="1" dirty="0" err="1">
                <a:solidFill>
                  <a:srgbClr val="FFCCCC"/>
                </a:solidFill>
                <a:latin typeface="Times New Roman" panose="02020603050405020304" pitchFamily="18" charset="0"/>
                <a:ea typeface="Calibri"/>
                <a:cs typeface="Times New Roman" panose="02020603050405020304" pitchFamily="18" charset="0"/>
              </a:rPr>
              <a:t>Montanari</a:t>
            </a:r>
            <a:r>
              <a:rPr lang="en-US" sz="3000" b="1" dirty="0">
                <a:solidFill>
                  <a:srgbClr val="FFCCCC"/>
                </a:solidFill>
                <a:latin typeface="Times New Roman" panose="02020603050405020304" pitchFamily="18" charset="0"/>
                <a:ea typeface="Calibri"/>
                <a:cs typeface="Times New Roman" panose="02020603050405020304" pitchFamily="18" charset="0"/>
              </a:rPr>
              <a:t>, A., and C. </a:t>
            </a:r>
            <a:r>
              <a:rPr lang="en-US" sz="3000" b="1" dirty="0" err="1">
                <a:solidFill>
                  <a:srgbClr val="FFCCCC"/>
                </a:solidFill>
                <a:latin typeface="Times New Roman" panose="02020603050405020304" pitchFamily="18" charset="0"/>
                <a:ea typeface="Calibri"/>
                <a:cs typeface="Times New Roman" panose="02020603050405020304" pitchFamily="18" charset="0"/>
              </a:rPr>
              <a:t>Koeberl</a:t>
            </a:r>
            <a:r>
              <a:rPr lang="en-US" sz="3000" b="1" dirty="0">
                <a:solidFill>
                  <a:srgbClr val="FFCCCC"/>
                </a:solidFill>
                <a:latin typeface="Times New Roman" panose="02020603050405020304" pitchFamily="18" charset="0"/>
                <a:ea typeface="Calibri"/>
                <a:cs typeface="Times New Roman" panose="02020603050405020304" pitchFamily="18" charset="0"/>
              </a:rPr>
              <a:t> (2000) Impact Stratigraphy. The Italian Record. Lecture Notes in Earth Sciences Series no. 93. Springer-</a:t>
            </a:r>
            <a:r>
              <a:rPr lang="en-US" sz="3000" b="1" dirty="0" err="1">
                <a:solidFill>
                  <a:srgbClr val="FFCCCC"/>
                </a:solidFill>
                <a:latin typeface="Times New Roman" panose="02020603050405020304" pitchFamily="18" charset="0"/>
                <a:ea typeface="Calibri"/>
                <a:cs typeface="Times New Roman" panose="02020603050405020304" pitchFamily="18" charset="0"/>
              </a:rPr>
              <a:t>Verlag</a:t>
            </a:r>
            <a:r>
              <a:rPr lang="en-US" sz="3000" b="1" dirty="0">
                <a:solidFill>
                  <a:srgbClr val="FFCCCC"/>
                </a:solidFill>
                <a:latin typeface="Times New Roman" panose="02020603050405020304" pitchFamily="18" charset="0"/>
                <a:ea typeface="Calibri"/>
                <a:cs typeface="Times New Roman" panose="02020603050405020304" pitchFamily="18" charset="0"/>
              </a:rPr>
              <a:t>, New York, New York. 364 </a:t>
            </a:r>
            <a:r>
              <a:rPr lang="en-US" sz="3000" b="1" dirty="0" smtClean="0">
                <a:solidFill>
                  <a:srgbClr val="FFCCCC"/>
                </a:solidFill>
                <a:latin typeface="Times New Roman" panose="02020603050405020304" pitchFamily="18" charset="0"/>
                <a:ea typeface="Calibri"/>
                <a:cs typeface="Times New Roman" panose="02020603050405020304" pitchFamily="18" charset="0"/>
              </a:rPr>
              <a:t>pp</a:t>
            </a:r>
            <a:endParaRPr lang="en-US" sz="30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8956272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5893921"/>
          </a:xfrm>
          <a:prstGeom prst="rect">
            <a:avLst/>
          </a:prstGeom>
        </p:spPr>
        <p:txBody>
          <a:bodyPr wrap="square">
            <a:spAutoFit/>
          </a:bodyPr>
          <a:lstStyle/>
          <a:p>
            <a:pPr algn="r" rtl="1"/>
            <a:r>
              <a:rPr lang="ar-EG" sz="2900" b="1" dirty="0">
                <a:solidFill>
                  <a:srgbClr val="FFCCCC"/>
                </a:solidFill>
                <a:latin typeface="Times New Roman" panose="02020603050405020304" pitchFamily="18" charset="0"/>
                <a:ea typeface="Calibri"/>
                <a:cs typeface="Times New Roman" panose="02020603050405020304" pitchFamily="18" charset="0"/>
              </a:rPr>
              <a:t>10 دليل من نيازك </a:t>
            </a:r>
            <a:r>
              <a:rPr lang="ar-EG" sz="2900" b="1" dirty="0" err="1">
                <a:solidFill>
                  <a:srgbClr val="FFCCCC"/>
                </a:solidFill>
                <a:latin typeface="Times New Roman" panose="02020603050405020304" pitchFamily="18" charset="0"/>
                <a:ea typeface="Calibri"/>
                <a:cs typeface="Times New Roman" panose="02020603050405020304" pitchFamily="18" charset="0"/>
              </a:rPr>
              <a:t>التيكتايتس</a:t>
            </a:r>
            <a:r>
              <a:rPr lang="ar-EG" sz="2900" b="1" dirty="0">
                <a:solidFill>
                  <a:srgbClr val="FFCCCC"/>
                </a:solidFill>
                <a:latin typeface="Times New Roman" panose="02020603050405020304" pitchFamily="18" charset="0"/>
                <a:ea typeface="Calibri"/>
                <a:cs typeface="Times New Roman" panose="02020603050405020304" pitchFamily="18" charset="0"/>
              </a:rPr>
              <a:t> ووجود النيازك على سطح الأرض فقط</a:t>
            </a:r>
          </a:p>
          <a:p>
            <a:pPr algn="r" rtl="1"/>
            <a:r>
              <a:rPr lang="ar-EG" sz="2900" b="1" dirty="0">
                <a:solidFill>
                  <a:srgbClr val="FFCCCC"/>
                </a:solidFill>
                <a:latin typeface="Times New Roman" panose="02020603050405020304" pitchFamily="18" charset="0"/>
                <a:ea typeface="Calibri"/>
                <a:cs typeface="Times New Roman" panose="02020603050405020304" pitchFamily="18" charset="0"/>
              </a:rPr>
              <a:t>لو كانت الأرض قديمة وطبقات الجيولوجيا تترسب ببطيء شديد في مئات الملايين وبلايين السنين وسقوط المذنبات على سطح الأرض معدل ثابت مستمر لكنا وجدا نيازك في كل طبقات جيولوجيا الأرض وبنفس كثرة النيازك التي توجد على الطبقة السطحية من الأرض. ولكن الحقيقة غير ذلك فالنيازك الي حد ما كثيرة على سطح الأرض وشبه منعدمة في طبقات الأرض. هذا يعطينا نتيجة واحدة ان اثناء تكوين طبقات الأرض لم يكن هناك نيازك. وبناء عليه طبقات الأرض لم تتكون في مئات الملايين من السنين بل تكونت في وقت قصير جدا في مدي أيام وشهور لا يسمح بان تسقط عليها نيازك كثيرة وتكون نادرة جدا. وإذا كانت طبقات الأرض تكونت في أيام او شهور من هذا الدليل الواضح إذا لا يوجد مئات الملايين من السنين وتكون الأرض قصيرة العمر بالفعل.</a:t>
            </a:r>
          </a:p>
        </p:txBody>
      </p:sp>
    </p:spTree>
    <p:extLst>
      <p:ext uri="{BB962C8B-B14F-4D97-AF65-F5344CB8AC3E}">
        <p14:creationId xmlns:p14="http://schemas.microsoft.com/office/powerpoint/2010/main" val="134645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3" name="TextBox 2"/>
          <p:cNvSpPr txBox="1"/>
          <p:nvPr/>
        </p:nvSpPr>
        <p:spPr>
          <a:xfrm>
            <a:off x="3429000" y="228600"/>
            <a:ext cx="2438400" cy="523220"/>
          </a:xfrm>
          <a:prstGeom prst="rect">
            <a:avLst/>
          </a:prstGeom>
          <a:noFill/>
        </p:spPr>
        <p:txBody>
          <a:bodyPr wrap="square" rtlCol="0">
            <a:spAutoFit/>
          </a:bodyPr>
          <a:lstStyle/>
          <a:p>
            <a:pPr algn="ctr"/>
            <a:r>
              <a:rPr lang="en-US" sz="2800" b="1" dirty="0" smtClean="0">
                <a:solidFill>
                  <a:srgbClr val="FFFF66"/>
                </a:solidFill>
              </a:rPr>
              <a:t>Atheism</a:t>
            </a:r>
            <a:endParaRPr lang="en-US" sz="2800" b="1" dirty="0">
              <a:solidFill>
                <a:srgbClr val="FFFF66"/>
              </a:solidFill>
            </a:endParaRPr>
          </a:p>
        </p:txBody>
      </p:sp>
      <p:cxnSp>
        <p:nvCxnSpPr>
          <p:cNvPr id="7" name="Straight Arrow Connector 6"/>
          <p:cNvCxnSpPr/>
          <p:nvPr/>
        </p:nvCxnSpPr>
        <p:spPr>
          <a:xfrm>
            <a:off x="1981200" y="1295400"/>
            <a:ext cx="6934200" cy="0"/>
          </a:xfrm>
          <a:prstGeom prst="straightConnector1">
            <a:avLst/>
          </a:prstGeom>
          <a:ln w="76200">
            <a:solidFill>
              <a:srgbClr val="FFFF66"/>
            </a:solidFill>
            <a:tailEnd type="triangle"/>
          </a:ln>
        </p:spPr>
        <p:style>
          <a:lnRef idx="1">
            <a:schemeClr val="accent1"/>
          </a:lnRef>
          <a:fillRef idx="0">
            <a:schemeClr val="accent1"/>
          </a:fillRef>
          <a:effectRef idx="0">
            <a:schemeClr val="accent1"/>
          </a:effectRef>
          <a:fontRef idx="minor">
            <a:schemeClr val="tx1"/>
          </a:fontRef>
        </p:style>
      </p:cxnSp>
      <p:sp>
        <p:nvSpPr>
          <p:cNvPr id="10" name="32-Point Star 9"/>
          <p:cNvSpPr/>
          <p:nvPr/>
        </p:nvSpPr>
        <p:spPr>
          <a:xfrm>
            <a:off x="1447800" y="990600"/>
            <a:ext cx="685800" cy="609600"/>
          </a:xfrm>
          <a:prstGeom prst="star32">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43000" y="457200"/>
            <a:ext cx="1676400" cy="461665"/>
          </a:xfrm>
          <a:prstGeom prst="rect">
            <a:avLst/>
          </a:prstGeom>
          <a:noFill/>
        </p:spPr>
        <p:txBody>
          <a:bodyPr wrap="square" rtlCol="0">
            <a:spAutoFit/>
          </a:bodyPr>
          <a:lstStyle/>
          <a:p>
            <a:r>
              <a:rPr lang="en-US" sz="2400" b="1" dirty="0" smtClean="0">
                <a:solidFill>
                  <a:srgbClr val="FFFF66"/>
                </a:solidFill>
              </a:rPr>
              <a:t>Big Bang</a:t>
            </a:r>
            <a:endParaRPr lang="en-US" sz="2400" b="1" dirty="0">
              <a:solidFill>
                <a:srgbClr val="FFFF66"/>
              </a:solidFill>
            </a:endParaRPr>
          </a:p>
        </p:txBody>
      </p:sp>
      <p:sp>
        <p:nvSpPr>
          <p:cNvPr id="12" name="TextBox 11"/>
          <p:cNvSpPr txBox="1"/>
          <p:nvPr/>
        </p:nvSpPr>
        <p:spPr>
          <a:xfrm>
            <a:off x="0" y="685800"/>
            <a:ext cx="1600200" cy="1815882"/>
          </a:xfrm>
          <a:prstGeom prst="rect">
            <a:avLst/>
          </a:prstGeom>
          <a:noFill/>
        </p:spPr>
        <p:txBody>
          <a:bodyPr wrap="square" rtlCol="0">
            <a:spAutoFit/>
          </a:bodyPr>
          <a:lstStyle/>
          <a:p>
            <a:pPr algn="ctr"/>
            <a:r>
              <a:rPr lang="en-US" sz="4000" b="1" dirty="0" smtClean="0">
                <a:solidFill>
                  <a:srgbClr val="FFFF66"/>
                </a:solidFill>
              </a:rPr>
              <a:t>?</a:t>
            </a:r>
          </a:p>
          <a:p>
            <a:pPr algn="ctr"/>
            <a:r>
              <a:rPr lang="en-US" sz="2400" b="1" dirty="0" smtClean="0">
                <a:solidFill>
                  <a:srgbClr val="FFFF66"/>
                </a:solidFill>
              </a:rPr>
              <a:t>Unknown Physical factors</a:t>
            </a:r>
            <a:endParaRPr lang="en-US" sz="2400" b="1" dirty="0">
              <a:solidFill>
                <a:srgbClr val="FFFF66"/>
              </a:solidFill>
            </a:endParaRPr>
          </a:p>
        </p:txBody>
      </p:sp>
      <p:sp>
        <p:nvSpPr>
          <p:cNvPr id="13" name="TextBox 12"/>
          <p:cNvSpPr txBox="1"/>
          <p:nvPr/>
        </p:nvSpPr>
        <p:spPr>
          <a:xfrm>
            <a:off x="3276600" y="734979"/>
            <a:ext cx="2895600" cy="400110"/>
          </a:xfrm>
          <a:prstGeom prst="rect">
            <a:avLst/>
          </a:prstGeom>
          <a:noFill/>
        </p:spPr>
        <p:txBody>
          <a:bodyPr wrap="square" rtlCol="0">
            <a:spAutoFit/>
          </a:bodyPr>
          <a:lstStyle/>
          <a:p>
            <a:pPr algn="ctr"/>
            <a:r>
              <a:rPr lang="en-US" sz="2000" b="1" dirty="0" smtClean="0">
                <a:solidFill>
                  <a:srgbClr val="FFFF66"/>
                </a:solidFill>
              </a:rPr>
              <a:t>13.7 Billion Years ago</a:t>
            </a:r>
            <a:endParaRPr lang="en-US" sz="2000" b="1" dirty="0">
              <a:solidFill>
                <a:srgbClr val="FFFF66"/>
              </a:solidFill>
            </a:endParaRPr>
          </a:p>
        </p:txBody>
      </p:sp>
      <p:sp>
        <p:nvSpPr>
          <p:cNvPr id="14" name="Left Brace 13"/>
          <p:cNvSpPr/>
          <p:nvPr/>
        </p:nvSpPr>
        <p:spPr>
          <a:xfrm rot="16200000">
            <a:off x="7165031" y="535631"/>
            <a:ext cx="609600" cy="2433937"/>
          </a:xfrm>
          <a:prstGeom prst="leftBrace">
            <a:avLst/>
          </a:prstGeom>
          <a:ln w="57150">
            <a:solidFill>
              <a:srgbClr val="FFFF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FF66"/>
              </a:solidFill>
            </a:endParaRPr>
          </a:p>
        </p:txBody>
      </p:sp>
      <p:sp>
        <p:nvSpPr>
          <p:cNvPr id="15" name="TextBox 14"/>
          <p:cNvSpPr txBox="1"/>
          <p:nvPr/>
        </p:nvSpPr>
        <p:spPr>
          <a:xfrm>
            <a:off x="8382000" y="751820"/>
            <a:ext cx="762000" cy="369332"/>
          </a:xfrm>
          <a:prstGeom prst="rect">
            <a:avLst/>
          </a:prstGeom>
          <a:noFill/>
        </p:spPr>
        <p:txBody>
          <a:bodyPr wrap="square" rtlCol="0">
            <a:spAutoFit/>
          </a:bodyPr>
          <a:lstStyle/>
          <a:p>
            <a:r>
              <a:rPr lang="en-US" b="1" dirty="0" smtClean="0">
                <a:solidFill>
                  <a:srgbClr val="FFFF66"/>
                </a:solidFill>
              </a:rPr>
              <a:t>Now</a:t>
            </a:r>
            <a:endParaRPr lang="en-US" b="1" dirty="0">
              <a:solidFill>
                <a:srgbClr val="FFFF66"/>
              </a:solidFill>
            </a:endParaRPr>
          </a:p>
        </p:txBody>
      </p:sp>
      <p:sp>
        <p:nvSpPr>
          <p:cNvPr id="16" name="TextBox 15"/>
          <p:cNvSpPr txBox="1"/>
          <p:nvPr/>
        </p:nvSpPr>
        <p:spPr>
          <a:xfrm>
            <a:off x="6477000" y="2057400"/>
            <a:ext cx="1981200" cy="369332"/>
          </a:xfrm>
          <a:prstGeom prst="rect">
            <a:avLst/>
          </a:prstGeom>
          <a:noFill/>
        </p:spPr>
        <p:txBody>
          <a:bodyPr wrap="square" rtlCol="0">
            <a:spAutoFit/>
          </a:bodyPr>
          <a:lstStyle/>
          <a:p>
            <a:r>
              <a:rPr lang="en-US" b="1" dirty="0" smtClean="0">
                <a:solidFill>
                  <a:srgbClr val="FFFF66"/>
                </a:solidFill>
              </a:rPr>
              <a:t>Natural Evolution</a:t>
            </a:r>
            <a:endParaRPr lang="en-US" b="1" dirty="0">
              <a:solidFill>
                <a:srgbClr val="FFFF66"/>
              </a:solidFill>
            </a:endParaRPr>
          </a:p>
        </p:txBody>
      </p:sp>
      <p:sp>
        <p:nvSpPr>
          <p:cNvPr id="18" name="TextBox 17"/>
          <p:cNvSpPr txBox="1"/>
          <p:nvPr/>
        </p:nvSpPr>
        <p:spPr>
          <a:xfrm>
            <a:off x="1828800" y="2667000"/>
            <a:ext cx="6629400" cy="523220"/>
          </a:xfrm>
          <a:prstGeom prst="rect">
            <a:avLst/>
          </a:prstGeom>
          <a:noFill/>
        </p:spPr>
        <p:txBody>
          <a:bodyPr wrap="square" rtlCol="0">
            <a:spAutoFit/>
          </a:bodyPr>
          <a:lstStyle/>
          <a:p>
            <a:pPr algn="ctr"/>
            <a:r>
              <a:rPr lang="en-US" sz="2800" b="1" dirty="0" smtClean="0">
                <a:solidFill>
                  <a:srgbClr val="FFFF66"/>
                </a:solidFill>
              </a:rPr>
              <a:t>Big Bang and Intelligent Design Theism</a:t>
            </a:r>
            <a:endParaRPr lang="en-US" sz="2800" b="1" dirty="0">
              <a:solidFill>
                <a:srgbClr val="FFFF66"/>
              </a:solidFill>
            </a:endParaRPr>
          </a:p>
        </p:txBody>
      </p:sp>
      <p:cxnSp>
        <p:nvCxnSpPr>
          <p:cNvPr id="19" name="Straight Arrow Connector 18"/>
          <p:cNvCxnSpPr/>
          <p:nvPr/>
        </p:nvCxnSpPr>
        <p:spPr>
          <a:xfrm>
            <a:off x="1981200" y="3733800"/>
            <a:ext cx="6934200" cy="0"/>
          </a:xfrm>
          <a:prstGeom prst="straightConnector1">
            <a:avLst/>
          </a:prstGeom>
          <a:ln w="76200">
            <a:solidFill>
              <a:srgbClr val="FFFF66"/>
            </a:solidFill>
            <a:tailEnd type="triangle"/>
          </a:ln>
        </p:spPr>
        <p:style>
          <a:lnRef idx="1">
            <a:schemeClr val="accent1"/>
          </a:lnRef>
          <a:fillRef idx="0">
            <a:schemeClr val="accent1"/>
          </a:fillRef>
          <a:effectRef idx="0">
            <a:schemeClr val="accent1"/>
          </a:effectRef>
          <a:fontRef idx="minor">
            <a:schemeClr val="tx1"/>
          </a:fontRef>
        </p:style>
      </p:cxnSp>
      <p:sp>
        <p:nvSpPr>
          <p:cNvPr id="21" name="32-Point Star 20"/>
          <p:cNvSpPr/>
          <p:nvPr/>
        </p:nvSpPr>
        <p:spPr>
          <a:xfrm>
            <a:off x="1447800" y="3429000"/>
            <a:ext cx="685800" cy="609600"/>
          </a:xfrm>
          <a:prstGeom prst="star32">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143000" y="2971799"/>
            <a:ext cx="1676400" cy="461665"/>
          </a:xfrm>
          <a:prstGeom prst="rect">
            <a:avLst/>
          </a:prstGeom>
          <a:noFill/>
        </p:spPr>
        <p:txBody>
          <a:bodyPr wrap="square" rtlCol="0">
            <a:spAutoFit/>
          </a:bodyPr>
          <a:lstStyle/>
          <a:p>
            <a:r>
              <a:rPr lang="en-US" sz="2400" b="1" dirty="0" smtClean="0">
                <a:solidFill>
                  <a:srgbClr val="FFFF66"/>
                </a:solidFill>
              </a:rPr>
              <a:t>Big Bang</a:t>
            </a:r>
            <a:endParaRPr lang="en-US" sz="2400" b="1" dirty="0">
              <a:solidFill>
                <a:srgbClr val="FFFF66"/>
              </a:solidFill>
            </a:endParaRPr>
          </a:p>
        </p:txBody>
      </p:sp>
      <p:sp>
        <p:nvSpPr>
          <p:cNvPr id="23" name="TextBox 22"/>
          <p:cNvSpPr txBox="1"/>
          <p:nvPr/>
        </p:nvSpPr>
        <p:spPr>
          <a:xfrm>
            <a:off x="8382000" y="3212068"/>
            <a:ext cx="762000" cy="369332"/>
          </a:xfrm>
          <a:prstGeom prst="rect">
            <a:avLst/>
          </a:prstGeom>
          <a:noFill/>
        </p:spPr>
        <p:txBody>
          <a:bodyPr wrap="square" rtlCol="0">
            <a:spAutoFit/>
          </a:bodyPr>
          <a:lstStyle/>
          <a:p>
            <a:r>
              <a:rPr lang="en-US" b="1" dirty="0" smtClean="0">
                <a:solidFill>
                  <a:srgbClr val="FFFF66"/>
                </a:solidFill>
              </a:rPr>
              <a:t>Now</a:t>
            </a:r>
            <a:endParaRPr lang="en-US" b="1" dirty="0">
              <a:solidFill>
                <a:srgbClr val="FFFF66"/>
              </a:solidFill>
            </a:endParaRPr>
          </a:p>
        </p:txBody>
      </p:sp>
      <p:sp>
        <p:nvSpPr>
          <p:cNvPr id="24" name="Left Brace 23"/>
          <p:cNvSpPr/>
          <p:nvPr/>
        </p:nvSpPr>
        <p:spPr>
          <a:xfrm rot="16200000">
            <a:off x="7160569" y="2974032"/>
            <a:ext cx="609600" cy="2433937"/>
          </a:xfrm>
          <a:prstGeom prst="leftBrace">
            <a:avLst/>
          </a:prstGeom>
          <a:ln w="57150">
            <a:solidFill>
              <a:srgbClr val="FFFF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FF66"/>
              </a:solidFill>
            </a:endParaRPr>
          </a:p>
        </p:txBody>
      </p:sp>
      <p:sp>
        <p:nvSpPr>
          <p:cNvPr id="25" name="TextBox 24"/>
          <p:cNvSpPr txBox="1"/>
          <p:nvPr/>
        </p:nvSpPr>
        <p:spPr>
          <a:xfrm>
            <a:off x="0" y="3365718"/>
            <a:ext cx="1600200" cy="707886"/>
          </a:xfrm>
          <a:prstGeom prst="rect">
            <a:avLst/>
          </a:prstGeom>
          <a:noFill/>
        </p:spPr>
        <p:txBody>
          <a:bodyPr wrap="square" rtlCol="0">
            <a:spAutoFit/>
          </a:bodyPr>
          <a:lstStyle/>
          <a:p>
            <a:pPr algn="ctr"/>
            <a:r>
              <a:rPr lang="en-US" sz="4000" b="1" dirty="0" smtClean="0">
                <a:solidFill>
                  <a:srgbClr val="FFFF66"/>
                </a:solidFill>
              </a:rPr>
              <a:t>God</a:t>
            </a:r>
            <a:endParaRPr lang="en-US" sz="2400" b="1" dirty="0">
              <a:solidFill>
                <a:srgbClr val="FFFF66"/>
              </a:solidFill>
            </a:endParaRPr>
          </a:p>
        </p:txBody>
      </p:sp>
      <p:sp>
        <p:nvSpPr>
          <p:cNvPr id="26" name="TextBox 25"/>
          <p:cNvSpPr txBox="1"/>
          <p:nvPr/>
        </p:nvSpPr>
        <p:spPr>
          <a:xfrm>
            <a:off x="6477000" y="4507468"/>
            <a:ext cx="1981200" cy="369332"/>
          </a:xfrm>
          <a:prstGeom prst="rect">
            <a:avLst/>
          </a:prstGeom>
          <a:noFill/>
        </p:spPr>
        <p:txBody>
          <a:bodyPr wrap="square" rtlCol="0">
            <a:spAutoFit/>
          </a:bodyPr>
          <a:lstStyle/>
          <a:p>
            <a:r>
              <a:rPr lang="en-US" b="1" dirty="0" smtClean="0">
                <a:solidFill>
                  <a:srgbClr val="FFFF66"/>
                </a:solidFill>
              </a:rPr>
              <a:t>Intelligent Design</a:t>
            </a:r>
            <a:endParaRPr lang="en-US" b="1" dirty="0">
              <a:solidFill>
                <a:srgbClr val="FFFF66"/>
              </a:solidFill>
            </a:endParaRPr>
          </a:p>
        </p:txBody>
      </p:sp>
      <p:cxnSp>
        <p:nvCxnSpPr>
          <p:cNvPr id="27" name="Straight Arrow Connector 26"/>
          <p:cNvCxnSpPr/>
          <p:nvPr/>
        </p:nvCxnSpPr>
        <p:spPr>
          <a:xfrm>
            <a:off x="8458200" y="6019800"/>
            <a:ext cx="457200" cy="0"/>
          </a:xfrm>
          <a:prstGeom prst="straightConnector1">
            <a:avLst/>
          </a:prstGeom>
          <a:ln w="76200">
            <a:solidFill>
              <a:srgbClr val="FFFF6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58200" y="5832231"/>
            <a:ext cx="0" cy="381000"/>
          </a:xfrm>
          <a:prstGeom prst="line">
            <a:avLst/>
          </a:prstGeom>
          <a:ln w="76200">
            <a:solidFill>
              <a:srgbClr val="FFFF66"/>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629400" y="5616714"/>
            <a:ext cx="1600200" cy="707886"/>
          </a:xfrm>
          <a:prstGeom prst="rect">
            <a:avLst/>
          </a:prstGeom>
          <a:noFill/>
        </p:spPr>
        <p:txBody>
          <a:bodyPr wrap="square" rtlCol="0">
            <a:spAutoFit/>
          </a:bodyPr>
          <a:lstStyle/>
          <a:p>
            <a:pPr algn="ctr"/>
            <a:r>
              <a:rPr lang="en-US" sz="4000" b="1" dirty="0" smtClean="0">
                <a:solidFill>
                  <a:srgbClr val="FFFF66"/>
                </a:solidFill>
              </a:rPr>
              <a:t>God</a:t>
            </a:r>
            <a:endParaRPr lang="en-US" sz="2400" b="1" dirty="0">
              <a:solidFill>
                <a:srgbClr val="FFFF66"/>
              </a:solidFill>
            </a:endParaRPr>
          </a:p>
        </p:txBody>
      </p:sp>
      <p:sp>
        <p:nvSpPr>
          <p:cNvPr id="34" name="TextBox 33"/>
          <p:cNvSpPr txBox="1"/>
          <p:nvPr/>
        </p:nvSpPr>
        <p:spPr>
          <a:xfrm>
            <a:off x="3505200" y="5191009"/>
            <a:ext cx="2438400" cy="523220"/>
          </a:xfrm>
          <a:prstGeom prst="rect">
            <a:avLst/>
          </a:prstGeom>
          <a:noFill/>
        </p:spPr>
        <p:txBody>
          <a:bodyPr wrap="square" rtlCol="0">
            <a:spAutoFit/>
          </a:bodyPr>
          <a:lstStyle/>
          <a:p>
            <a:pPr algn="ctr"/>
            <a:r>
              <a:rPr lang="en-US" sz="2800" b="1" dirty="0" smtClean="0">
                <a:solidFill>
                  <a:srgbClr val="FFFF66"/>
                </a:solidFill>
              </a:rPr>
              <a:t>Creationism</a:t>
            </a:r>
            <a:endParaRPr lang="en-US" sz="2800" b="1" dirty="0">
              <a:solidFill>
                <a:srgbClr val="FFFF66"/>
              </a:solidFill>
            </a:endParaRPr>
          </a:p>
        </p:txBody>
      </p:sp>
      <p:sp>
        <p:nvSpPr>
          <p:cNvPr id="35" name="TextBox 34"/>
          <p:cNvSpPr txBox="1"/>
          <p:nvPr/>
        </p:nvSpPr>
        <p:spPr>
          <a:xfrm>
            <a:off x="7162800" y="6260068"/>
            <a:ext cx="1981200" cy="369332"/>
          </a:xfrm>
          <a:prstGeom prst="rect">
            <a:avLst/>
          </a:prstGeom>
          <a:noFill/>
        </p:spPr>
        <p:txBody>
          <a:bodyPr wrap="square" rtlCol="0">
            <a:spAutoFit/>
          </a:bodyPr>
          <a:lstStyle/>
          <a:p>
            <a:r>
              <a:rPr lang="en-US" b="1" dirty="0" smtClean="0">
                <a:solidFill>
                  <a:srgbClr val="FFFF66"/>
                </a:solidFill>
              </a:rPr>
              <a:t>Genesis Creation</a:t>
            </a:r>
            <a:endParaRPr lang="en-US" b="1" dirty="0">
              <a:solidFill>
                <a:srgbClr val="FFFF66"/>
              </a:solidFill>
            </a:endParaRPr>
          </a:p>
        </p:txBody>
      </p:sp>
      <p:sp>
        <p:nvSpPr>
          <p:cNvPr id="36" name="TextBox 35"/>
          <p:cNvSpPr txBox="1"/>
          <p:nvPr/>
        </p:nvSpPr>
        <p:spPr>
          <a:xfrm>
            <a:off x="3276600" y="3181290"/>
            <a:ext cx="2895600" cy="400110"/>
          </a:xfrm>
          <a:prstGeom prst="rect">
            <a:avLst/>
          </a:prstGeom>
          <a:noFill/>
        </p:spPr>
        <p:txBody>
          <a:bodyPr wrap="square" rtlCol="0">
            <a:spAutoFit/>
          </a:bodyPr>
          <a:lstStyle/>
          <a:p>
            <a:pPr algn="ctr"/>
            <a:r>
              <a:rPr lang="en-US" sz="2000" b="1" dirty="0" smtClean="0">
                <a:solidFill>
                  <a:srgbClr val="FFFF66"/>
                </a:solidFill>
              </a:rPr>
              <a:t>13.7 Billion Years ago</a:t>
            </a:r>
            <a:endParaRPr lang="en-US" sz="2000" b="1" dirty="0">
              <a:solidFill>
                <a:srgbClr val="FFFF66"/>
              </a:solidFill>
            </a:endParaRPr>
          </a:p>
        </p:txBody>
      </p:sp>
      <p:sp>
        <p:nvSpPr>
          <p:cNvPr id="37" name="TextBox 36"/>
          <p:cNvSpPr txBox="1"/>
          <p:nvPr/>
        </p:nvSpPr>
        <p:spPr>
          <a:xfrm>
            <a:off x="7174675" y="5310449"/>
            <a:ext cx="1828800" cy="400110"/>
          </a:xfrm>
          <a:prstGeom prst="rect">
            <a:avLst/>
          </a:prstGeom>
          <a:noFill/>
        </p:spPr>
        <p:txBody>
          <a:bodyPr wrap="square" rtlCol="0">
            <a:spAutoFit/>
          </a:bodyPr>
          <a:lstStyle/>
          <a:p>
            <a:pPr algn="ctr"/>
            <a:r>
              <a:rPr lang="en-US" sz="2000" b="1" dirty="0" smtClean="0">
                <a:solidFill>
                  <a:srgbClr val="FFFF66"/>
                </a:solidFill>
              </a:rPr>
              <a:t>6000 Years ago</a:t>
            </a:r>
            <a:endParaRPr lang="en-US" sz="2000" b="1" dirty="0">
              <a:solidFill>
                <a:srgbClr val="FFFF66"/>
              </a:solidFill>
            </a:endParaRPr>
          </a:p>
        </p:txBody>
      </p:sp>
    </p:spTree>
    <p:extLst>
      <p:ext uri="{BB962C8B-B14F-4D97-AF65-F5344CB8AC3E}">
        <p14:creationId xmlns:p14="http://schemas.microsoft.com/office/powerpoint/2010/main" val="1574948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left)">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left)">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left)">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left)">
                                      <p:cBhvr>
                                        <p:cTn id="90" dur="500"/>
                                        <p:tgtEl>
                                          <p:spTgt spid="1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wipe(left)">
                                      <p:cBhvr>
                                        <p:cTn id="95" dur="500"/>
                                        <p:tgtEl>
                                          <p:spTgt spid="23"/>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ipe(left)">
                                      <p:cBhvr>
                                        <p:cTn id="100" dur="500"/>
                                        <p:tgtEl>
                                          <p:spTgt spid="24"/>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wipe(left)">
                                      <p:cBhvr>
                                        <p:cTn id="105" dur="500"/>
                                        <p:tgtEl>
                                          <p:spTgt spid="26"/>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wipe(left)">
                                      <p:cBhvr>
                                        <p:cTn id="115" dur="500"/>
                                        <p:tgtEl>
                                          <p:spTgt spid="37"/>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wipe(left)">
                                      <p:cBhvr>
                                        <p:cTn id="120" dur="500"/>
                                        <p:tgtEl>
                                          <p:spTgt spid="31"/>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wipe(left)">
                                      <p:cBhvr>
                                        <p:cTn id="125" dur="500"/>
                                        <p:tgtEl>
                                          <p:spTgt spid="27"/>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35"/>
                                        </p:tgtEl>
                                        <p:attrNameLst>
                                          <p:attrName>style.visibility</p:attrName>
                                        </p:attrNameLst>
                                      </p:cBhvr>
                                      <p:to>
                                        <p:strVal val="visible"/>
                                      </p:to>
                                    </p:set>
                                    <p:animEffect transition="in" filter="wipe(left)">
                                      <p:cBhvr>
                                        <p:cTn id="1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1" repeatCount="indefinite" fill="hold" display="0">
                  <p:stCondLst>
                    <p:cond delay="indefinite"/>
                  </p:stCondLst>
                </p:cTn>
                <p:tgtEl>
                  <p:spTgt spid="2"/>
                </p:tgtEl>
              </p:cMediaNode>
            </p:video>
            <p:seq concurrent="1" nextAc="seek">
              <p:cTn id="132" restart="whenNotActive" fill="hold" evtFilter="cancelBubble" nodeType="interactiveSeq">
                <p:stCondLst>
                  <p:cond evt="onClick" delay="0">
                    <p:tgtEl>
                      <p:spTgt spid="2"/>
                    </p:tgtEl>
                  </p:cond>
                </p:stCondLst>
                <p:endSync evt="end" delay="0">
                  <p:rtn val="all"/>
                </p:endSync>
                <p:childTnLst>
                  <p:par>
                    <p:cTn id="133" fill="hold">
                      <p:stCondLst>
                        <p:cond delay="0"/>
                      </p:stCondLst>
                      <p:childTnLst>
                        <p:par>
                          <p:cTn id="134" fill="hold">
                            <p:stCondLst>
                              <p:cond delay="0"/>
                            </p:stCondLst>
                            <p:childTnLst>
                              <p:par>
                                <p:cTn id="135" presetID="2" presetClass="mediacall" presetSubtype="0" fill="hold" nodeType="clickEffect">
                                  <p:stCondLst>
                                    <p:cond delay="0"/>
                                  </p:stCondLst>
                                  <p:childTnLst>
                                    <p:cmd type="call" cmd="togglePause">
                                      <p:cBhvr>
                                        <p:cTn id="13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10" grpId="0" animBg="1"/>
      <p:bldP spid="11" grpId="0"/>
      <p:bldP spid="12" grpId="0"/>
      <p:bldP spid="13" grpId="0"/>
      <p:bldP spid="14" grpId="0" animBg="1"/>
      <p:bldP spid="15" grpId="0"/>
      <p:bldP spid="16" grpId="0"/>
      <p:bldP spid="18" grpId="0"/>
      <p:bldP spid="21" grpId="0" animBg="1"/>
      <p:bldP spid="22" grpId="0"/>
      <p:bldP spid="23" grpId="0"/>
      <p:bldP spid="24" grpId="0" animBg="1"/>
      <p:bldP spid="25" grpId="0"/>
      <p:bldP spid="26" grpId="0"/>
      <p:bldP spid="32" grpId="0"/>
      <p:bldP spid="34" grpId="0"/>
      <p:bldP spid="35" grpId="0"/>
      <p:bldP spid="36" grpId="0"/>
      <p:bldP spid="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457200" y="457200"/>
            <a:ext cx="8305800" cy="5816977"/>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drghaly.com/articles/display/12183</a:t>
            </a:r>
            <a:endParaRPr lang="en-US" sz="3200" b="1" dirty="0" smtClean="0">
              <a:solidFill>
                <a:srgbClr val="FFFFFF"/>
              </a:solidFill>
            </a:endParaRPr>
          </a:p>
          <a:p>
            <a:pPr lvl="0" algn="ctr" rtl="1">
              <a:lnSpc>
                <a:spcPct val="150000"/>
              </a:lnSpc>
            </a:pPr>
            <a:r>
              <a:rPr lang="en-US" sz="3200" b="1" dirty="0">
                <a:solidFill>
                  <a:srgbClr val="FFFFFF"/>
                </a:solidFill>
                <a:hlinkClick r:id="rId6"/>
              </a:rPr>
              <a:t>http://</a:t>
            </a:r>
            <a:r>
              <a:rPr lang="en-US" sz="3200" b="1" dirty="0" smtClean="0">
                <a:solidFill>
                  <a:srgbClr val="FFFFFF"/>
                </a:solidFill>
                <a:hlinkClick r:id="rId6"/>
              </a:rPr>
              <a:t>drghaly.com/articles/display/12186</a:t>
            </a:r>
            <a:endParaRPr lang="en-US" sz="3200" b="1" dirty="0" smtClean="0">
              <a:solidFill>
                <a:srgbClr val="FFFFFF"/>
              </a:solidFill>
            </a:endParaRPr>
          </a:p>
          <a:p>
            <a:pPr lvl="0" algn="ctr" rtl="1">
              <a:lnSpc>
                <a:spcPct val="150000"/>
              </a:lnSpc>
            </a:pPr>
            <a:endParaRPr lang="ar-EG" sz="3200" b="1" dirty="0" smtClean="0">
              <a:solidFill>
                <a:srgbClr val="FFFFFF"/>
              </a:solidFill>
            </a:endParaRPr>
          </a:p>
          <a:p>
            <a:pPr lvl="0" algn="ctr" rtl="1">
              <a:lnSpc>
                <a:spcPct val="150000"/>
              </a:lnSpc>
            </a:pPr>
            <a:r>
              <a:rPr lang="en-US" sz="2800" b="1" dirty="0">
                <a:solidFill>
                  <a:srgbClr val="FFFFFF"/>
                </a:solidFill>
                <a:hlinkClick r:id="rId7"/>
              </a:rPr>
              <a:t>https://</a:t>
            </a:r>
            <a:r>
              <a:rPr lang="en-US" sz="2800" b="1" dirty="0" smtClean="0">
                <a:solidFill>
                  <a:srgbClr val="FFFFFF"/>
                </a:solidFill>
                <a:hlinkClick r:id="rId7"/>
              </a:rPr>
              <a:t>www.youtube.com/watch?v=cgmSuaGJCYs</a:t>
            </a:r>
            <a:endParaRPr lang="en-US" sz="2800" b="1" dirty="0" smtClean="0">
              <a:solidFill>
                <a:srgbClr val="FFFFFF"/>
              </a:solidFill>
            </a:endParaRPr>
          </a:p>
          <a:p>
            <a:pPr lvl="0" algn="ctr" rtl="1">
              <a:lnSpc>
                <a:spcPct val="150000"/>
              </a:lnSpc>
            </a:pPr>
            <a:r>
              <a:rPr lang="en-US" sz="2800" b="1" dirty="0">
                <a:solidFill>
                  <a:srgbClr val="FFFFFF"/>
                </a:solidFill>
                <a:hlinkClick r:id="rId8"/>
              </a:rPr>
              <a:t>https://</a:t>
            </a:r>
            <a:r>
              <a:rPr lang="en-US" sz="2800" b="1" dirty="0" smtClean="0">
                <a:solidFill>
                  <a:srgbClr val="FFFFFF"/>
                </a:solidFill>
                <a:hlinkClick r:id="rId8"/>
              </a:rPr>
              <a:t>www.youtube.com/watch?v=M7NKjSr3_YM</a:t>
            </a:r>
            <a:endParaRPr lang="en-US" sz="2800" b="1" dirty="0" smtClean="0">
              <a:solidFill>
                <a:srgbClr val="FFFFFF"/>
              </a:solidFill>
            </a:endParaRPr>
          </a:p>
        </p:txBody>
      </p:sp>
    </p:spTree>
    <p:extLst>
      <p:ext uri="{BB962C8B-B14F-4D97-AF65-F5344CB8AC3E}">
        <p14:creationId xmlns:p14="http://schemas.microsoft.com/office/powerpoint/2010/main" val="241270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615098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a:t>
            </a:r>
            <a:r>
              <a:rPr lang="en-US" sz="4400" b="1" dirty="0" smtClean="0">
                <a:solidFill>
                  <a:srgbClr val="FFFFFF"/>
                </a:solidFill>
                <a:latin typeface="Times New Roman" panose="02020603050405020304" pitchFamily="18" charset="0"/>
                <a:ea typeface="Calibri"/>
                <a:cs typeface="Times New Roman" panose="02020603050405020304" pitchFamily="18" charset="0"/>
              </a:rPr>
              <a:t>not a real </a:t>
            </a:r>
            <a:r>
              <a:rPr lang="en-US" sz="4400" b="1" dirty="0">
                <a:solidFill>
                  <a:srgbClr val="FFFFFF"/>
                </a:solidFill>
                <a:latin typeface="Times New Roman" panose="02020603050405020304" pitchFamily="18" charset="0"/>
                <a:ea typeface="Calibri"/>
                <a:cs typeface="Times New Roman" panose="02020603050405020304" pitchFamily="18" charset="0"/>
              </a:rPr>
              <a:t>Science</a:t>
            </a:r>
          </a:p>
        </p:txBody>
      </p:sp>
    </p:spTree>
    <p:extLst>
      <p:ext uri="{BB962C8B-B14F-4D97-AF65-F5344CB8AC3E}">
        <p14:creationId xmlns:p14="http://schemas.microsoft.com/office/powerpoint/2010/main" val="1038712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1759074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5509200"/>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11  أذرع المجرات</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أغلب المجرات لها أذرع هذه الاذرع بسبب اختلاف سرعة مركز المجرة عن أطرافها هذه تشكيل لا يبقى طويلا ولكن يجب ان يختفي بسرعة فوجوده يؤكد أن المجرات صغيرة العمر وهذا يشهد لصغر عمر الكون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لو كان الكون 100 مليون سنة لما كنا رأينا مجرات بهذا التنسيق ولو كان الكون 100000 سنة لكانت اختفت أذرع المجرات إذا هذا يشير الي ان الكون بالتأكيد اقل من 100000 سنة التي يجب معها اختفاء أذرع المجرات ولأننا نري أذرع مجرات كثيرة وقصيرة إذا هو ليس اقل من 100000 فقط بل هو اقل من 10000 سنة وهذا مقياس نراه وليس فرضية.</a:t>
            </a:r>
          </a:p>
        </p:txBody>
      </p:sp>
    </p:spTree>
    <p:extLst>
      <p:ext uri="{BB962C8B-B14F-4D97-AF65-F5344CB8AC3E}">
        <p14:creationId xmlns:p14="http://schemas.microsoft.com/office/powerpoint/2010/main" val="2526806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2" name="Picture 1"/>
          <p:cNvPicPr>
            <a:picLocks noChangeAspect="1"/>
          </p:cNvPicPr>
          <p:nvPr/>
        </p:nvPicPr>
        <p:blipFill>
          <a:blip r:embed="rId5"/>
          <a:stretch>
            <a:fillRect/>
          </a:stretch>
        </p:blipFill>
        <p:spPr>
          <a:xfrm>
            <a:off x="457200" y="838200"/>
            <a:ext cx="8296073" cy="5181600"/>
          </a:xfrm>
          <a:prstGeom prst="rect">
            <a:avLst/>
          </a:prstGeom>
        </p:spPr>
      </p:pic>
    </p:spTree>
    <p:extLst>
      <p:ext uri="{BB962C8B-B14F-4D97-AF65-F5344CB8AC3E}">
        <p14:creationId xmlns:p14="http://schemas.microsoft.com/office/powerpoint/2010/main" val="42833163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video>
              <p:cMediaNode vol="80000">
                <p:cTn id="20" repeatCount="indefinite"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57200"/>
            <a:ext cx="8229600" cy="4524315"/>
          </a:xfrm>
          <a:prstGeom prst="rect">
            <a:avLst/>
          </a:prstGeom>
        </p:spPr>
        <p:txBody>
          <a:bodyPr wrap="square">
            <a:spAutoFit/>
          </a:bodyPr>
          <a:lstStyle/>
          <a:p>
            <a:r>
              <a:rPr lang="en-US" sz="3200" b="1" dirty="0">
                <a:solidFill>
                  <a:srgbClr val="FFCCCC"/>
                </a:solidFill>
                <a:latin typeface="Times New Roman" panose="02020603050405020304" pitchFamily="18" charset="0"/>
                <a:ea typeface="Calibri"/>
                <a:cs typeface="Times New Roman" panose="02020603050405020304" pitchFamily="18" charset="0"/>
              </a:rPr>
              <a:t>"If galaxies are billion of years old, orbital mechanics requires that the arms in spiral galaxies and the bar in barred spiral galaxies should be greatly distorted. Since they have maintained their shape, either galaxies are young or unknown physical phenomena are occurring within galaxies."</a:t>
            </a:r>
          </a:p>
          <a:p>
            <a:r>
              <a:rPr lang="en-US" sz="3200" b="1" dirty="0">
                <a:solidFill>
                  <a:srgbClr val="FFCCCC"/>
                </a:solidFill>
                <a:latin typeface="Times New Roman" panose="02020603050405020304" pitchFamily="18" charset="0"/>
                <a:ea typeface="Calibri"/>
                <a:cs typeface="Times New Roman" panose="02020603050405020304" pitchFamily="18" charset="0"/>
              </a:rPr>
              <a:t>Walter T. Brown, In The Beginning (1989), p. 13.</a:t>
            </a:r>
          </a:p>
        </p:txBody>
      </p:sp>
    </p:spTree>
    <p:extLst>
      <p:ext uri="{BB962C8B-B14F-4D97-AF65-F5344CB8AC3E}">
        <p14:creationId xmlns:p14="http://schemas.microsoft.com/office/powerpoint/2010/main" val="436328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607874"/>
            <a:ext cx="8229600" cy="1754326"/>
          </a:xfrm>
          <a:prstGeom prst="rect">
            <a:avLst/>
          </a:prstGeom>
        </p:spPr>
        <p:txBody>
          <a:bodyPr wrap="square">
            <a:spAutoFit/>
          </a:bodyPr>
          <a:lstStyle/>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12 هذا الامر أيضا ينطبق على التجمعات النجمية التي تدور بسرعة أكبر بكثير من سرعة المجرات </a:t>
            </a:r>
            <a:r>
              <a:rPr lang="ar-EG" sz="3600" b="1" dirty="0" smtClean="0">
                <a:solidFill>
                  <a:srgbClr val="FFCCCC"/>
                </a:solidFill>
                <a:latin typeface="Times New Roman" panose="02020603050405020304" pitchFamily="18" charset="0"/>
                <a:ea typeface="Calibri"/>
                <a:cs typeface="Times New Roman" panose="02020603050405020304" pitchFamily="18" charset="0"/>
              </a:rPr>
              <a:t>بالطبع</a:t>
            </a:r>
            <a:endParaRPr lang="en-US" sz="3600" b="1" dirty="0" smtClean="0">
              <a:solidFill>
                <a:srgbClr val="FFCCCC"/>
              </a:solidFill>
              <a:latin typeface="Times New Roman" panose="02020603050405020304" pitchFamily="18" charset="0"/>
              <a:ea typeface="Calibri"/>
              <a:cs typeface="Times New Roman" panose="02020603050405020304" pitchFamily="18" charset="0"/>
            </a:endParaRPr>
          </a:p>
          <a:p>
            <a:pPr algn="r" rtl="1"/>
            <a:endParaRPr lang="en-US" sz="36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434013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2862322"/>
          </a:xfrm>
          <a:prstGeom prst="rect">
            <a:avLst/>
          </a:prstGeom>
        </p:spPr>
        <p:txBody>
          <a:bodyPr wrap="square">
            <a:spAutoFit/>
          </a:bodyPr>
          <a:lstStyle/>
          <a:p>
            <a:pPr algn="r" rtl="1"/>
            <a:r>
              <a:rPr lang="ar-EG" sz="3600" b="1" dirty="0" smtClean="0">
                <a:solidFill>
                  <a:srgbClr val="FFCCCC"/>
                </a:solidFill>
                <a:latin typeface="Times New Roman" panose="02020603050405020304" pitchFamily="18" charset="0"/>
                <a:ea typeface="Calibri"/>
                <a:cs typeface="Times New Roman" panose="02020603050405020304" pitchFamily="18" charset="0"/>
              </a:rPr>
              <a:t>13 </a:t>
            </a:r>
            <a:r>
              <a:rPr lang="ar-EG" sz="3600" b="1" dirty="0">
                <a:solidFill>
                  <a:srgbClr val="FFCCCC"/>
                </a:solidFill>
                <a:latin typeface="Times New Roman" panose="02020603050405020304" pitchFamily="18" charset="0"/>
                <a:ea typeface="Calibri"/>
                <a:cs typeface="Times New Roman" panose="02020603050405020304" pitchFamily="18" charset="0"/>
              </a:rPr>
              <a:t>أيضا نفس المقياس ينطبق على تجمعات المجرات </a:t>
            </a:r>
          </a:p>
          <a:p>
            <a:pPr algn="r" rtl="1"/>
            <a:r>
              <a:rPr lang="en-US" sz="3600" b="1" dirty="0">
                <a:solidFill>
                  <a:srgbClr val="FFCCCC"/>
                </a:solidFill>
                <a:latin typeface="Times New Roman" panose="02020603050405020304" pitchFamily="18" charset="0"/>
                <a:ea typeface="Calibri"/>
                <a:cs typeface="Times New Roman" panose="02020603050405020304" pitchFamily="18" charset="0"/>
              </a:rPr>
              <a:t>Galaxies clusters</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كل هذا يؤكد قصر عمر الكون والمجرات والمجموعات النجمية الي بضعة الاف من السنين كما قال الكتاب المقدس وبدقة </a:t>
            </a:r>
          </a:p>
        </p:txBody>
      </p:sp>
    </p:spTree>
    <p:extLst>
      <p:ext uri="{BB962C8B-B14F-4D97-AF65-F5344CB8AC3E}">
        <p14:creationId xmlns:p14="http://schemas.microsoft.com/office/powerpoint/2010/main" val="11125412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57200"/>
            <a:ext cx="8229600" cy="5509200"/>
          </a:xfrm>
          <a:prstGeom prst="rect">
            <a:avLst/>
          </a:prstGeom>
        </p:spPr>
        <p:txBody>
          <a:bodyPr wrap="square">
            <a:spAutoFit/>
          </a:bodyPr>
          <a:lstStyle/>
          <a:p>
            <a:r>
              <a:rPr lang="en-US" sz="3200" b="1" dirty="0" smtClean="0">
                <a:solidFill>
                  <a:srgbClr val="FFCCCC"/>
                </a:solidFill>
                <a:latin typeface="Times New Roman" panose="02020603050405020304" pitchFamily="18" charset="0"/>
                <a:ea typeface="Calibri"/>
                <a:cs typeface="Times New Roman" panose="02020603050405020304" pitchFamily="18" charset="0"/>
              </a:rPr>
              <a:t>"Galaxies are often found in tight clusters that contain hundreds of galaxies. The velocities of individual galaxies within these clusters are so high in comparison to the calculated mass of the entire cluster that these clusters should be flying apart. However, since the galaxies within a cluster are so close together, they could not have been flying apart for very long."</a:t>
            </a:r>
          </a:p>
          <a:p>
            <a:r>
              <a:rPr lang="en-US" sz="3200" b="1" dirty="0" smtClean="0">
                <a:solidFill>
                  <a:srgbClr val="FFCCCC"/>
                </a:solidFill>
                <a:latin typeface="Times New Roman" panose="02020603050405020304" pitchFamily="18" charset="0"/>
                <a:ea typeface="Calibri"/>
                <a:cs typeface="Times New Roman" panose="02020603050405020304" pitchFamily="18" charset="0"/>
              </a:rPr>
              <a:t>Walter T. Brown, In The Beginning (1989), p. 19.</a:t>
            </a:r>
            <a:endParaRPr lang="en-US" sz="32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185628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3" name="Picture 2"/>
          <p:cNvPicPr>
            <a:picLocks noChangeAspect="1"/>
          </p:cNvPicPr>
          <p:nvPr/>
        </p:nvPicPr>
        <p:blipFill>
          <a:blip r:embed="rId5"/>
          <a:stretch>
            <a:fillRect/>
          </a:stretch>
        </p:blipFill>
        <p:spPr>
          <a:xfrm>
            <a:off x="609600" y="372620"/>
            <a:ext cx="7848600" cy="6104380"/>
          </a:xfrm>
          <a:prstGeom prst="rect">
            <a:avLst/>
          </a:prstGeom>
        </p:spPr>
      </p:pic>
    </p:spTree>
    <p:extLst>
      <p:ext uri="{BB962C8B-B14F-4D97-AF65-F5344CB8AC3E}">
        <p14:creationId xmlns:p14="http://schemas.microsoft.com/office/powerpoint/2010/main" val="1406344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457200" y="381000"/>
            <a:ext cx="8305800" cy="5193729"/>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drghaly.com/articles/display/12187</a:t>
            </a:r>
            <a:endParaRPr lang="en-US" sz="3200" b="1" dirty="0" smtClean="0">
              <a:solidFill>
                <a:srgbClr val="FFFFFF"/>
              </a:solidFill>
            </a:endParaRPr>
          </a:p>
          <a:p>
            <a:pPr lvl="0" algn="ctr" rtl="1">
              <a:lnSpc>
                <a:spcPct val="150000"/>
              </a:lnSpc>
            </a:pPr>
            <a:endParaRPr lang="en-US" sz="3200" b="1" dirty="0">
              <a:solidFill>
                <a:srgbClr val="FFFFFF"/>
              </a:solidFill>
            </a:endParaRPr>
          </a:p>
          <a:p>
            <a:pPr lvl="0" algn="ctr" rtl="1">
              <a:lnSpc>
                <a:spcPct val="150000"/>
              </a:lnSpc>
            </a:pPr>
            <a:r>
              <a:rPr lang="en-US" sz="2900" b="1" dirty="0">
                <a:solidFill>
                  <a:srgbClr val="FFFFFF"/>
                </a:solidFill>
                <a:hlinkClick r:id="rId6"/>
              </a:rPr>
              <a:t>https://</a:t>
            </a:r>
            <a:r>
              <a:rPr lang="en-US" sz="2900" b="1" dirty="0" smtClean="0">
                <a:solidFill>
                  <a:srgbClr val="FFFFFF"/>
                </a:solidFill>
                <a:hlinkClick r:id="rId6"/>
              </a:rPr>
              <a:t>www.youtube.com/watch?v=EA_dGBhJzxU</a:t>
            </a:r>
            <a:endParaRPr lang="en-US" sz="2900" b="1" dirty="0" smtClean="0">
              <a:solidFill>
                <a:srgbClr val="FFFFFF"/>
              </a:solidFill>
            </a:endParaRPr>
          </a:p>
          <a:p>
            <a:pPr lvl="0" algn="ctr" rtl="1">
              <a:lnSpc>
                <a:spcPct val="150000"/>
              </a:lnSpc>
            </a:pPr>
            <a:endParaRPr lang="ar-EG" sz="3200" b="1" dirty="0" smtClean="0">
              <a:solidFill>
                <a:srgbClr val="FFFFFF"/>
              </a:solidFill>
            </a:endParaRPr>
          </a:p>
        </p:txBody>
      </p:sp>
    </p:spTree>
    <p:extLst>
      <p:ext uri="{BB962C8B-B14F-4D97-AF65-F5344CB8AC3E}">
        <p14:creationId xmlns:p14="http://schemas.microsoft.com/office/powerpoint/2010/main" val="12928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501591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399760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337888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6001643"/>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14 معدل انكماش الشمس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ثبت بالقياسات أن الشمس لا تتضخم بل العكس هو الحقيقة فالشمس تنكمش بمعدل 5 قدم في الساعة بمعني ان الشمس كانت أكبر من الان بنسبة 6% وقت الخلق تقريبا من 6000 الي 7500 سنة تقريبا فهذا لا يؤثر ولايزال مناسب للحياة ولكن ضعف ذلك أي من اكثر من 12000 سنة فقط يجعل حرارة الشمس اعلي 12 % فتكون غير مناسبة للحياة وايضا منذ 100000 سنة الشمس كانت ضعف حجمها الحالي ومعني هذا استحالة وجود حياة علي الأرض لارتفاع درجة حرارة الأرض وهذا قاتل ومدمر تماما لفرضية التطور التي تحتاج اثبات العمر الطويل جدا ببلايين السنين ليحدث تكوين حياة بالصدفة ويتطور بطريقة عشوائية</a:t>
            </a:r>
          </a:p>
        </p:txBody>
      </p:sp>
    </p:spTree>
    <p:extLst>
      <p:ext uri="{BB962C8B-B14F-4D97-AF65-F5344CB8AC3E}">
        <p14:creationId xmlns:p14="http://schemas.microsoft.com/office/powerpoint/2010/main" val="38188504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5016758"/>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أيضا حتى لو تماشينا مع الفرضيات التي تقول ان الشمس طاقتها من الاندماج النووي وتتمدد بسبب ذلك رغم ان هذا يكذبه عدم وجود </a:t>
            </a:r>
            <a:r>
              <a:rPr lang="ar-EG" sz="3200" b="1" dirty="0" err="1">
                <a:solidFill>
                  <a:srgbClr val="FFCCCC"/>
                </a:solidFill>
                <a:latin typeface="Times New Roman" panose="02020603050405020304" pitchFamily="18" charset="0"/>
                <a:ea typeface="Calibri"/>
                <a:cs typeface="Times New Roman" panose="02020603050405020304" pitchFamily="18" charset="0"/>
              </a:rPr>
              <a:t>نيوترينو</a:t>
            </a:r>
            <a:r>
              <a:rPr lang="ar-EG" sz="3200" b="1" dirty="0">
                <a:solidFill>
                  <a:srgbClr val="FFCCCC"/>
                </a:solidFill>
                <a:latin typeface="Times New Roman" panose="02020603050405020304" pitchFamily="18" charset="0"/>
                <a:ea typeface="Calibri"/>
                <a:cs typeface="Times New Roman" panose="02020603050405020304" pitchFamily="18" charset="0"/>
              </a:rPr>
              <a:t> وأيضا حرارة </a:t>
            </a:r>
            <a:r>
              <a:rPr lang="ar-EG" sz="3200" b="1" dirty="0" err="1">
                <a:solidFill>
                  <a:srgbClr val="FFCCCC"/>
                </a:solidFill>
                <a:latin typeface="Times New Roman" panose="02020603050405020304" pitchFamily="18" charset="0"/>
                <a:ea typeface="Calibri"/>
                <a:cs typeface="Times New Roman" panose="02020603050405020304" pitchFamily="18" charset="0"/>
              </a:rPr>
              <a:t>الكرونا</a:t>
            </a:r>
            <a:r>
              <a:rPr lang="ar-EG" sz="3200" b="1" dirty="0">
                <a:solidFill>
                  <a:srgbClr val="FFCCCC"/>
                </a:solidFill>
                <a:latin typeface="Times New Roman" panose="02020603050405020304" pitchFamily="18" charset="0"/>
                <a:ea typeface="Calibri"/>
                <a:cs typeface="Times New Roman" panose="02020603050405020304" pitchFamily="18" charset="0"/>
              </a:rPr>
              <a:t> وغيرها ولكن اكرر لو تماشينا معه جدلا أي ان منذ 3 بليون سنة تكون طاقة الشمس اقل 25% هذه مشكلة معروفة باسم </a:t>
            </a:r>
            <a:r>
              <a:rPr lang="en-US" sz="3200" b="1" dirty="0">
                <a:solidFill>
                  <a:srgbClr val="FFCCCC"/>
                </a:solidFill>
                <a:latin typeface="Times New Roman" panose="02020603050405020304" pitchFamily="18" charset="0"/>
                <a:ea typeface="Calibri"/>
                <a:cs typeface="Times New Roman" panose="02020603050405020304" pitchFamily="18" charset="0"/>
              </a:rPr>
              <a:t>Faint young Sun problem </a:t>
            </a:r>
            <a:r>
              <a:rPr lang="ar-EG" sz="3200" b="1" dirty="0">
                <a:solidFill>
                  <a:srgbClr val="FFCCCC"/>
                </a:solidFill>
                <a:latin typeface="Times New Roman" panose="02020603050405020304" pitchFamily="18" charset="0"/>
                <a:ea typeface="Calibri"/>
                <a:cs typeface="Times New Roman" panose="02020603050405020304" pitchFamily="18" charset="0"/>
              </a:rPr>
              <a:t>وهذا يجعل أيضا المياه متجمدة واستحالة تكوين الشربة العضوية التي ظهر منها الكائن الاولي وتطور الي عديد الخلايا الي اسماك الي </a:t>
            </a:r>
            <a:r>
              <a:rPr lang="ar-EG" sz="3200" b="1" dirty="0" smtClean="0">
                <a:solidFill>
                  <a:srgbClr val="FFCCCC"/>
                </a:solidFill>
                <a:latin typeface="Times New Roman" panose="02020603050405020304" pitchFamily="18" charset="0"/>
                <a:ea typeface="Calibri"/>
                <a:cs typeface="Times New Roman" panose="02020603050405020304" pitchFamily="18" charset="0"/>
              </a:rPr>
              <a:t>برمائيات </a:t>
            </a:r>
            <a:r>
              <a:rPr lang="ar-EG" sz="3200" b="1" dirty="0">
                <a:solidFill>
                  <a:srgbClr val="FFCCCC"/>
                </a:solidFill>
                <a:latin typeface="Times New Roman" panose="02020603050405020304" pitchFamily="18" charset="0"/>
                <a:ea typeface="Calibri"/>
                <a:cs typeface="Times New Roman" panose="02020603050405020304" pitchFamily="18" charset="0"/>
              </a:rPr>
              <a:t>الي زواحف الي ثدييات الي انسان لان من مرحلة الشربة العضوية والكائن الاولي حتى الي الأسماك كله متجمد.</a:t>
            </a:r>
          </a:p>
        </p:txBody>
      </p:sp>
    </p:spTree>
    <p:extLst>
      <p:ext uri="{BB962C8B-B14F-4D97-AF65-F5344CB8AC3E}">
        <p14:creationId xmlns:p14="http://schemas.microsoft.com/office/powerpoint/2010/main" val="22625202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57200"/>
            <a:ext cx="8229600" cy="6093976"/>
          </a:xfrm>
          <a:prstGeom prst="rect">
            <a:avLst/>
          </a:prstGeom>
        </p:spPr>
        <p:txBody>
          <a:bodyPr wrap="square">
            <a:spAutoFit/>
          </a:bodyPr>
          <a:lstStyle/>
          <a:p>
            <a:r>
              <a:rPr lang="en-US" sz="2600" b="1" dirty="0">
                <a:solidFill>
                  <a:srgbClr val="FFCCCC"/>
                </a:solidFill>
                <a:latin typeface="Times New Roman" panose="02020603050405020304" pitchFamily="18" charset="0"/>
                <a:ea typeface="Calibri"/>
                <a:cs typeface="Times New Roman" panose="02020603050405020304" pitchFamily="18" charset="0"/>
              </a:rPr>
              <a:t>Scientists Eddy and </a:t>
            </a:r>
            <a:r>
              <a:rPr lang="en-US" sz="2600" b="1" dirty="0" err="1">
                <a:solidFill>
                  <a:srgbClr val="FFCCCC"/>
                </a:solidFill>
                <a:latin typeface="Times New Roman" panose="02020603050405020304" pitchFamily="18" charset="0"/>
                <a:ea typeface="Calibri"/>
                <a:cs typeface="Times New Roman" panose="02020603050405020304" pitchFamily="18" charset="0"/>
              </a:rPr>
              <a:t>Boornazian</a:t>
            </a:r>
            <a:r>
              <a:rPr lang="en-US" sz="2600" b="1" dirty="0">
                <a:solidFill>
                  <a:srgbClr val="FFCCCC"/>
                </a:solidFill>
                <a:latin typeface="Times New Roman" panose="02020603050405020304" pitchFamily="18" charset="0"/>
                <a:ea typeface="Calibri"/>
                <a:cs typeface="Times New Roman" panose="02020603050405020304" pitchFamily="18" charset="0"/>
              </a:rPr>
              <a:t> cautiously from Greenwich Observatory in England, and the US Naval Observatory in Washington</a:t>
            </a:r>
          </a:p>
          <a:p>
            <a:endParaRPr lang="en-US" sz="2600" b="1" dirty="0">
              <a:solidFill>
                <a:srgbClr val="FFCCCC"/>
              </a:solidFill>
              <a:latin typeface="Times New Roman" panose="02020603050405020304" pitchFamily="18" charset="0"/>
              <a:ea typeface="Calibri"/>
              <a:cs typeface="Times New Roman" panose="02020603050405020304" pitchFamily="18" charset="0"/>
            </a:endParaRPr>
          </a:p>
          <a:p>
            <a:r>
              <a:rPr lang="en-US" sz="2600" b="1" dirty="0">
                <a:solidFill>
                  <a:srgbClr val="FFCCCC"/>
                </a:solidFill>
                <a:latin typeface="Times New Roman" panose="02020603050405020304" pitchFamily="18" charset="0"/>
                <a:ea typeface="Calibri"/>
                <a:cs typeface="Times New Roman" panose="02020603050405020304" pitchFamily="18" charset="0"/>
              </a:rPr>
              <a:t> Eddy, J.A. and </a:t>
            </a:r>
            <a:r>
              <a:rPr lang="en-US" sz="2600" b="1" dirty="0" err="1">
                <a:solidFill>
                  <a:srgbClr val="FFCCCC"/>
                </a:solidFill>
                <a:latin typeface="Times New Roman" panose="02020603050405020304" pitchFamily="18" charset="0"/>
                <a:ea typeface="Calibri"/>
                <a:cs typeface="Times New Roman" panose="02020603050405020304" pitchFamily="18" charset="0"/>
              </a:rPr>
              <a:t>Boornazian</a:t>
            </a:r>
            <a:r>
              <a:rPr lang="en-US" sz="2600" b="1" dirty="0">
                <a:solidFill>
                  <a:srgbClr val="FFCCCC"/>
                </a:solidFill>
                <a:latin typeface="Times New Roman" panose="02020603050405020304" pitchFamily="18" charset="0"/>
                <a:ea typeface="Calibri"/>
                <a:cs typeface="Times New Roman" panose="02020603050405020304" pitchFamily="18" charset="0"/>
              </a:rPr>
              <a:t>, A.A., Secular decrease in the solar diameter, 1863–1953.Bulletin of the American Astronomical Society, 11:437</a:t>
            </a:r>
          </a:p>
          <a:p>
            <a:endParaRPr lang="en-US" sz="2600" b="1" dirty="0">
              <a:solidFill>
                <a:srgbClr val="FFCCCC"/>
              </a:solidFill>
              <a:latin typeface="Times New Roman" panose="02020603050405020304" pitchFamily="18" charset="0"/>
              <a:ea typeface="Calibri"/>
              <a:cs typeface="Times New Roman" panose="02020603050405020304" pitchFamily="18" charset="0"/>
            </a:endParaRPr>
          </a:p>
          <a:p>
            <a:r>
              <a:rPr lang="en-US" sz="2600" b="1" dirty="0">
                <a:solidFill>
                  <a:srgbClr val="FFCCCC"/>
                </a:solidFill>
                <a:latin typeface="Times New Roman" panose="02020603050405020304" pitchFamily="18" charset="0"/>
                <a:ea typeface="Calibri"/>
                <a:cs typeface="Times New Roman" panose="02020603050405020304" pitchFamily="18" charset="0"/>
              </a:rPr>
              <a:t>Poppy, Willard J. and Wilson, Leland L., Exploring the Physical Sciences, Englewood Cliffs: Prentice Hall, P. 324. </a:t>
            </a:r>
          </a:p>
          <a:p>
            <a:endParaRPr lang="en-US" sz="2600" b="1" dirty="0">
              <a:solidFill>
                <a:srgbClr val="FFCCCC"/>
              </a:solidFill>
              <a:latin typeface="Times New Roman" panose="02020603050405020304" pitchFamily="18" charset="0"/>
              <a:ea typeface="Calibri"/>
              <a:cs typeface="Times New Roman" panose="02020603050405020304" pitchFamily="18" charset="0"/>
            </a:endParaRPr>
          </a:p>
          <a:p>
            <a:r>
              <a:rPr lang="en-US" sz="2600" b="1" dirty="0" err="1">
                <a:solidFill>
                  <a:srgbClr val="FFCCCC"/>
                </a:solidFill>
                <a:latin typeface="Times New Roman" panose="02020603050405020304" pitchFamily="18" charset="0"/>
                <a:ea typeface="Calibri"/>
                <a:cs typeface="Times New Roman" panose="02020603050405020304" pitchFamily="18" charset="0"/>
              </a:rPr>
              <a:t>Erdèlyi</a:t>
            </a:r>
            <a:r>
              <a:rPr lang="en-US" sz="2600" b="1" dirty="0">
                <a:solidFill>
                  <a:srgbClr val="FFCCCC"/>
                </a:solidFill>
                <a:latin typeface="Times New Roman" panose="02020603050405020304" pitchFamily="18" charset="0"/>
                <a:ea typeface="Calibri"/>
                <a:cs typeface="Times New Roman" panose="02020603050405020304" pitchFamily="18" charset="0"/>
              </a:rPr>
              <a:t>, R.; </a:t>
            </a:r>
            <a:r>
              <a:rPr lang="en-US" sz="2600" b="1" dirty="0" err="1">
                <a:solidFill>
                  <a:srgbClr val="FFCCCC"/>
                </a:solidFill>
                <a:latin typeface="Times New Roman" panose="02020603050405020304" pitchFamily="18" charset="0"/>
                <a:ea typeface="Calibri"/>
                <a:cs typeface="Times New Roman" panose="02020603050405020304" pitchFamily="18" charset="0"/>
              </a:rPr>
              <a:t>Ballai</a:t>
            </a:r>
            <a:r>
              <a:rPr lang="en-US" sz="2600" b="1" dirty="0">
                <a:solidFill>
                  <a:srgbClr val="FFCCCC"/>
                </a:solidFill>
                <a:latin typeface="Times New Roman" panose="02020603050405020304" pitchFamily="18" charset="0"/>
                <a:ea typeface="Calibri"/>
                <a:cs typeface="Times New Roman" panose="02020603050405020304" pitchFamily="18" charset="0"/>
              </a:rPr>
              <a:t>, I. (2007). "Heating of the solar and stellar coronae: a review". Astron. </a:t>
            </a:r>
            <a:r>
              <a:rPr lang="en-US" sz="2600" b="1" dirty="0" err="1">
                <a:solidFill>
                  <a:srgbClr val="FFCCCC"/>
                </a:solidFill>
                <a:latin typeface="Times New Roman" panose="02020603050405020304" pitchFamily="18" charset="0"/>
                <a:ea typeface="Calibri"/>
                <a:cs typeface="Times New Roman" panose="02020603050405020304" pitchFamily="18" charset="0"/>
              </a:rPr>
              <a:t>Nachr</a:t>
            </a:r>
            <a:r>
              <a:rPr lang="en-US" sz="2600" b="1" dirty="0">
                <a:solidFill>
                  <a:srgbClr val="FFCCCC"/>
                </a:solidFill>
                <a:latin typeface="Times New Roman" panose="02020603050405020304" pitchFamily="18" charset="0"/>
                <a:ea typeface="Calibri"/>
                <a:cs typeface="Times New Roman" panose="02020603050405020304" pitchFamily="18" charset="0"/>
              </a:rPr>
              <a:t>. 328 (8): 726–733</a:t>
            </a:r>
          </a:p>
        </p:txBody>
      </p:sp>
    </p:spTree>
    <p:extLst>
      <p:ext uri="{BB962C8B-B14F-4D97-AF65-F5344CB8AC3E}">
        <p14:creationId xmlns:p14="http://schemas.microsoft.com/office/powerpoint/2010/main" val="1961394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4524315"/>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15 نفس الامر ينطبق على نجوم اخري بل بطريقة أكثر صعوبة لعلماء التطور لان هناك نجوم أكبر من الشمس وتشع حرارة أكثر من الشمس بمعدل من 100000 الي مليون مرة قدر الشمس هذه لو كان عمرها ليس بلايين السنين بل ملايين فقط </a:t>
            </a:r>
            <a:r>
              <a:rPr lang="ar-EG" sz="3200" b="1" dirty="0" smtClean="0">
                <a:solidFill>
                  <a:srgbClr val="FFCCCC"/>
                </a:solidFill>
                <a:latin typeface="Times New Roman" panose="02020603050405020304" pitchFamily="18" charset="0"/>
                <a:ea typeface="Calibri"/>
                <a:cs typeface="Times New Roman" panose="02020603050405020304" pitchFamily="18" charset="0"/>
              </a:rPr>
              <a:t>أين كميات </a:t>
            </a:r>
            <a:r>
              <a:rPr lang="ar-EG" sz="3200" b="1" dirty="0" err="1" smtClean="0">
                <a:solidFill>
                  <a:srgbClr val="FFCCCC"/>
                </a:solidFill>
                <a:latin typeface="Times New Roman" panose="02020603050405020304" pitchFamily="18" charset="0"/>
                <a:ea typeface="Calibri"/>
                <a:cs typeface="Times New Roman" panose="02020603050405020304" pitchFamily="18" charset="0"/>
              </a:rPr>
              <a:t>النيوترينو</a:t>
            </a:r>
            <a:r>
              <a:rPr lang="ar-EG" sz="3200" b="1" dirty="0" smtClean="0">
                <a:solidFill>
                  <a:srgbClr val="FFCCCC"/>
                </a:solidFill>
                <a:latin typeface="Times New Roman" panose="02020603050405020304" pitchFamily="18" charset="0"/>
                <a:ea typeface="Calibri"/>
                <a:cs typeface="Times New Roman" panose="02020603050405020304" pitchFamily="18" charset="0"/>
              </a:rPr>
              <a:t> الرهيبة هذه ليس لها وجود.</a:t>
            </a:r>
          </a:p>
          <a:p>
            <a:pPr algn="r" rtl="1"/>
            <a:r>
              <a:rPr lang="ar-EG" sz="3200" b="1" dirty="0" smtClean="0">
                <a:solidFill>
                  <a:srgbClr val="FFCCCC"/>
                </a:solidFill>
                <a:latin typeface="Times New Roman" panose="02020603050405020304" pitchFamily="18" charset="0"/>
                <a:ea typeface="Calibri"/>
                <a:cs typeface="Times New Roman" panose="02020603050405020304" pitchFamily="18" charset="0"/>
              </a:rPr>
              <a:t>وأيضا </a:t>
            </a:r>
            <a:r>
              <a:rPr lang="ar-EG" sz="3200" b="1" dirty="0">
                <a:solidFill>
                  <a:srgbClr val="FFCCCC"/>
                </a:solidFill>
                <a:latin typeface="Times New Roman" panose="02020603050405020304" pitchFamily="18" charset="0"/>
                <a:ea typeface="Calibri"/>
                <a:cs typeface="Times New Roman" panose="02020603050405020304" pitchFamily="18" charset="0"/>
              </a:rPr>
              <a:t>طاقتها بالانكماش هذا يعني ان حجمها كان يساوي حجم المجرات وهذا حسب الفيزياء الفضائية غير مقبول فيكون الحل المقابل ان عمرها صغير جدا لتكون تشع طاقة بهذا القدس المقاس</a:t>
            </a:r>
          </a:p>
        </p:txBody>
      </p:sp>
    </p:spTree>
    <p:extLst>
      <p:ext uri="{BB962C8B-B14F-4D97-AF65-F5344CB8AC3E}">
        <p14:creationId xmlns:p14="http://schemas.microsoft.com/office/powerpoint/2010/main" val="9326406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457200" y="475357"/>
                <a:ext cx="8229600" cy="5509200"/>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16 نسبة الهيدروجين في النجوم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أيضا امر اخر وهو حسب كلام فريد </a:t>
                </a:r>
                <a:r>
                  <a:rPr lang="ar-EG" sz="3200" b="1" dirty="0" err="1">
                    <a:solidFill>
                      <a:srgbClr val="FFCCCC"/>
                    </a:solidFill>
                    <a:latin typeface="Times New Roman" panose="02020603050405020304" pitchFamily="18" charset="0"/>
                    <a:ea typeface="Calibri"/>
                    <a:cs typeface="Times New Roman" panose="02020603050405020304" pitchFamily="18" charset="0"/>
                  </a:rPr>
                  <a:t>هويل</a:t>
                </a:r>
                <a:r>
                  <a:rPr lang="ar-EG" sz="3200" b="1" dirty="0">
                    <a:solidFill>
                      <a:srgbClr val="FFCCCC"/>
                    </a:solidFill>
                    <a:latin typeface="Times New Roman" panose="02020603050405020304" pitchFamily="18" charset="0"/>
                    <a:ea typeface="Calibri"/>
                    <a:cs typeface="Times New Roman" panose="02020603050405020304" pitchFamily="18" charset="0"/>
                  </a:rPr>
                  <a:t> وهو نسبة الهيدروجين. فلو احتراق النجوم هو من اندماج الهيدروجين الي هيليوم بالفعل من وقت البيج بانج الي الان منذ 13.7 بليون سنة لكان يجب ان نجد في الكون نسبة قليلة جدا من </a:t>
                </a:r>
                <a:r>
                  <a:rPr lang="ar-EG" sz="3200" b="1" dirty="0" smtClean="0">
                    <a:solidFill>
                      <a:srgbClr val="FFCCCC"/>
                    </a:solidFill>
                    <a:latin typeface="Times New Roman" panose="02020603050405020304" pitchFamily="18" charset="0"/>
                    <a:ea typeface="Calibri"/>
                    <a:cs typeface="Times New Roman" panose="02020603050405020304" pitchFamily="18" charset="0"/>
                  </a:rPr>
                  <a:t>الهيدروجين </a:t>
                </a:r>
                <a:r>
                  <a:rPr lang="ar-EG" sz="3200" b="1" dirty="0">
                    <a:solidFill>
                      <a:srgbClr val="FFCCCC"/>
                    </a:solidFill>
                    <a:latin typeface="Times New Roman" panose="02020603050405020304" pitchFamily="18" charset="0"/>
                    <a:ea typeface="Calibri"/>
                    <a:cs typeface="Times New Roman" panose="02020603050405020304" pitchFamily="18" charset="0"/>
                  </a:rPr>
                  <a:t>الذي مستمر في الاندماج ونجد نسبة كبيرة من الهيليوم الناتج وبقية العناصر ولكن الحقيقة هذا غير صحيح فنسبة الهيدروجين مرتفعة جدا تتعدي 75% (اجمالي </a:t>
                </a:r>
                <a:r>
                  <a:rPr lang="ar-EG" sz="3200" b="1" dirty="0" smtClean="0">
                    <a:solidFill>
                      <a:srgbClr val="FFCCCC"/>
                    </a:solidFill>
                    <a:latin typeface="Times New Roman" panose="02020603050405020304" pitchFamily="18" charset="0"/>
                    <a:ea typeface="Calibri"/>
                    <a:cs typeface="Times New Roman" panose="02020603050405020304" pitchFamily="18" charset="0"/>
                  </a:rPr>
                  <a:t>ذرة </a:t>
                </a:r>
                <a:r>
                  <a:rPr lang="ar-EG" sz="3200" b="1" dirty="0">
                    <a:solidFill>
                      <a:srgbClr val="FFCCCC"/>
                    </a:solidFill>
                    <a:latin typeface="Times New Roman" panose="02020603050405020304" pitchFamily="18" charset="0"/>
                    <a:ea typeface="Calibri"/>
                    <a:cs typeface="Times New Roman" panose="02020603050405020304" pitchFamily="18" charset="0"/>
                  </a:rPr>
                  <a:t>الهيدروجين في الكون تقريبا هو ثلاث اربع عدد ذرات الكون الإجمالي الذي هو تقريبا </a:t>
                </a:r>
                <a14:m>
                  <m:oMath xmlns:m="http://schemas.openxmlformats.org/officeDocument/2006/math">
                    <m:sSup>
                      <m:sSupPr>
                        <m:ctrlPr>
                          <a:rPr lang="en-US" sz="3200" b="1" i="1" smtClean="0">
                            <a:solidFill>
                              <a:srgbClr val="FFCCCC"/>
                            </a:solidFill>
                            <a:latin typeface="Cambria Math" panose="02040503050406030204" pitchFamily="18" charset="0"/>
                            <a:cs typeface="Simplified Arabic" panose="02020603050405020304" pitchFamily="18" charset="-78"/>
                          </a:rPr>
                        </m:ctrlPr>
                      </m:sSupPr>
                      <m:e>
                        <m:r>
                          <a:rPr lang="en-US" sz="3200" b="1" i="1">
                            <a:solidFill>
                              <a:srgbClr val="FFCCCC"/>
                            </a:solidFill>
                            <a:effectLst/>
                            <a:latin typeface="Cambria Math" panose="02040503050406030204" pitchFamily="18" charset="0"/>
                            <a:ea typeface="Calibri" panose="020F0502020204030204" pitchFamily="34" charset="0"/>
                            <a:cs typeface="Simplified Arabic" panose="02020603050405020304" pitchFamily="18" charset="-78"/>
                          </a:rPr>
                          <m:t>𝟏𝟎</m:t>
                        </m:r>
                      </m:e>
                      <m:sup>
                        <m:r>
                          <a:rPr lang="en-US" sz="3200" b="1" i="1">
                            <a:solidFill>
                              <a:srgbClr val="FFCCCC"/>
                            </a:solidFill>
                            <a:effectLst/>
                            <a:latin typeface="Cambria Math" panose="02040503050406030204" pitchFamily="18" charset="0"/>
                            <a:ea typeface="Calibri" panose="020F0502020204030204" pitchFamily="34" charset="0"/>
                            <a:cs typeface="Simplified Arabic" panose="02020603050405020304" pitchFamily="18" charset="-78"/>
                          </a:rPr>
                          <m:t>𝟕𝟖</m:t>
                        </m:r>
                      </m:sup>
                    </m:sSup>
                  </m:oMath>
                </a14:m>
                <a:r>
                  <a:rPr lang="ar-EG" sz="3200" b="1" dirty="0" smtClean="0">
                    <a:solidFill>
                      <a:srgbClr val="FFCCCC"/>
                    </a:solidFill>
                    <a:latin typeface="Times New Roman" panose="02020603050405020304" pitchFamily="18" charset="0"/>
                    <a:ea typeface="Calibri"/>
                    <a:cs typeface="Times New Roman" panose="02020603050405020304" pitchFamily="18" charset="0"/>
                  </a:rPr>
                  <a:t> ذرة</a:t>
                </a:r>
                <a:r>
                  <a:rPr lang="ar-EG" sz="3200" b="1" dirty="0">
                    <a:solidFill>
                      <a:srgbClr val="FFCCCC"/>
                    </a:solidFill>
                    <a:latin typeface="Times New Roman" panose="02020603050405020304" pitchFamily="18" charset="0"/>
                    <a:ea typeface="Calibri"/>
                    <a:cs typeface="Times New Roman" panose="02020603050405020304" pitchFamily="18" charset="0"/>
                  </a:rPr>
                  <a:t>)</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وهذا أيضا يثبت ان عمر الكون صغير جدا </a:t>
                </a:r>
              </a:p>
            </p:txBody>
          </p:sp>
        </mc:Choice>
        <mc:Fallback xmlns="">
          <p:sp>
            <p:nvSpPr>
              <p:cNvPr id="5" name="Rectangle 4"/>
              <p:cNvSpPr>
                <a:spLocks noRot="1" noChangeAspect="1" noMove="1" noResize="1" noEditPoints="1" noAdjustHandles="1" noChangeArrowheads="1" noChangeShapeType="1" noTextEdit="1"/>
              </p:cNvSpPr>
              <p:nvPr/>
            </p:nvSpPr>
            <p:spPr>
              <a:xfrm>
                <a:off x="457200" y="475357"/>
                <a:ext cx="8229600" cy="5509200"/>
              </a:xfrm>
              <a:prstGeom prst="rect">
                <a:avLst/>
              </a:prstGeom>
              <a:blipFill rotWithShape="0">
                <a:blip r:embed="rId5"/>
                <a:stretch>
                  <a:fillRect t="-1549" r="-1926" b="-2765"/>
                </a:stretch>
              </a:blipFill>
            </p:spPr>
            <p:txBody>
              <a:bodyPr/>
              <a:lstStyle/>
              <a:p>
                <a:r>
                  <a:rPr lang="en-US">
                    <a:noFill/>
                  </a:rPr>
                  <a:t> </a:t>
                </a:r>
              </a:p>
            </p:txBody>
          </p:sp>
        </mc:Fallback>
      </mc:AlternateContent>
    </p:spTree>
    <p:extLst>
      <p:ext uri="{BB962C8B-B14F-4D97-AF65-F5344CB8AC3E}">
        <p14:creationId xmlns:p14="http://schemas.microsoft.com/office/powerpoint/2010/main" val="26141990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3046988"/>
          </a:xfrm>
          <a:prstGeom prst="rect">
            <a:avLst/>
          </a:prstGeom>
        </p:spPr>
        <p:txBody>
          <a:bodyPr wrap="square">
            <a:spAutoFit/>
          </a:bodyPr>
          <a:lstStyle/>
          <a:p>
            <a:pPr algn="l"/>
            <a:r>
              <a:rPr lang="en-US" sz="3200" b="1" dirty="0">
                <a:solidFill>
                  <a:srgbClr val="FFCCCC"/>
                </a:solidFill>
                <a:latin typeface="Times New Roman" panose="02020603050405020304" pitchFamily="18" charset="0"/>
                <a:ea typeface="Calibri"/>
                <a:cs typeface="Times New Roman" panose="02020603050405020304" pitchFamily="18" charset="0"/>
              </a:rPr>
              <a:t>Fred Hoyle, </a:t>
            </a:r>
          </a:p>
          <a:p>
            <a:pPr algn="l"/>
            <a:r>
              <a:rPr lang="en-US" sz="3200" b="1" dirty="0">
                <a:solidFill>
                  <a:srgbClr val="FFCCCC"/>
                </a:solidFill>
                <a:latin typeface="Times New Roman" panose="02020603050405020304" pitchFamily="18" charset="0"/>
                <a:ea typeface="Calibri"/>
                <a:cs typeface="Times New Roman" panose="02020603050405020304" pitchFamily="18" charset="0"/>
              </a:rPr>
              <a:t> if the universe were little hydrogen in it. It would all have been transformed into helium by now. Yet stellar spectra reveal an abundance of hydrogen in the stars, therefore the universe must be youthful.</a:t>
            </a:r>
          </a:p>
        </p:txBody>
      </p:sp>
    </p:spTree>
    <p:extLst>
      <p:ext uri="{BB962C8B-B14F-4D97-AF65-F5344CB8AC3E}">
        <p14:creationId xmlns:p14="http://schemas.microsoft.com/office/powerpoint/2010/main" val="2763616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2668250"/>
            <a:ext cx="8229600" cy="1446550"/>
          </a:xfrm>
          <a:prstGeom prst="rect">
            <a:avLst/>
          </a:prstGeom>
        </p:spPr>
        <p:txBody>
          <a:bodyPr wrap="square">
            <a:spAutoFit/>
          </a:bodyPr>
          <a:lstStyle/>
          <a:p>
            <a:pPr algn="ctr"/>
            <a:r>
              <a:rPr lang="en-US" sz="4400" b="1" dirty="0">
                <a:solidFill>
                  <a:srgbClr val="FFCCCC"/>
                </a:solidFill>
                <a:latin typeface="Times New Roman" panose="02020603050405020304" pitchFamily="18" charset="0"/>
                <a:ea typeface="Calibri"/>
                <a:cs typeface="Times New Roman" panose="02020603050405020304" pitchFamily="18" charset="0"/>
              </a:rPr>
              <a:t>Testable, observable, repeatable and predictable</a:t>
            </a:r>
            <a:endParaRPr lang="ar-EG"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16043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381000" y="369630"/>
            <a:ext cx="8458200" cy="5909310"/>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drghaly.com/articles/display/12189</a:t>
            </a:r>
            <a:endParaRPr lang="en-US" sz="3200" b="1" dirty="0" smtClean="0">
              <a:solidFill>
                <a:srgbClr val="FFFFFF"/>
              </a:solidFill>
            </a:endParaRPr>
          </a:p>
          <a:p>
            <a:pPr lvl="0" algn="ctr" rtl="1">
              <a:lnSpc>
                <a:spcPct val="150000"/>
              </a:lnSpc>
            </a:pPr>
            <a:r>
              <a:rPr lang="en-US" sz="3200" b="1" dirty="0">
                <a:solidFill>
                  <a:srgbClr val="FFFFFF"/>
                </a:solidFill>
                <a:hlinkClick r:id="rId6"/>
              </a:rPr>
              <a:t>http://</a:t>
            </a:r>
            <a:r>
              <a:rPr lang="en-US" sz="3200" b="1" dirty="0" smtClean="0">
                <a:solidFill>
                  <a:srgbClr val="FFFFFF"/>
                </a:solidFill>
                <a:hlinkClick r:id="rId6"/>
              </a:rPr>
              <a:t>drghaly.com/articles/display/12190</a:t>
            </a:r>
            <a:endParaRPr lang="en-US" sz="3200" b="1" dirty="0" smtClean="0">
              <a:solidFill>
                <a:srgbClr val="FFFFFF"/>
              </a:solidFill>
            </a:endParaRPr>
          </a:p>
          <a:p>
            <a:pPr lvl="0" algn="ctr" rtl="1">
              <a:lnSpc>
                <a:spcPct val="150000"/>
              </a:lnSpc>
            </a:pPr>
            <a:endParaRPr lang="ar-EG" sz="3200" b="1" dirty="0" smtClean="0">
              <a:solidFill>
                <a:srgbClr val="FFFFFF"/>
              </a:solidFill>
            </a:endParaRPr>
          </a:p>
          <a:p>
            <a:pPr lvl="0" algn="ctr" rtl="1">
              <a:lnSpc>
                <a:spcPct val="150000"/>
              </a:lnSpc>
            </a:pPr>
            <a:r>
              <a:rPr lang="en-US" sz="3000" b="1" dirty="0">
                <a:solidFill>
                  <a:srgbClr val="FFFFFF"/>
                </a:solidFill>
                <a:hlinkClick r:id="rId7"/>
              </a:rPr>
              <a:t>https://</a:t>
            </a:r>
            <a:r>
              <a:rPr lang="en-US" sz="3000" b="1" dirty="0" smtClean="0">
                <a:solidFill>
                  <a:srgbClr val="FFFFFF"/>
                </a:solidFill>
                <a:hlinkClick r:id="rId7"/>
              </a:rPr>
              <a:t>www.youtube.com/watch?v=KTt5Dl2ngTA</a:t>
            </a:r>
            <a:endParaRPr lang="en-US" sz="3000" b="1" dirty="0" smtClean="0">
              <a:solidFill>
                <a:srgbClr val="FFFFFF"/>
              </a:solidFill>
            </a:endParaRPr>
          </a:p>
          <a:p>
            <a:pPr lvl="0" algn="ctr" rtl="1">
              <a:lnSpc>
                <a:spcPct val="150000"/>
              </a:lnSpc>
            </a:pPr>
            <a:r>
              <a:rPr lang="en-US" sz="3000" b="1" dirty="0">
                <a:solidFill>
                  <a:srgbClr val="FFFFFF"/>
                </a:solidFill>
                <a:hlinkClick r:id="rId8"/>
              </a:rPr>
              <a:t>https://</a:t>
            </a:r>
            <a:r>
              <a:rPr lang="en-US" sz="3000" b="1" dirty="0" smtClean="0">
                <a:solidFill>
                  <a:srgbClr val="FFFFFF"/>
                </a:solidFill>
                <a:hlinkClick r:id="rId8"/>
              </a:rPr>
              <a:t>www.youtube.com/watch?v=o7EcOXzt07c</a:t>
            </a:r>
            <a:endParaRPr lang="en-US" sz="3000" b="1" dirty="0" smtClean="0">
              <a:solidFill>
                <a:srgbClr val="FFFFFF"/>
              </a:solidFill>
            </a:endParaRPr>
          </a:p>
        </p:txBody>
      </p:sp>
    </p:spTree>
    <p:extLst>
      <p:ext uri="{BB962C8B-B14F-4D97-AF65-F5344CB8AC3E}">
        <p14:creationId xmlns:p14="http://schemas.microsoft.com/office/powerpoint/2010/main" val="116620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3172144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0253101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5515110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6093976"/>
          </a:xfrm>
          <a:prstGeom prst="rect">
            <a:avLst/>
          </a:prstGeom>
        </p:spPr>
        <p:txBody>
          <a:bodyPr wrap="square">
            <a:spAutoFit/>
          </a:bodyPr>
          <a:lstStyle/>
          <a:p>
            <a:pPr algn="r" rtl="1"/>
            <a:r>
              <a:rPr lang="ar-EG" sz="3000" b="1" dirty="0">
                <a:solidFill>
                  <a:srgbClr val="FFCCCC"/>
                </a:solidFill>
                <a:latin typeface="Times New Roman" panose="02020603050405020304" pitchFamily="18" charset="0"/>
                <a:ea typeface="Calibri"/>
                <a:cs typeface="Times New Roman" panose="02020603050405020304" pitchFamily="18" charset="0"/>
              </a:rPr>
              <a:t>17 القمر يتباعد بمعدل 3.8 سم في السنة وهذا يتناقص اي انه كان في الماضي اسرع في تباعده وبالعودة الي الماضي فكل سنة كان القمر اقرب بحيث </a:t>
            </a:r>
            <a:r>
              <a:rPr lang="ar-EG" sz="3000" b="1" dirty="0" smtClean="0">
                <a:solidFill>
                  <a:srgbClr val="FFCCCC"/>
                </a:solidFill>
                <a:latin typeface="Times New Roman" panose="02020603050405020304" pitchFamily="18" charset="0"/>
                <a:ea typeface="Calibri"/>
                <a:cs typeface="Times New Roman" panose="02020603050405020304" pitchFamily="18" charset="0"/>
              </a:rPr>
              <a:t>يتلامس </a:t>
            </a:r>
            <a:r>
              <a:rPr lang="ar-EG" sz="3000" b="1" dirty="0">
                <a:solidFill>
                  <a:srgbClr val="FFCCCC"/>
                </a:solidFill>
                <a:latin typeface="Times New Roman" panose="02020603050405020304" pitchFamily="18" charset="0"/>
                <a:ea typeface="Calibri"/>
                <a:cs typeface="Times New Roman" panose="02020603050405020304" pitchFamily="18" charset="0"/>
              </a:rPr>
              <a:t>مع الارض منذ 1.5 بليون سنة ولكن هذا مستحيل بسبب جاذبية الارض ولو وضعنا في الحسبان الجاذبية التي تتناسب عكسيا مع مربع المسافة وايضا والمد والجذر يؤكد ان منظومة الارض والقمر </a:t>
            </a:r>
            <a:r>
              <a:rPr lang="ar-EG" sz="3000" b="1" dirty="0" smtClean="0">
                <a:solidFill>
                  <a:srgbClr val="FFCCCC"/>
                </a:solidFill>
                <a:latin typeface="Times New Roman" panose="02020603050405020304" pitchFamily="18" charset="0"/>
                <a:ea typeface="Calibri"/>
                <a:cs typeface="Times New Roman" panose="02020603050405020304" pitchFamily="18" charset="0"/>
              </a:rPr>
              <a:t>لا تصلح </a:t>
            </a:r>
            <a:r>
              <a:rPr lang="ar-EG" sz="3000" b="1" dirty="0">
                <a:solidFill>
                  <a:srgbClr val="FFCCCC"/>
                </a:solidFill>
                <a:latin typeface="Times New Roman" panose="02020603050405020304" pitchFamily="18" charset="0"/>
                <a:ea typeface="Calibri"/>
                <a:cs typeface="Times New Roman" panose="02020603050405020304" pitchFamily="18" charset="0"/>
              </a:rPr>
              <a:t>ان تكون اكثر من 12 مليون سنة  ولو وضعنا حسابات الظروف المناسبة للحياة مثل سرعة الرياح وسرعة الدوران وقوة المد والجذر وغيره التي لها علاقة بالمسافة بين القمر والارض نجد ان القمر كان اقرب بكثير الي الارض بطريقة مدمرة للحياة </a:t>
            </a:r>
            <a:r>
              <a:rPr lang="ar-EG" sz="3000" b="1" dirty="0" smtClean="0">
                <a:solidFill>
                  <a:srgbClr val="FFCCCC"/>
                </a:solidFill>
                <a:latin typeface="Times New Roman" panose="02020603050405020304" pitchFamily="18" charset="0"/>
                <a:ea typeface="Calibri"/>
                <a:cs typeface="Times New Roman" panose="02020603050405020304" pitchFamily="18" charset="0"/>
              </a:rPr>
              <a:t>لأنه </a:t>
            </a:r>
            <a:r>
              <a:rPr lang="ar-EG" sz="3000" b="1" dirty="0">
                <a:solidFill>
                  <a:srgbClr val="FFCCCC"/>
                </a:solidFill>
                <a:latin typeface="Times New Roman" panose="02020603050405020304" pitchFamily="18" charset="0"/>
                <a:ea typeface="Calibri"/>
                <a:cs typeface="Times New Roman" panose="02020603050405020304" pitchFamily="18" charset="0"/>
              </a:rPr>
              <a:t>القمر له </a:t>
            </a:r>
            <a:r>
              <a:rPr lang="ar-EG" sz="3000" b="1" dirty="0" smtClean="0">
                <a:solidFill>
                  <a:srgbClr val="FFCCCC"/>
                </a:solidFill>
                <a:latin typeface="Times New Roman" panose="02020603050405020304" pitchFamily="18" charset="0"/>
                <a:ea typeface="Calibri"/>
                <a:cs typeface="Times New Roman" panose="02020603050405020304" pitchFamily="18" charset="0"/>
              </a:rPr>
              <a:t>تأثيرات </a:t>
            </a:r>
            <a:r>
              <a:rPr lang="ar-EG" sz="3000" b="1" dirty="0">
                <a:solidFill>
                  <a:srgbClr val="FFCCCC"/>
                </a:solidFill>
                <a:latin typeface="Times New Roman" panose="02020603050405020304" pitchFamily="18" charset="0"/>
                <a:ea typeface="Calibri"/>
                <a:cs typeface="Times New Roman" panose="02020603050405020304" pitchFamily="18" charset="0"/>
              </a:rPr>
              <a:t>علي الارض مثل </a:t>
            </a:r>
            <a:r>
              <a:rPr lang="ar-EG" sz="3000" b="1" dirty="0" smtClean="0">
                <a:solidFill>
                  <a:srgbClr val="FFCCCC"/>
                </a:solidFill>
                <a:latin typeface="Times New Roman" panose="02020603050405020304" pitchFamily="18" charset="0"/>
                <a:ea typeface="Calibri"/>
                <a:cs typeface="Times New Roman" panose="02020603050405020304" pitchFamily="18" charset="0"/>
              </a:rPr>
              <a:t>تأثيرات </a:t>
            </a:r>
            <a:r>
              <a:rPr lang="ar-EG" sz="3000" b="1" dirty="0">
                <a:solidFill>
                  <a:srgbClr val="FFCCCC"/>
                </a:solidFill>
                <a:latin typeface="Times New Roman" panose="02020603050405020304" pitchFamily="18" charset="0"/>
                <a:ea typeface="Calibri"/>
                <a:cs typeface="Times New Roman" panose="02020603050405020304" pitchFamily="18" charset="0"/>
              </a:rPr>
              <a:t>علي المياه والرياح </a:t>
            </a:r>
            <a:r>
              <a:rPr lang="ar-EG" sz="3000" b="1" dirty="0" smtClean="0">
                <a:solidFill>
                  <a:srgbClr val="FFCCCC"/>
                </a:solidFill>
                <a:latin typeface="Times New Roman" panose="02020603050405020304" pitchFamily="18" charset="0"/>
                <a:ea typeface="Calibri"/>
                <a:cs typeface="Times New Roman" panose="02020603050405020304" pitchFamily="18" charset="0"/>
              </a:rPr>
              <a:t>وتأثيرات </a:t>
            </a:r>
            <a:r>
              <a:rPr lang="ar-EG" sz="3000" b="1" dirty="0">
                <a:solidFill>
                  <a:srgbClr val="FFCCCC"/>
                </a:solidFill>
                <a:latin typeface="Times New Roman" panose="02020603050405020304" pitchFamily="18" charset="0"/>
                <a:ea typeface="Calibri"/>
                <a:cs typeface="Times New Roman" panose="02020603050405020304" pitchFamily="18" charset="0"/>
              </a:rPr>
              <a:t>القمر المهمة مثل المد والجزر علي الحياة نجد ان الحياة علي الارض لا تصلح ان تكون اكثر من بضعة الاف من السنين وهذا يؤكد الخلق وليس التطور.</a:t>
            </a:r>
          </a:p>
        </p:txBody>
      </p:sp>
    </p:spTree>
    <p:extLst>
      <p:ext uri="{BB962C8B-B14F-4D97-AF65-F5344CB8AC3E}">
        <p14:creationId xmlns:p14="http://schemas.microsoft.com/office/powerpoint/2010/main" val="16621100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6001643"/>
          </a:xfrm>
          <a:prstGeom prst="rect">
            <a:avLst/>
          </a:prstGeom>
        </p:spPr>
        <p:txBody>
          <a:bodyPr wrap="square">
            <a:spAutoFit/>
          </a:bodyPr>
          <a:lstStyle/>
          <a:p>
            <a:r>
              <a:rPr lang="en-US" sz="3200" b="1" dirty="0">
                <a:solidFill>
                  <a:srgbClr val="FFCCCC"/>
                </a:solidFill>
                <a:latin typeface="Times New Roman" panose="02020603050405020304" pitchFamily="18" charset="0"/>
                <a:ea typeface="Calibri"/>
                <a:cs typeface="Times New Roman" panose="02020603050405020304" pitchFamily="18" charset="0"/>
              </a:rPr>
              <a:t>This poses a serious problem for the evolutionists' time scale.</a:t>
            </a:r>
          </a:p>
          <a:p>
            <a:r>
              <a:rPr lang="en-US" sz="3200" b="1" dirty="0">
                <a:solidFill>
                  <a:srgbClr val="FFCCCC"/>
                </a:solidFill>
                <a:latin typeface="Times New Roman" panose="02020603050405020304" pitchFamily="18" charset="0"/>
                <a:ea typeface="Calibri"/>
                <a:cs typeface="Times New Roman" panose="02020603050405020304" pitchFamily="18" charset="0"/>
              </a:rPr>
              <a:t>Moon Slipping Away from Earth", Geo, Vol.3 (July 1981) p. </a:t>
            </a:r>
            <a:r>
              <a:rPr lang="en-US" sz="3200" b="1" dirty="0" smtClean="0">
                <a:solidFill>
                  <a:srgbClr val="FFCCCC"/>
                </a:solidFill>
                <a:latin typeface="Times New Roman" panose="02020603050405020304" pitchFamily="18" charset="0"/>
                <a:ea typeface="Calibri"/>
                <a:cs typeface="Times New Roman" panose="02020603050405020304" pitchFamily="18" charset="0"/>
              </a:rPr>
              <a:t>137</a:t>
            </a:r>
          </a:p>
          <a:p>
            <a:endParaRPr lang="en-US" sz="3200" b="1" dirty="0">
              <a:solidFill>
                <a:srgbClr val="FFCCCC"/>
              </a:solidFill>
              <a:latin typeface="Times New Roman" panose="02020603050405020304" pitchFamily="18" charset="0"/>
              <a:ea typeface="Calibri"/>
              <a:cs typeface="Times New Roman" panose="02020603050405020304" pitchFamily="18" charset="0"/>
            </a:endParaRPr>
          </a:p>
          <a:p>
            <a:r>
              <a:rPr lang="en-US" sz="3200" b="1" dirty="0">
                <a:solidFill>
                  <a:srgbClr val="FFCCCC"/>
                </a:solidFill>
                <a:latin typeface="Times New Roman" panose="02020603050405020304" pitchFamily="18" charset="0"/>
                <a:ea typeface="Calibri"/>
                <a:cs typeface="Times New Roman" panose="02020603050405020304" pitchFamily="18" charset="0"/>
              </a:rPr>
              <a:t>Some scientists believe God created the Moon and placed it in orbit.</a:t>
            </a:r>
          </a:p>
          <a:p>
            <a:r>
              <a:rPr lang="en-US" sz="3200" b="1" dirty="0">
                <a:solidFill>
                  <a:srgbClr val="FFCCCC"/>
                </a:solidFill>
                <a:latin typeface="Times New Roman" panose="02020603050405020304" pitchFamily="18" charset="0"/>
                <a:ea typeface="Calibri"/>
                <a:cs typeface="Times New Roman" panose="02020603050405020304" pitchFamily="18" charset="0"/>
              </a:rPr>
              <a:t>by Do-While Jones Feature Article - November 1997</a:t>
            </a:r>
          </a:p>
          <a:p>
            <a:endParaRPr lang="en-US" sz="3200" b="1" dirty="0">
              <a:solidFill>
                <a:srgbClr val="FFCCCC"/>
              </a:solidFill>
              <a:latin typeface="Times New Roman" panose="02020603050405020304" pitchFamily="18" charset="0"/>
              <a:ea typeface="Calibri"/>
              <a:cs typeface="Times New Roman" panose="02020603050405020304" pitchFamily="18" charset="0"/>
            </a:endParaRPr>
          </a:p>
          <a:p>
            <a:r>
              <a:rPr lang="en-US" sz="3200" b="1" dirty="0">
                <a:solidFill>
                  <a:srgbClr val="FFCCCC"/>
                </a:solidFill>
                <a:latin typeface="Times New Roman" panose="02020603050405020304" pitchFamily="18" charset="0"/>
                <a:ea typeface="Calibri"/>
                <a:cs typeface="Times New Roman" panose="02020603050405020304" pitchFamily="18" charset="0"/>
              </a:rPr>
              <a:t>Barnes, Thomas G. Young Age for the Moon and Earth, Impact 110, August </a:t>
            </a:r>
            <a:r>
              <a:rPr lang="en-US" sz="3200" b="1" dirty="0" smtClean="0">
                <a:solidFill>
                  <a:srgbClr val="FFCCCC"/>
                </a:solidFill>
                <a:latin typeface="Times New Roman" panose="02020603050405020304" pitchFamily="18" charset="0"/>
                <a:ea typeface="Calibri"/>
                <a:cs typeface="Times New Roman" panose="02020603050405020304" pitchFamily="18" charset="0"/>
              </a:rPr>
              <a:t>1982</a:t>
            </a:r>
            <a:endParaRPr lang="en-US" sz="32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46773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3323987"/>
          </a:xfrm>
          <a:prstGeom prst="rect">
            <a:avLst/>
          </a:prstGeom>
        </p:spPr>
        <p:txBody>
          <a:bodyPr wrap="square">
            <a:spAutoFit/>
          </a:bodyPr>
          <a:lstStyle/>
          <a:p>
            <a:pPr algn="r" rtl="1"/>
            <a:r>
              <a:rPr lang="ar-EG" sz="3000" b="1" dirty="0">
                <a:solidFill>
                  <a:srgbClr val="FFCCCC"/>
                </a:solidFill>
                <a:latin typeface="Times New Roman" panose="02020603050405020304" pitchFamily="18" charset="0"/>
                <a:ea typeface="Calibri"/>
                <a:cs typeface="Times New Roman" panose="02020603050405020304" pitchFamily="18" charset="0"/>
              </a:rPr>
              <a:t>18 أيضا ادلة كثيرة جدا فضائية مثل حلقات زحل </a:t>
            </a:r>
            <a:r>
              <a:rPr lang="ar-EG" sz="3000" b="1" dirty="0" smtClean="0">
                <a:solidFill>
                  <a:srgbClr val="FFCCCC"/>
                </a:solidFill>
                <a:latin typeface="Times New Roman" panose="02020603050405020304" pitchFamily="18" charset="0"/>
                <a:ea typeface="Calibri"/>
                <a:cs typeface="Times New Roman" panose="02020603050405020304" pitchFamily="18" charset="0"/>
              </a:rPr>
              <a:t>وأورانوس </a:t>
            </a:r>
            <a:r>
              <a:rPr lang="ar-EG" sz="3000" b="1" dirty="0">
                <a:solidFill>
                  <a:srgbClr val="FFCCCC"/>
                </a:solidFill>
                <a:latin typeface="Times New Roman" panose="02020603050405020304" pitchFamily="18" charset="0"/>
                <a:ea typeface="Calibri"/>
                <a:cs typeface="Times New Roman" panose="02020603050405020304" pitchFamily="18" charset="0"/>
              </a:rPr>
              <a:t>وهذه </a:t>
            </a:r>
            <a:r>
              <a:rPr lang="ar-EG" sz="3000" b="1" dirty="0" smtClean="0">
                <a:solidFill>
                  <a:srgbClr val="FFCCCC"/>
                </a:solidFill>
                <a:latin typeface="Times New Roman" panose="02020603050405020304" pitchFamily="18" charset="0"/>
                <a:ea typeface="Calibri"/>
                <a:cs typeface="Times New Roman" panose="02020603050405020304" pitchFamily="18" charset="0"/>
              </a:rPr>
              <a:t>سأشرحها </a:t>
            </a:r>
            <a:r>
              <a:rPr lang="ar-EG" sz="3000" b="1" dirty="0">
                <a:solidFill>
                  <a:srgbClr val="FFCCCC"/>
                </a:solidFill>
                <a:latin typeface="Times New Roman" panose="02020603050405020304" pitchFamily="18" charset="0"/>
                <a:ea typeface="Calibri"/>
                <a:cs typeface="Times New Roman" panose="02020603050405020304" pitchFamily="18" charset="0"/>
              </a:rPr>
              <a:t>بالتفصيل في ملفات التطور الكوني ولكن باختصار </a:t>
            </a:r>
          </a:p>
          <a:p>
            <a:pPr algn="r" rtl="1"/>
            <a:r>
              <a:rPr lang="ar-EG" sz="3000" b="1" dirty="0">
                <a:solidFill>
                  <a:srgbClr val="FFCCCC"/>
                </a:solidFill>
                <a:latin typeface="Times New Roman" panose="02020603050405020304" pitchFamily="18" charset="0"/>
                <a:ea typeface="Calibri"/>
                <a:cs typeface="Times New Roman" panose="02020603050405020304" pitchFamily="18" charset="0"/>
              </a:rPr>
              <a:t>الابحاث التي تدور حول حلقة زحل تؤكد انها قصيرة العمر وليست من عمر طويل هي تعتبر غبار فضائي للكوكب حجمها كبير. وهي مختلفة الاحجام وفي مرحلة التجمع </a:t>
            </a:r>
            <a:r>
              <a:rPr lang="ar-EG" sz="3000" b="1" dirty="0" smtClean="0">
                <a:solidFill>
                  <a:srgbClr val="FFCCCC"/>
                </a:solidFill>
                <a:latin typeface="Times New Roman" panose="02020603050405020304" pitchFamily="18" charset="0"/>
                <a:ea typeface="Calibri"/>
                <a:cs typeface="Times New Roman" panose="02020603050405020304" pitchFamily="18" charset="0"/>
              </a:rPr>
              <a:t>لأنها </a:t>
            </a:r>
            <a:r>
              <a:rPr lang="ar-EG" sz="3000" b="1" dirty="0">
                <a:solidFill>
                  <a:srgbClr val="FFCCCC"/>
                </a:solidFill>
                <a:latin typeface="Times New Roman" panose="02020603050405020304" pitchFamily="18" charset="0"/>
                <a:ea typeface="Calibri"/>
                <a:cs typeface="Times New Roman" panose="02020603050405020304" pitchFamily="18" charset="0"/>
              </a:rPr>
              <a:t>من زمن قصير. وبسرعة التجمع هي </a:t>
            </a:r>
            <a:r>
              <a:rPr lang="ar-EG" sz="3000" b="1" dirty="0" smtClean="0">
                <a:solidFill>
                  <a:srgbClr val="FFCCCC"/>
                </a:solidFill>
                <a:latin typeface="Times New Roman" panose="02020603050405020304" pitchFamily="18" charset="0"/>
                <a:ea typeface="Calibri"/>
                <a:cs typeface="Times New Roman" panose="02020603050405020304" pitchFamily="18" charset="0"/>
              </a:rPr>
              <a:t>بالتأكيد </a:t>
            </a:r>
            <a:r>
              <a:rPr lang="ar-EG" sz="3000" b="1" dirty="0">
                <a:solidFill>
                  <a:srgbClr val="FFCCCC"/>
                </a:solidFill>
                <a:latin typeface="Times New Roman" panose="02020603050405020304" pitchFamily="18" charset="0"/>
                <a:ea typeface="Calibri"/>
                <a:cs typeface="Times New Roman" panose="02020603050405020304" pitchFamily="18" charset="0"/>
              </a:rPr>
              <a:t>اقل من 10000 سنة ولا كانت الان كلها حجمها كبير شبه متساوي. </a:t>
            </a:r>
          </a:p>
        </p:txBody>
      </p:sp>
    </p:spTree>
    <p:extLst>
      <p:ext uri="{BB962C8B-B14F-4D97-AF65-F5344CB8AC3E}">
        <p14:creationId xmlns:p14="http://schemas.microsoft.com/office/powerpoint/2010/main" val="35508983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6093976"/>
          </a:xfrm>
          <a:prstGeom prst="rect">
            <a:avLst/>
          </a:prstGeom>
        </p:spPr>
        <p:txBody>
          <a:bodyPr wrap="square">
            <a:spAutoFit/>
          </a:bodyPr>
          <a:lstStyle/>
          <a:p>
            <a:r>
              <a:rPr lang="en-US" sz="2600" b="1" dirty="0">
                <a:solidFill>
                  <a:srgbClr val="FFCCCC"/>
                </a:solidFill>
                <a:latin typeface="Times New Roman" panose="02020603050405020304" pitchFamily="18" charset="0"/>
                <a:ea typeface="Calibri"/>
                <a:cs typeface="Times New Roman" panose="02020603050405020304" pitchFamily="18" charset="0"/>
              </a:rPr>
              <a:t>Voyager 1 showed that the rings are highly structured and probably young</a:t>
            </a:r>
          </a:p>
          <a:p>
            <a:r>
              <a:rPr lang="en-US" sz="2600" b="1" dirty="0">
                <a:solidFill>
                  <a:srgbClr val="FFCCCC"/>
                </a:solidFill>
                <a:latin typeface="Times New Roman" panose="02020603050405020304" pitchFamily="18" charset="0"/>
                <a:ea typeface="Calibri"/>
                <a:cs typeface="Times New Roman" panose="02020603050405020304" pitchFamily="18" charset="0"/>
              </a:rPr>
              <a:t>Burns, J., Hamilton, D. and Showalter, M., Bejeweled worlds, Scientific American 286(2):64–73, 2002; p. 73</a:t>
            </a:r>
          </a:p>
          <a:p>
            <a:endParaRPr lang="en-US" sz="2600" b="1" dirty="0" smtClean="0">
              <a:solidFill>
                <a:srgbClr val="FFCCCC"/>
              </a:solidFill>
              <a:latin typeface="Times New Roman" panose="02020603050405020304" pitchFamily="18" charset="0"/>
              <a:ea typeface="Calibri"/>
              <a:cs typeface="Times New Roman" panose="02020603050405020304" pitchFamily="18" charset="0"/>
            </a:endParaRPr>
          </a:p>
          <a:p>
            <a:r>
              <a:rPr lang="en-US" sz="2600" b="1" dirty="0" smtClean="0">
                <a:solidFill>
                  <a:srgbClr val="FFCCCC"/>
                </a:solidFill>
                <a:latin typeface="Times New Roman" panose="02020603050405020304" pitchFamily="18" charset="0"/>
                <a:ea typeface="Calibri"/>
                <a:cs typeface="Times New Roman" panose="02020603050405020304" pitchFamily="18" charset="0"/>
              </a:rPr>
              <a:t>Saturn’s </a:t>
            </a:r>
            <a:r>
              <a:rPr lang="en-US" sz="2600" b="1" dirty="0">
                <a:solidFill>
                  <a:srgbClr val="FFCCCC"/>
                </a:solidFill>
                <a:latin typeface="Times New Roman" panose="02020603050405020304" pitchFamily="18" charset="0"/>
                <a:ea typeface="Calibri"/>
                <a:cs typeface="Times New Roman" panose="02020603050405020304" pitchFamily="18" charset="0"/>
              </a:rPr>
              <a:t>rings were acknowledged to be rapidly changing and possibly dissipating.</a:t>
            </a:r>
          </a:p>
          <a:p>
            <a:r>
              <a:rPr lang="en-US" sz="2600" b="1" dirty="0">
                <a:solidFill>
                  <a:srgbClr val="FFCCCC"/>
                </a:solidFill>
                <a:latin typeface="Times New Roman" panose="02020603050405020304" pitchFamily="18" charset="0"/>
                <a:ea typeface="Calibri"/>
                <a:cs typeface="Times New Roman" panose="02020603050405020304" pitchFamily="18" charset="0"/>
              </a:rPr>
              <a:t>Pollack and </a:t>
            </a:r>
            <a:r>
              <a:rPr lang="en-US" sz="2600" b="1" dirty="0" err="1">
                <a:solidFill>
                  <a:srgbClr val="FFCCCC"/>
                </a:solidFill>
                <a:latin typeface="Times New Roman" panose="02020603050405020304" pitchFamily="18" charset="0"/>
                <a:ea typeface="Calibri"/>
                <a:cs typeface="Times New Roman" panose="02020603050405020304" pitchFamily="18" charset="0"/>
              </a:rPr>
              <a:t>Cuzzi</a:t>
            </a:r>
            <a:r>
              <a:rPr lang="en-US" sz="2600" b="1" dirty="0">
                <a:solidFill>
                  <a:srgbClr val="FFCCCC"/>
                </a:solidFill>
                <a:latin typeface="Times New Roman" panose="02020603050405020304" pitchFamily="18" charset="0"/>
                <a:ea typeface="Calibri"/>
                <a:cs typeface="Times New Roman" panose="02020603050405020304" pitchFamily="18" charset="0"/>
              </a:rPr>
              <a:t>, ref. 2, p. 129.</a:t>
            </a:r>
          </a:p>
          <a:p>
            <a:endParaRPr lang="en-US" sz="2600" b="1" dirty="0">
              <a:solidFill>
                <a:srgbClr val="FFCCCC"/>
              </a:solidFill>
              <a:latin typeface="Times New Roman" panose="02020603050405020304" pitchFamily="18" charset="0"/>
              <a:ea typeface="Calibri"/>
              <a:cs typeface="Times New Roman" panose="02020603050405020304" pitchFamily="18" charset="0"/>
            </a:endParaRPr>
          </a:p>
          <a:p>
            <a:r>
              <a:rPr lang="en-US" sz="2600" b="1" dirty="0">
                <a:solidFill>
                  <a:srgbClr val="FFCCCC"/>
                </a:solidFill>
                <a:latin typeface="Times New Roman" panose="02020603050405020304" pitchFamily="18" charset="0"/>
                <a:ea typeface="Calibri"/>
                <a:cs typeface="Times New Roman" panose="02020603050405020304" pitchFamily="18" charset="0"/>
              </a:rPr>
              <a:t>Today, space probes have rediscovered rapid ring change and dissipation, as is evident from statements by many astronomers. For Jupiter, ring ‘particles should last only a very short time—perhaps only a few thousand years </a:t>
            </a:r>
          </a:p>
          <a:p>
            <a:r>
              <a:rPr lang="en-US" sz="2600" b="1" dirty="0">
                <a:solidFill>
                  <a:srgbClr val="FFCCCC"/>
                </a:solidFill>
                <a:latin typeface="Times New Roman" panose="02020603050405020304" pitchFamily="18" charset="0"/>
                <a:ea typeface="Calibri"/>
                <a:cs typeface="Times New Roman" panose="02020603050405020304" pitchFamily="18" charset="0"/>
              </a:rPr>
              <a:t>Fix, J., Astronomy, WCB/McGraw-Hill, Boston, pp. 270, 275, 1999</a:t>
            </a:r>
          </a:p>
        </p:txBody>
      </p:sp>
    </p:spTree>
    <p:extLst>
      <p:ext uri="{BB962C8B-B14F-4D97-AF65-F5344CB8AC3E}">
        <p14:creationId xmlns:p14="http://schemas.microsoft.com/office/powerpoint/2010/main" val="5668216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5693866"/>
          </a:xfrm>
          <a:prstGeom prst="rect">
            <a:avLst/>
          </a:prstGeom>
        </p:spPr>
        <p:txBody>
          <a:bodyPr wrap="square">
            <a:spAutoFit/>
          </a:bodyPr>
          <a:lstStyle/>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19 ايضا حجارة الحلقة الثلجية هي نظيفة بطريقة تؤكد انه لم يمضي زمن طويل اي بلايين السنين لتجمع هذه الصخور الثلجية تراب من الفضاء ويتغير لونها وهذا سندرسه لاحقا في قسم التطور الكوني بشيء من التفصيل. </a:t>
            </a:r>
          </a:p>
          <a:p>
            <a:pPr algn="r" rtl="1"/>
            <a:endParaRPr lang="ar-EG" sz="2800" b="1" dirty="0">
              <a:solidFill>
                <a:srgbClr val="FFCCCC"/>
              </a:solidFill>
              <a:latin typeface="Times New Roman" panose="02020603050405020304" pitchFamily="18" charset="0"/>
              <a:ea typeface="Calibri"/>
              <a:cs typeface="Times New Roman" panose="02020603050405020304" pitchFamily="18" charset="0"/>
            </a:endParaRP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20 امر اخر توجد دراسات تشير اليه وتقدم ادلة علي ذلك وهي ان نسبة مرتفعة من هذه الصخور هي ليست من ثلج فقط بل من امونيا متجمدة أيضا وهذه دراسة قدمها كوبر </a:t>
            </a:r>
          </a:p>
          <a:p>
            <a:pPr algn="r" rtl="1"/>
            <a:r>
              <a:rPr lang="en-US" sz="2800" b="1" dirty="0">
                <a:solidFill>
                  <a:srgbClr val="FFCCCC"/>
                </a:solidFill>
                <a:latin typeface="Times New Roman" panose="02020603050405020304" pitchFamily="18" charset="0"/>
                <a:ea typeface="Calibri"/>
                <a:cs typeface="Times New Roman" panose="02020603050405020304" pitchFamily="18" charset="0"/>
              </a:rPr>
              <a:t>G.P Kuiper</a:t>
            </a:r>
          </a:p>
          <a:p>
            <a:pPr algn="r" rtl="1"/>
            <a:r>
              <a:rPr lang="ar-EG" sz="2800" b="1" dirty="0">
                <a:solidFill>
                  <a:srgbClr val="FFCCCC"/>
                </a:solidFill>
                <a:latin typeface="Times New Roman" panose="02020603050405020304" pitchFamily="18" charset="0"/>
                <a:ea typeface="Calibri"/>
                <a:cs typeface="Times New Roman" panose="02020603050405020304" pitchFamily="18" charset="0"/>
              </a:rPr>
              <a:t>ولكن في هذا أيضا إشكالية وهي ان صخور الامونيا الثلجية هي تتبخر بسرعة اعلي بكثير من الثلج المائي وهذا يعني ان عمرها قصير جدا فكيف تكون لها وجود حتي الان علي شكل صخور لو كان عمره بلايين السنين بل هي غالبا بضعة الاف من السنين لتستمر حتي الان.</a:t>
            </a:r>
          </a:p>
        </p:txBody>
      </p:sp>
    </p:spTree>
    <p:extLst>
      <p:ext uri="{BB962C8B-B14F-4D97-AF65-F5344CB8AC3E}">
        <p14:creationId xmlns:p14="http://schemas.microsoft.com/office/powerpoint/2010/main" val="378466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5293757"/>
          </a:xfrm>
          <a:prstGeom prst="rect">
            <a:avLst/>
          </a:prstGeom>
        </p:spPr>
        <p:txBody>
          <a:bodyPr wrap="square">
            <a:spAutoFit/>
          </a:bodyPr>
          <a:lstStyle/>
          <a:p>
            <a:pPr algn="r" rtl="1"/>
            <a:r>
              <a:rPr lang="ar-EG" sz="2600" b="1" dirty="0">
                <a:solidFill>
                  <a:srgbClr val="FFCCCC"/>
                </a:solidFill>
                <a:latin typeface="Times New Roman" panose="02020603050405020304" pitchFamily="18" charset="0"/>
                <a:ea typeface="Calibri"/>
                <a:cs typeface="Times New Roman" panose="02020603050405020304" pitchFamily="18" charset="0"/>
              </a:rPr>
              <a:t>21 امر اخر أيضا وهو ان هذه الحلقات مساحتها واسعة في شكل اسطواني وهي مثل بقية الكواكب تتعرض الي صدمات النيازك والشهب المستمرة. لو حسبنا معدل التصادمات مثل القمر وغيره لوجدنا ان هذه التصادمات كان يجب ان تدمر حلقات زحل تماما في زمن قدره 200000 سنة. ولكن هذا لم يحدث ولا تزال الحلقات موجوده وشبه منتظمة حتى الان مما يعني ان حلقات زحل عمرها اقل من هذا بكثير بل لانتظامها هذا يوضح انها اقل من 10000 سنة. </a:t>
            </a:r>
          </a:p>
          <a:p>
            <a:pPr algn="r" rtl="1"/>
            <a:r>
              <a:rPr lang="ar-EG" sz="2600" b="1" dirty="0">
                <a:solidFill>
                  <a:srgbClr val="FFCCCC"/>
                </a:solidFill>
                <a:latin typeface="Times New Roman" panose="02020603050405020304" pitchFamily="18" charset="0"/>
                <a:ea typeface="Calibri"/>
                <a:cs typeface="Times New Roman" panose="02020603050405020304" pitchFamily="18" charset="0"/>
              </a:rPr>
              <a:t>بل تصادمات النيازك بها ليس فقط تدمر معظمها بل هي تجعل جزء اخر يدور في اتجاهات مختلفة خارج الحلقات وهذا لم يحدث بعد.</a:t>
            </a:r>
          </a:p>
          <a:p>
            <a:pPr algn="r" rtl="1"/>
            <a:endParaRPr lang="ar-EG" sz="2600" b="1" dirty="0">
              <a:solidFill>
                <a:srgbClr val="FFCCCC"/>
              </a:solidFill>
              <a:latin typeface="Times New Roman" panose="02020603050405020304" pitchFamily="18" charset="0"/>
              <a:ea typeface="Calibri"/>
              <a:cs typeface="Times New Roman" panose="02020603050405020304" pitchFamily="18" charset="0"/>
            </a:endParaRPr>
          </a:p>
          <a:p>
            <a:pPr algn="r" rtl="1"/>
            <a:r>
              <a:rPr lang="ar-EG" sz="2600" b="1" dirty="0">
                <a:solidFill>
                  <a:srgbClr val="FFCCCC"/>
                </a:solidFill>
                <a:latin typeface="Times New Roman" panose="02020603050405020304" pitchFamily="18" charset="0"/>
                <a:ea typeface="Calibri"/>
                <a:cs typeface="Times New Roman" panose="02020603050405020304" pitchFamily="18" charset="0"/>
              </a:rPr>
              <a:t> 22 امر اخر في هذه الحلقات انه حسب مجلة الاكتشافات ثبت انها تتباعد </a:t>
            </a:r>
          </a:p>
          <a:p>
            <a:pPr algn="r" rtl="1"/>
            <a:r>
              <a:rPr lang="ar-EG" sz="2600" b="1" dirty="0">
                <a:solidFill>
                  <a:srgbClr val="FFCCCC"/>
                </a:solidFill>
                <a:latin typeface="Times New Roman" panose="02020603050405020304" pitchFamily="18" charset="0"/>
                <a:ea typeface="Calibri"/>
                <a:cs typeface="Times New Roman" panose="02020603050405020304" pitchFamily="18" charset="0"/>
              </a:rPr>
              <a:t>ولا تتباعد فقط بل المسافة الفاصلة بينها وبين سطح زحل في قياسات لمدة 100 سنة  تثبت انها تتسع وهذا يضاف الي كل كم الأدلة الاخر عن هذه الحلقات التي تؤكد صغر عمر المجموعة الشمسية بما يناسب الكتاب المقدس.</a:t>
            </a:r>
          </a:p>
        </p:txBody>
      </p:sp>
    </p:spTree>
    <p:extLst>
      <p:ext uri="{BB962C8B-B14F-4D97-AF65-F5344CB8AC3E}">
        <p14:creationId xmlns:p14="http://schemas.microsoft.com/office/powerpoint/2010/main" val="30134349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6186309"/>
          </a:xfrm>
          <a:prstGeom prst="rect">
            <a:avLst/>
          </a:prstGeom>
        </p:spPr>
        <p:txBody>
          <a:bodyPr wrap="square">
            <a:spAutoFit/>
          </a:bodyPr>
          <a:lstStyle/>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1 الكتاب المقدس الذي هو بالإضافة الي قيمته الروحية هو اهم دليل تاريخي فقد ذكر لنا التاريخ بالتفصيل من ادم الي المسيح، فلماذا نتخلى عنه كأهم دليل تاريخي؟ ولماذا نرفض ان نأخذ معانيه اللفظية الواضحة والتي لا تحتاج لتأويل؟</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فهو أكثر كتاب تاريخي في العالم من ناحية الأدلة عليه من الاثار والمخطوطات والانتشار والترجمات وما قاله تاريخيا دقيق حتى الان رغم المحاولات الكثيرة التي فشلت لأثبات انه خطأ ولا يوجد كتاب تاريخي اخر من زمن الكتاب المقدس يتكلم عن التطور. ولا يوجد كتاب تاريخي اخر يقترب من دقة الكتاب المقدس علميا. </a:t>
            </a:r>
          </a:p>
        </p:txBody>
      </p:sp>
    </p:spTree>
    <p:extLst>
      <p:ext uri="{BB962C8B-B14F-4D97-AF65-F5344CB8AC3E}">
        <p14:creationId xmlns:p14="http://schemas.microsoft.com/office/powerpoint/2010/main" val="2866488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533400" y="399157"/>
            <a:ext cx="8229600" cy="5816977"/>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drghaly.com/articles/display/12192</a:t>
            </a:r>
            <a:endParaRPr lang="en-US" sz="3200" b="1" dirty="0" smtClean="0">
              <a:solidFill>
                <a:srgbClr val="FFFFFF"/>
              </a:solidFill>
            </a:endParaRPr>
          </a:p>
          <a:p>
            <a:pPr lvl="0" algn="ctr" rtl="1">
              <a:lnSpc>
                <a:spcPct val="150000"/>
              </a:lnSpc>
            </a:pPr>
            <a:r>
              <a:rPr lang="en-US" sz="3200" b="1" dirty="0">
                <a:solidFill>
                  <a:srgbClr val="FFFFFF"/>
                </a:solidFill>
                <a:hlinkClick r:id="rId6"/>
              </a:rPr>
              <a:t>http://</a:t>
            </a:r>
            <a:r>
              <a:rPr lang="en-US" sz="3200" b="1" dirty="0" smtClean="0">
                <a:solidFill>
                  <a:srgbClr val="FFFFFF"/>
                </a:solidFill>
                <a:hlinkClick r:id="rId6"/>
              </a:rPr>
              <a:t>drghaly.com/articles/display/12193</a:t>
            </a:r>
            <a:endParaRPr lang="en-US" sz="3200" b="1" dirty="0" smtClean="0">
              <a:solidFill>
                <a:srgbClr val="FFFFFF"/>
              </a:solidFill>
            </a:endParaRPr>
          </a:p>
          <a:p>
            <a:pPr lvl="0" algn="ctr" rtl="1">
              <a:lnSpc>
                <a:spcPct val="150000"/>
              </a:lnSpc>
            </a:pPr>
            <a:endParaRPr lang="en-US" sz="3200" b="1" dirty="0">
              <a:solidFill>
                <a:srgbClr val="FFFFFF"/>
              </a:solidFill>
            </a:endParaRPr>
          </a:p>
          <a:p>
            <a:pPr lvl="0" algn="ctr" rtl="1">
              <a:lnSpc>
                <a:spcPct val="150000"/>
              </a:lnSpc>
            </a:pPr>
            <a:r>
              <a:rPr lang="en-US" sz="2800" b="1" dirty="0">
                <a:solidFill>
                  <a:srgbClr val="FFFFFF"/>
                </a:solidFill>
                <a:hlinkClick r:id="rId7"/>
              </a:rPr>
              <a:t>https://</a:t>
            </a:r>
            <a:r>
              <a:rPr lang="en-US" sz="2800" b="1" dirty="0" smtClean="0">
                <a:solidFill>
                  <a:srgbClr val="FFFFFF"/>
                </a:solidFill>
                <a:hlinkClick r:id="rId7"/>
              </a:rPr>
              <a:t>www.youtube.com/watch?v=ok9aeqkq7PM</a:t>
            </a:r>
            <a:endParaRPr lang="en-US" sz="2800" b="1" dirty="0" smtClean="0">
              <a:solidFill>
                <a:srgbClr val="FFFFFF"/>
              </a:solidFill>
            </a:endParaRPr>
          </a:p>
          <a:p>
            <a:pPr lvl="0" algn="ctr" rtl="1">
              <a:lnSpc>
                <a:spcPct val="150000"/>
              </a:lnSpc>
            </a:pPr>
            <a:r>
              <a:rPr lang="en-US" sz="2800" b="1" dirty="0">
                <a:solidFill>
                  <a:srgbClr val="FFFFFF"/>
                </a:solidFill>
                <a:hlinkClick r:id="rId8"/>
              </a:rPr>
              <a:t>https://</a:t>
            </a:r>
            <a:r>
              <a:rPr lang="en-US" sz="2800" b="1" dirty="0" smtClean="0">
                <a:solidFill>
                  <a:srgbClr val="FFFFFF"/>
                </a:solidFill>
                <a:hlinkClick r:id="rId8"/>
              </a:rPr>
              <a:t>www.youtube.com/watch?v=bq8xVd5w4Z8</a:t>
            </a:r>
            <a:endParaRPr lang="en-US" sz="2800" b="1" dirty="0" smtClean="0">
              <a:solidFill>
                <a:srgbClr val="FFFFFF"/>
              </a:solidFill>
            </a:endParaRPr>
          </a:p>
        </p:txBody>
      </p:sp>
    </p:spTree>
    <p:extLst>
      <p:ext uri="{BB962C8B-B14F-4D97-AF65-F5344CB8AC3E}">
        <p14:creationId xmlns:p14="http://schemas.microsoft.com/office/powerpoint/2010/main" val="136107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012801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 real Science</a:t>
            </a:r>
          </a:p>
        </p:txBody>
      </p:sp>
    </p:spTree>
    <p:extLst>
      <p:ext uri="{BB962C8B-B14F-4D97-AF65-F5344CB8AC3E}">
        <p14:creationId xmlns:p14="http://schemas.microsoft.com/office/powerpoint/2010/main" val="365472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038428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5632311"/>
          </a:xfrm>
          <a:prstGeom prst="rect">
            <a:avLst/>
          </a:prstGeom>
        </p:spPr>
        <p:txBody>
          <a:bodyPr wrap="square">
            <a:spAutoFit/>
          </a:bodyPr>
          <a:lstStyle/>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23 </a:t>
            </a:r>
            <a:r>
              <a:rPr lang="ar-EG" sz="3600" b="1" dirty="0" smtClean="0">
                <a:solidFill>
                  <a:srgbClr val="FFCCCC"/>
                </a:solidFill>
                <a:latin typeface="Times New Roman" panose="02020603050405020304" pitchFamily="18" charset="0"/>
                <a:ea typeface="Calibri"/>
                <a:cs typeface="Times New Roman" panose="02020603050405020304" pitchFamily="18" charset="0"/>
              </a:rPr>
              <a:t>معدل تباطؤ سرعة الارض </a:t>
            </a:r>
            <a:r>
              <a:rPr lang="ar-EG" sz="3600" b="1" dirty="0">
                <a:solidFill>
                  <a:srgbClr val="FFCCCC"/>
                </a:solidFill>
                <a:latin typeface="Times New Roman" panose="02020603050405020304" pitchFamily="18" charset="0"/>
                <a:ea typeface="Calibri"/>
                <a:cs typeface="Times New Roman" panose="02020603050405020304" pitchFamily="18" charset="0"/>
              </a:rPr>
              <a:t>وهو 62.4 ثانية في القرن هذا يوضح ان سرعة الارض في الماضي كانت اعلي وسرعة الارض تؤثر على سرعة الرياح والسخونة الرهيبة وغيرها وهذا يجعل الحياة مستحيلة أكثر من مليون سنة بل لو وضعنا فيها تأثير القمر الذي كان أقرب كل سنة يزيد المعدل هذا يوضح ان الحياة على الارض بما يناسب سرعة الارض في الماضي هي قصيرة اقل من عشرات الالوف وليس من مليارات من السنين وهذا يناسب ان تكون الارض خلقت هكذا منذ اقل من 10000 سنة كما قال الكتاب المقدس.</a:t>
            </a:r>
          </a:p>
        </p:txBody>
      </p:sp>
    </p:spTree>
    <p:extLst>
      <p:ext uri="{BB962C8B-B14F-4D97-AF65-F5344CB8AC3E}">
        <p14:creationId xmlns:p14="http://schemas.microsoft.com/office/powerpoint/2010/main" val="32196629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4524315"/>
          </a:xfrm>
          <a:prstGeom prst="rect">
            <a:avLst/>
          </a:prstGeom>
        </p:spPr>
        <p:txBody>
          <a:bodyPr wrap="square">
            <a:spAutoFit/>
          </a:bodyPr>
          <a:lstStyle/>
          <a:p>
            <a:r>
              <a:rPr lang="en-US" sz="3600" b="1" dirty="0">
                <a:solidFill>
                  <a:srgbClr val="FFCCCC"/>
                </a:solidFill>
                <a:latin typeface="Times New Roman" panose="02020603050405020304" pitchFamily="18" charset="0"/>
                <a:ea typeface="Calibri"/>
                <a:cs typeface="Times New Roman" panose="02020603050405020304" pitchFamily="18" charset="0"/>
              </a:rPr>
              <a:t>Scott </a:t>
            </a:r>
            <a:r>
              <a:rPr lang="en-US" sz="3600" b="1" dirty="0" err="1">
                <a:solidFill>
                  <a:srgbClr val="FFCCCC"/>
                </a:solidFill>
                <a:latin typeface="Times New Roman" panose="02020603050405020304" pitchFamily="18" charset="0"/>
                <a:ea typeface="Calibri"/>
                <a:cs typeface="Times New Roman" panose="02020603050405020304" pitchFamily="18" charset="0"/>
              </a:rPr>
              <a:t>Huse</a:t>
            </a:r>
            <a:r>
              <a:rPr lang="en-US" sz="3600" b="1" dirty="0">
                <a:solidFill>
                  <a:srgbClr val="FFCCCC"/>
                </a:solidFill>
                <a:latin typeface="Times New Roman" panose="02020603050405020304" pitchFamily="18" charset="0"/>
                <a:ea typeface="Calibri"/>
                <a:cs typeface="Times New Roman" panose="02020603050405020304" pitchFamily="18" charset="0"/>
              </a:rPr>
              <a:t>, "The Collapse Of Evolution," (1996), Page 25</a:t>
            </a:r>
            <a:r>
              <a:rPr lang="en-US" sz="3600" b="1" dirty="0" smtClean="0">
                <a:solidFill>
                  <a:srgbClr val="FFCCCC"/>
                </a:solidFill>
                <a:latin typeface="Times New Roman" panose="02020603050405020304" pitchFamily="18" charset="0"/>
                <a:ea typeface="Calibri"/>
                <a:cs typeface="Times New Roman" panose="02020603050405020304" pitchFamily="18" charset="0"/>
              </a:rPr>
              <a:t>.</a:t>
            </a:r>
          </a:p>
          <a:p>
            <a:endParaRPr lang="en-US" sz="3600" b="1" dirty="0">
              <a:solidFill>
                <a:srgbClr val="FFCCCC"/>
              </a:solidFill>
              <a:latin typeface="Times New Roman" panose="02020603050405020304" pitchFamily="18" charset="0"/>
              <a:ea typeface="Calibri"/>
              <a:cs typeface="Times New Roman" panose="02020603050405020304" pitchFamily="18" charset="0"/>
            </a:endParaRPr>
          </a:p>
          <a:p>
            <a:r>
              <a:rPr lang="en-US" sz="3600" b="1" dirty="0">
                <a:solidFill>
                  <a:srgbClr val="FFCCCC"/>
                </a:solidFill>
                <a:latin typeface="Times New Roman" panose="02020603050405020304" pitchFamily="18" charset="0"/>
                <a:ea typeface="Calibri"/>
                <a:cs typeface="Times New Roman" panose="02020603050405020304" pitchFamily="18" charset="0"/>
              </a:rPr>
              <a:t>Barnes, T. G. 1974. Physics: A challenge to “geologic time</a:t>
            </a:r>
            <a:r>
              <a:rPr lang="en-US" sz="3600" b="1" dirty="0" smtClean="0">
                <a:solidFill>
                  <a:srgbClr val="FFCCCC"/>
                </a:solidFill>
                <a:latin typeface="Times New Roman" panose="02020603050405020304" pitchFamily="18" charset="0"/>
                <a:ea typeface="Calibri"/>
                <a:cs typeface="Times New Roman" panose="02020603050405020304" pitchFamily="18" charset="0"/>
              </a:rPr>
              <a:t>.</a:t>
            </a:r>
          </a:p>
          <a:p>
            <a:endParaRPr lang="en-US" sz="3600" b="1" dirty="0">
              <a:solidFill>
                <a:srgbClr val="FFCCCC"/>
              </a:solidFill>
              <a:latin typeface="Times New Roman" panose="02020603050405020304" pitchFamily="18" charset="0"/>
              <a:ea typeface="Calibri"/>
              <a:cs typeface="Times New Roman" panose="02020603050405020304" pitchFamily="18" charset="0"/>
            </a:endParaRPr>
          </a:p>
          <a:p>
            <a:r>
              <a:rPr lang="en-US" sz="3600" b="1" dirty="0" err="1">
                <a:solidFill>
                  <a:srgbClr val="FFCCCC"/>
                </a:solidFill>
                <a:latin typeface="Times New Roman" panose="02020603050405020304" pitchFamily="18" charset="0"/>
                <a:ea typeface="Calibri"/>
                <a:cs typeface="Times New Roman" panose="02020603050405020304" pitchFamily="18" charset="0"/>
              </a:rPr>
              <a:t>Wysong</a:t>
            </a:r>
            <a:r>
              <a:rPr lang="en-US" sz="3600" b="1" dirty="0">
                <a:solidFill>
                  <a:srgbClr val="FFCCCC"/>
                </a:solidFill>
                <a:latin typeface="Times New Roman" panose="02020603050405020304" pitchFamily="18" charset="0"/>
                <a:ea typeface="Calibri"/>
                <a:cs typeface="Times New Roman" panose="02020603050405020304" pitchFamily="18" charset="0"/>
              </a:rPr>
              <a:t>, "Age of the Earth," (1981 ?), Page 21.</a:t>
            </a:r>
          </a:p>
        </p:txBody>
      </p:sp>
    </p:spTree>
    <p:extLst>
      <p:ext uri="{BB962C8B-B14F-4D97-AF65-F5344CB8AC3E}">
        <p14:creationId xmlns:p14="http://schemas.microsoft.com/office/powerpoint/2010/main" val="2289540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6001643"/>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24 أيضا الأدلة الضخمة التي تؤكد صغر عمر المجموعة الشمسية من معدل برودة بعض الكواكب فالكوكب لن يستمر يبرد وبسرعة الي الابد بمعني انه بعد فتره معينة سيصل الي درجة بعده يشع ما يكتسب فقط وبحساب معدل </a:t>
            </a:r>
            <a:r>
              <a:rPr lang="ar-EG" sz="3200" b="1" dirty="0" smtClean="0">
                <a:solidFill>
                  <a:srgbClr val="FFCCCC"/>
                </a:solidFill>
                <a:latin typeface="Times New Roman" panose="02020603050405020304" pitchFamily="18" charset="0"/>
                <a:ea typeface="Calibri"/>
                <a:cs typeface="Times New Roman" panose="02020603050405020304" pitchFamily="18" charset="0"/>
              </a:rPr>
              <a:t>فقد </a:t>
            </a:r>
            <a:r>
              <a:rPr lang="ar-EG" sz="3200" b="1" dirty="0">
                <a:solidFill>
                  <a:srgbClr val="FFCCCC"/>
                </a:solidFill>
                <a:latin typeface="Times New Roman" panose="02020603050405020304" pitchFamily="18" charset="0"/>
                <a:ea typeface="Calibri"/>
                <a:cs typeface="Times New Roman" panose="02020603050405020304" pitchFamily="18" charset="0"/>
              </a:rPr>
              <a:t>بعض الكواكب لحرارتها نجد بكل تأكيد انها صغيرة العمر مثل: المشتري يشع حرارة ضعف التي يكتسبها من الشمس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 وزحل يشع حرارة ثلاث اضعاف التي يكتسبها من الشمس</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وايضا الأقمار المختلفة والتي معدلات البراكين المرتفع جدا مثل ايو الذي يشع حرارة بغزارة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ومجالاتها المغناطيسية وغيره تؤكد قصر عمر المجموعة الشمسية </a:t>
            </a:r>
            <a:r>
              <a:rPr lang="ar-EG" sz="3200" b="1" dirty="0" smtClean="0">
                <a:solidFill>
                  <a:srgbClr val="FFCCCC"/>
                </a:solidFill>
                <a:latin typeface="Times New Roman" panose="02020603050405020304" pitchFamily="18" charset="0"/>
                <a:ea typeface="Calibri"/>
                <a:cs typeface="Times New Roman" panose="02020603050405020304" pitchFamily="18" charset="0"/>
              </a:rPr>
              <a:t>بأدلة </a:t>
            </a:r>
            <a:r>
              <a:rPr lang="ar-EG" sz="3200" b="1" dirty="0">
                <a:solidFill>
                  <a:srgbClr val="FFCCCC"/>
                </a:solidFill>
                <a:latin typeface="Times New Roman" panose="02020603050405020304" pitchFamily="18" charset="0"/>
                <a:ea typeface="Calibri"/>
                <a:cs typeface="Times New Roman" panose="02020603050405020304" pitchFamily="18" charset="0"/>
              </a:rPr>
              <a:t>ضخمة وهذه </a:t>
            </a:r>
            <a:r>
              <a:rPr lang="ar-EG" sz="3200" b="1" dirty="0" smtClean="0">
                <a:solidFill>
                  <a:srgbClr val="FFCCCC"/>
                </a:solidFill>
                <a:latin typeface="Times New Roman" panose="02020603050405020304" pitchFamily="18" charset="0"/>
                <a:ea typeface="Calibri"/>
                <a:cs typeface="Times New Roman" panose="02020603050405020304" pitchFamily="18" charset="0"/>
              </a:rPr>
              <a:t>سأتكلم </a:t>
            </a:r>
            <a:r>
              <a:rPr lang="ar-EG" sz="3200" b="1" dirty="0">
                <a:solidFill>
                  <a:srgbClr val="FFCCCC"/>
                </a:solidFill>
                <a:latin typeface="Times New Roman" panose="02020603050405020304" pitchFamily="18" charset="0"/>
                <a:ea typeface="Calibri"/>
                <a:cs typeface="Times New Roman" panose="02020603050405020304" pitchFamily="18" charset="0"/>
              </a:rPr>
              <a:t>عنها بالتفصيل في ملفات التطور الكوني</a:t>
            </a:r>
          </a:p>
        </p:txBody>
      </p:sp>
    </p:spTree>
    <p:extLst>
      <p:ext uri="{BB962C8B-B14F-4D97-AF65-F5344CB8AC3E}">
        <p14:creationId xmlns:p14="http://schemas.microsoft.com/office/powerpoint/2010/main" val="8682991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6001643"/>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25 مقياس اخر له نفس العلاقة وهو معدل برودة سطح الأرض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لو كانت الأرض بدأت فعلا ساخنة منصهرة وبدأت تبرد تدريجيا الإشكالية في هذا ان القشرة الأرضية موصل </a:t>
            </a:r>
            <a:r>
              <a:rPr lang="ar-EG" sz="3200" b="1" dirty="0" smtClean="0">
                <a:solidFill>
                  <a:srgbClr val="FFCCCC"/>
                </a:solidFill>
                <a:latin typeface="Times New Roman" panose="02020603050405020304" pitchFamily="18" charset="0"/>
                <a:ea typeface="Calibri"/>
                <a:cs typeface="Times New Roman" panose="02020603050405020304" pitchFamily="18" charset="0"/>
              </a:rPr>
              <a:t>رديء </a:t>
            </a:r>
            <a:r>
              <a:rPr lang="ar-EG" sz="3200" b="1" dirty="0">
                <a:solidFill>
                  <a:srgbClr val="FFCCCC"/>
                </a:solidFill>
                <a:latin typeface="Times New Roman" panose="02020603050405020304" pitchFamily="18" charset="0"/>
                <a:ea typeface="Calibri"/>
                <a:cs typeface="Times New Roman" panose="02020603050405020304" pitchFamily="18" charset="0"/>
              </a:rPr>
              <a:t>للحرارة فعندما يبرد </a:t>
            </a:r>
            <a:r>
              <a:rPr lang="ar-EG" sz="3200" b="1" dirty="0" smtClean="0">
                <a:solidFill>
                  <a:srgbClr val="FFCCCC"/>
                </a:solidFill>
                <a:latin typeface="Times New Roman" panose="02020603050405020304" pitchFamily="18" charset="0"/>
                <a:ea typeface="Calibri"/>
                <a:cs typeface="Times New Roman" panose="02020603050405020304" pitchFamily="18" charset="0"/>
              </a:rPr>
              <a:t>القشرة </a:t>
            </a:r>
            <a:r>
              <a:rPr lang="ar-EG" sz="3200" b="1" dirty="0">
                <a:solidFill>
                  <a:srgbClr val="FFCCCC"/>
                </a:solidFill>
                <a:latin typeface="Times New Roman" panose="02020603050405020304" pitchFamily="18" charset="0"/>
                <a:ea typeface="Calibri"/>
                <a:cs typeface="Times New Roman" panose="02020603050405020304" pitchFamily="18" charset="0"/>
              </a:rPr>
              <a:t>الخارجية بمعدل قدم هذا يقلل نفاذ الحرارة جدا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مع اعتبار ان الان حرارة سطح الأرض في حالة شبه ثبات فما تكتسبه الأرض من حراره بسبب الشمس وبسبب الدوران وبسبب الاحتكاك ونسبه </a:t>
            </a:r>
            <a:r>
              <a:rPr lang="ar-EG" sz="3200" b="1" dirty="0" smtClean="0">
                <a:solidFill>
                  <a:srgbClr val="FFCCCC"/>
                </a:solidFill>
                <a:latin typeface="Times New Roman" panose="02020603050405020304" pitchFamily="18" charset="0"/>
                <a:ea typeface="Calibri"/>
                <a:cs typeface="Times New Roman" panose="02020603050405020304" pitchFamily="18" charset="0"/>
              </a:rPr>
              <a:t>ضئيلة </a:t>
            </a:r>
            <a:r>
              <a:rPr lang="ar-EG" sz="3200" b="1" dirty="0">
                <a:solidFill>
                  <a:srgbClr val="FFCCCC"/>
                </a:solidFill>
                <a:latin typeface="Times New Roman" panose="02020603050405020304" pitchFamily="18" charset="0"/>
                <a:ea typeface="Calibri"/>
                <a:cs typeface="Times New Roman" panose="02020603050405020304" pitchFamily="18" charset="0"/>
              </a:rPr>
              <a:t>جدا من باطن الأرض تقريبا تساوي ما تفقده الي الفضاء يوميا. بوضع هذه العوامل معا في برنامج للكمبيوتر قام به </a:t>
            </a:r>
            <a:r>
              <a:rPr lang="ar-EG" sz="3200" b="1" dirty="0" err="1">
                <a:solidFill>
                  <a:srgbClr val="FFCCCC"/>
                </a:solidFill>
                <a:latin typeface="Times New Roman" panose="02020603050405020304" pitchFamily="18" charset="0"/>
                <a:ea typeface="Calibri"/>
                <a:cs typeface="Times New Roman" panose="02020603050405020304" pitchFamily="18" charset="0"/>
              </a:rPr>
              <a:t>كيلفين</a:t>
            </a:r>
            <a:r>
              <a:rPr lang="ar-EG" sz="3200" b="1" dirty="0">
                <a:solidFill>
                  <a:srgbClr val="FFCCCC"/>
                </a:solidFill>
                <a:latin typeface="Times New Roman" panose="02020603050405020304" pitchFamily="18" charset="0"/>
                <a:ea typeface="Calibri"/>
                <a:cs typeface="Times New Roman" panose="02020603050405020304" pitchFamily="18" charset="0"/>
              </a:rPr>
              <a:t> خرج بنتيجة ان الأرض لو بدأت منصهرة فهي اقل من 24 مليون سنة وهذا لا يناسب عمر التطور. </a:t>
            </a:r>
          </a:p>
        </p:txBody>
      </p:sp>
    </p:spTree>
    <p:extLst>
      <p:ext uri="{BB962C8B-B14F-4D97-AF65-F5344CB8AC3E}">
        <p14:creationId xmlns:p14="http://schemas.microsoft.com/office/powerpoint/2010/main" val="3965563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6001643"/>
          </a:xfrm>
          <a:prstGeom prst="rect">
            <a:avLst/>
          </a:prstGeom>
        </p:spPr>
        <p:txBody>
          <a:bodyPr wrap="square">
            <a:spAutoFit/>
          </a:bodyPr>
          <a:lstStyle/>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26 دليل اخر وهو بعض العناصر المشعة في القمر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نصف عمر اليورانيوم 236 </a:t>
            </a:r>
          </a:p>
          <a:p>
            <a:pPr algn="r" rtl="1"/>
            <a:r>
              <a:rPr lang="ar-EG" sz="3200" b="1" dirty="0">
                <a:solidFill>
                  <a:srgbClr val="FFCCCC"/>
                </a:solidFill>
                <a:latin typeface="Times New Roman" panose="02020603050405020304" pitchFamily="18" charset="0"/>
                <a:ea typeface="Calibri"/>
                <a:cs typeface="Times New Roman" panose="02020603050405020304" pitchFamily="18" charset="0"/>
              </a:rPr>
              <a:t>هذه العناصر نصف عمرها قصير فيجب ان تكون اختفت من القمر منذ زمن بعيد لو كان القمر منذ بلايين السنين ولكن وجودها وبكثرة في صخور القمر يوضح قصر عمر القمر وايضا الارض إذا لو عناصر قصيرة العمر تتحلل الي يورانيوم قصير العمر وهو 236 وهو يتحلل الي عنصر طويل العمر جدا لنتوقع ان نجد يورانيوم 236 نادر جدا او لا يوجد علي الاطلاق لأنه يتحلل بسرعه ونجد </a:t>
            </a:r>
            <a:r>
              <a:rPr lang="ar-EG" sz="3200" b="1" dirty="0" err="1">
                <a:solidFill>
                  <a:srgbClr val="FFCCCC"/>
                </a:solidFill>
                <a:latin typeface="Times New Roman" panose="02020603050405020304" pitchFamily="18" charset="0"/>
                <a:ea typeface="Calibri"/>
                <a:cs typeface="Times New Roman" panose="02020603050405020304" pitchFamily="18" charset="0"/>
              </a:rPr>
              <a:t>ثوريم</a:t>
            </a:r>
            <a:r>
              <a:rPr lang="ar-EG" sz="3200" b="1" dirty="0">
                <a:solidFill>
                  <a:srgbClr val="FFCCCC"/>
                </a:solidFill>
                <a:latin typeface="Times New Roman" panose="02020603050405020304" pitchFamily="18" charset="0"/>
                <a:ea typeface="Calibri"/>
                <a:cs typeface="Times New Roman" panose="02020603050405020304" pitchFamily="18" charset="0"/>
              </a:rPr>
              <a:t> 232 باقي وبكثرة </a:t>
            </a:r>
            <a:r>
              <a:rPr lang="ar-EG" sz="3200" b="1" dirty="0" smtClean="0">
                <a:solidFill>
                  <a:srgbClr val="FFCCCC"/>
                </a:solidFill>
                <a:latin typeface="Times New Roman" panose="02020603050405020304" pitchFamily="18" charset="0"/>
                <a:ea typeface="Calibri"/>
                <a:cs typeface="Times New Roman" panose="02020603050405020304" pitchFamily="18" charset="0"/>
              </a:rPr>
              <a:t>لأنه </a:t>
            </a:r>
            <a:r>
              <a:rPr lang="ar-EG" sz="3200" b="1" dirty="0">
                <a:solidFill>
                  <a:srgbClr val="FFCCCC"/>
                </a:solidFill>
                <a:latin typeface="Times New Roman" panose="02020603050405020304" pitchFamily="18" charset="0"/>
                <a:ea typeface="Calibri"/>
                <a:cs typeface="Times New Roman" panose="02020603050405020304" pitchFamily="18" charset="0"/>
              </a:rPr>
              <a:t>لا يتحلل ويتراكم ولكن هذا عكس ما وجد فقصير العمر نجده بكثرة وطويل العمر الذي يجب ان يتراكم نجده قليل جدا وهذا يوضح قصر عمر القمر بشيء مقاس من العناصر المشعة</a:t>
            </a:r>
          </a:p>
        </p:txBody>
      </p:sp>
    </p:spTree>
    <p:extLst>
      <p:ext uri="{BB962C8B-B14F-4D97-AF65-F5344CB8AC3E}">
        <p14:creationId xmlns:p14="http://schemas.microsoft.com/office/powerpoint/2010/main" val="2594301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533400" y="457200"/>
            <a:ext cx="8077200" cy="5816977"/>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drghaly.com/articles/display/12211</a:t>
            </a:r>
            <a:endParaRPr lang="en-US" sz="3200" b="1" dirty="0" smtClean="0">
              <a:solidFill>
                <a:srgbClr val="FFFFFF"/>
              </a:solidFill>
            </a:endParaRPr>
          </a:p>
          <a:p>
            <a:pPr lvl="0" algn="ctr" rtl="1">
              <a:lnSpc>
                <a:spcPct val="150000"/>
              </a:lnSpc>
            </a:pPr>
            <a:r>
              <a:rPr lang="en-US" sz="3200" b="1" dirty="0">
                <a:solidFill>
                  <a:srgbClr val="FFFFFF"/>
                </a:solidFill>
                <a:hlinkClick r:id="rId6"/>
              </a:rPr>
              <a:t>http://</a:t>
            </a:r>
            <a:r>
              <a:rPr lang="en-US" sz="3200" b="1" dirty="0" smtClean="0">
                <a:solidFill>
                  <a:srgbClr val="FFFFFF"/>
                </a:solidFill>
                <a:hlinkClick r:id="rId6"/>
              </a:rPr>
              <a:t>drghaly.com/articles/display/12212</a:t>
            </a:r>
            <a:endParaRPr lang="en-US" sz="3200" b="1" dirty="0" smtClean="0">
              <a:solidFill>
                <a:srgbClr val="FFFFFF"/>
              </a:solidFill>
            </a:endParaRPr>
          </a:p>
          <a:p>
            <a:pPr lvl="0" algn="ctr" rtl="1">
              <a:lnSpc>
                <a:spcPct val="150000"/>
              </a:lnSpc>
            </a:pPr>
            <a:endParaRPr lang="en-US" sz="3200" b="1" dirty="0">
              <a:solidFill>
                <a:srgbClr val="FFFFFF"/>
              </a:solidFill>
            </a:endParaRPr>
          </a:p>
          <a:p>
            <a:pPr lvl="0" algn="ctr" rtl="1">
              <a:lnSpc>
                <a:spcPct val="150000"/>
              </a:lnSpc>
            </a:pPr>
            <a:r>
              <a:rPr lang="en-US" sz="2800" b="1" dirty="0">
                <a:solidFill>
                  <a:srgbClr val="FFFFFF"/>
                </a:solidFill>
                <a:hlinkClick r:id="rId7"/>
              </a:rPr>
              <a:t>https://</a:t>
            </a:r>
            <a:r>
              <a:rPr lang="en-US" sz="2800" b="1" dirty="0" smtClean="0">
                <a:solidFill>
                  <a:srgbClr val="FFFFFF"/>
                </a:solidFill>
                <a:hlinkClick r:id="rId7"/>
              </a:rPr>
              <a:t>www.youtube.com/watch?v=j1_M1vDXB18</a:t>
            </a:r>
            <a:endParaRPr lang="en-US" sz="2800" b="1" dirty="0" smtClean="0">
              <a:solidFill>
                <a:srgbClr val="FFFFFF"/>
              </a:solidFill>
            </a:endParaRPr>
          </a:p>
          <a:p>
            <a:pPr lvl="0" algn="ctr" rtl="1">
              <a:lnSpc>
                <a:spcPct val="150000"/>
              </a:lnSpc>
            </a:pPr>
            <a:r>
              <a:rPr lang="en-US" sz="2800" b="1" dirty="0">
                <a:solidFill>
                  <a:srgbClr val="FFFFFF"/>
                </a:solidFill>
                <a:hlinkClick r:id="rId8"/>
              </a:rPr>
              <a:t>https://</a:t>
            </a:r>
            <a:r>
              <a:rPr lang="en-US" sz="2800" b="1" dirty="0" smtClean="0">
                <a:solidFill>
                  <a:srgbClr val="FFFFFF"/>
                </a:solidFill>
                <a:hlinkClick r:id="rId8"/>
              </a:rPr>
              <a:t>www.youtube.com/watch?v=JJLNLfOqwkU</a:t>
            </a:r>
            <a:endParaRPr lang="en-US" sz="2800" b="1" dirty="0" smtClean="0">
              <a:solidFill>
                <a:srgbClr val="FFFFFF"/>
              </a:solidFill>
            </a:endParaRPr>
          </a:p>
        </p:txBody>
      </p:sp>
    </p:spTree>
    <p:extLst>
      <p:ext uri="{BB962C8B-B14F-4D97-AF65-F5344CB8AC3E}">
        <p14:creationId xmlns:p14="http://schemas.microsoft.com/office/powerpoint/2010/main" val="349953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539889"/>
            <a:ext cx="8229600" cy="5632311"/>
          </a:xfrm>
          <a:prstGeom prst="rect">
            <a:avLst/>
          </a:prstGeom>
        </p:spPr>
        <p:txBody>
          <a:bodyPr wrap="square">
            <a:spAutoFit/>
          </a:bodyPr>
          <a:lstStyle/>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2 تناقص المجال المغناطيسي </a:t>
            </a:r>
            <a:r>
              <a:rPr lang="ar-EG" sz="3600" b="1" dirty="0" smtClean="0">
                <a:solidFill>
                  <a:srgbClr val="FFCCCC"/>
                </a:solidFill>
                <a:latin typeface="Times New Roman" panose="02020603050405020304" pitchFamily="18" charset="0"/>
                <a:ea typeface="Calibri"/>
                <a:cs typeface="Times New Roman" panose="02020603050405020304" pitchFamily="18" charset="0"/>
              </a:rPr>
              <a:t>للأرض </a:t>
            </a:r>
            <a:endParaRPr lang="ar-EG" sz="3600" b="1" dirty="0">
              <a:solidFill>
                <a:srgbClr val="FFCCCC"/>
              </a:solidFill>
              <a:latin typeface="Times New Roman" panose="02020603050405020304" pitchFamily="18" charset="0"/>
              <a:ea typeface="Calibri"/>
              <a:cs typeface="Times New Roman" panose="02020603050405020304" pitchFamily="18" charset="0"/>
            </a:endParaRPr>
          </a:p>
          <a:p>
            <a:pPr algn="r" rtl="1"/>
            <a:r>
              <a:rPr lang="en-US" sz="3600" b="1" dirty="0">
                <a:solidFill>
                  <a:srgbClr val="FFCCCC"/>
                </a:solidFill>
                <a:latin typeface="Times New Roman" panose="02020603050405020304" pitchFamily="18" charset="0"/>
                <a:ea typeface="Calibri"/>
                <a:cs typeface="Times New Roman" panose="02020603050405020304" pitchFamily="18" charset="0"/>
              </a:rPr>
              <a:t>Earth magnetic field decay</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باختصار المجال المغناطيسي للأرض </a:t>
            </a:r>
            <a:r>
              <a:rPr lang="ar-EG" sz="3600" b="1" dirty="0" smtClean="0">
                <a:solidFill>
                  <a:srgbClr val="FFCCCC"/>
                </a:solidFill>
                <a:latin typeface="Times New Roman" panose="02020603050405020304" pitchFamily="18" charset="0"/>
                <a:ea typeface="Calibri"/>
                <a:cs typeface="Times New Roman" panose="02020603050405020304" pitchFamily="18" charset="0"/>
              </a:rPr>
              <a:t>يتناقص بمعدل </a:t>
            </a:r>
            <a:r>
              <a:rPr lang="ar-EG" sz="3600" b="1" dirty="0">
                <a:solidFill>
                  <a:srgbClr val="FFCCCC"/>
                </a:solidFill>
                <a:latin typeface="Times New Roman" panose="02020603050405020304" pitchFamily="18" charset="0"/>
                <a:ea typeface="Calibri"/>
                <a:cs typeface="Times New Roman" panose="02020603050405020304" pitchFamily="18" charset="0"/>
              </a:rPr>
              <a:t>نصف عمر 1400 سنة أي كل 1400 سنة في الماضي كان المجال المغناطيسي الضعف ولان المجال المغناطيسي ينتج طاقة هذا يجعل الحياة على الأرض بكل تأكيد اقل من 8000 سنة لان أكثر من هذا تكون طاقة الأرض مرتفعة لا تصلح للحياة بل لو وصلنا الي 25000 سنة تكون طاقة الأرض تشبه طاقة نجم مغناطيسي صغير. هذا يؤكد ما قاله الكتاب المقدس.</a:t>
            </a:r>
          </a:p>
        </p:txBody>
      </p:sp>
    </p:spTree>
    <p:extLst>
      <p:ext uri="{BB962C8B-B14F-4D97-AF65-F5344CB8AC3E}">
        <p14:creationId xmlns:p14="http://schemas.microsoft.com/office/powerpoint/2010/main" val="691811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7133061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8725926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980480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5078313"/>
          </a:xfrm>
          <a:prstGeom prst="rect">
            <a:avLst/>
          </a:prstGeom>
        </p:spPr>
        <p:txBody>
          <a:bodyPr wrap="square">
            <a:spAutoFit/>
          </a:bodyPr>
          <a:lstStyle/>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27 مقياس الهيليوم 4 الذي يتكون بمعدل أكبر مما يهرب من الأرض وهو ينتج من تحلل عناصر مشعة ويحسب معدل تكوينه ومقدار وجوده في الغلاف الجوي وجد ان الكمية قليلة جدا هذا يوضح ان عمر الارض صغير لو بدانا بصفر هذا يؤكد ان الأرض اقل من 2 مليون سنة ولكن لو كان هناك كمية في البداية يكون اقل من هذا بكثير جدا بل عندما بدا يحسب معدل اكتساب الأرض من الهيليوم 4 وجد ان الأرض اقل من 10000 سنة كما قال الكتاب المقدس.</a:t>
            </a:r>
          </a:p>
        </p:txBody>
      </p:sp>
    </p:spTree>
    <p:extLst>
      <p:ext uri="{BB962C8B-B14F-4D97-AF65-F5344CB8AC3E}">
        <p14:creationId xmlns:p14="http://schemas.microsoft.com/office/powerpoint/2010/main" val="2771307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6186309"/>
          </a:xfrm>
          <a:prstGeom prst="rect">
            <a:avLst/>
          </a:prstGeom>
        </p:spPr>
        <p:txBody>
          <a:bodyPr wrap="square">
            <a:spAutoFit/>
          </a:bodyPr>
          <a:lstStyle/>
          <a:p>
            <a:r>
              <a:rPr lang="en-US" sz="3600" b="1" dirty="0">
                <a:solidFill>
                  <a:srgbClr val="FFCCCC"/>
                </a:solidFill>
                <a:latin typeface="Times New Roman" panose="02020603050405020304" pitchFamily="18" charset="0"/>
                <a:ea typeface="Calibri"/>
                <a:cs typeface="Times New Roman" panose="02020603050405020304" pitchFamily="18" charset="0"/>
              </a:rPr>
              <a:t>Cook, M. A.. Where is the Earth’s radiogenic helium? Nature </a:t>
            </a:r>
            <a:r>
              <a:rPr lang="en-US" sz="3600" b="1" dirty="0" smtClean="0">
                <a:solidFill>
                  <a:srgbClr val="FFCCCC"/>
                </a:solidFill>
                <a:latin typeface="Times New Roman" panose="02020603050405020304" pitchFamily="18" charset="0"/>
                <a:ea typeface="Calibri"/>
                <a:cs typeface="Times New Roman" panose="02020603050405020304" pitchFamily="18" charset="0"/>
              </a:rPr>
              <a:t>179:213</a:t>
            </a:r>
          </a:p>
          <a:p>
            <a:endParaRPr lang="en-US" sz="3600" b="1" dirty="0">
              <a:solidFill>
                <a:srgbClr val="FFCCCC"/>
              </a:solidFill>
              <a:latin typeface="Times New Roman" panose="02020603050405020304" pitchFamily="18" charset="0"/>
              <a:ea typeface="Calibri"/>
              <a:cs typeface="Times New Roman" panose="02020603050405020304" pitchFamily="18" charset="0"/>
            </a:endParaRPr>
          </a:p>
          <a:p>
            <a:r>
              <a:rPr lang="en-US" sz="3600" b="1" dirty="0">
                <a:solidFill>
                  <a:srgbClr val="FFCCCC"/>
                </a:solidFill>
                <a:latin typeface="Times New Roman" panose="02020603050405020304" pitchFamily="18" charset="0"/>
                <a:ea typeface="Calibri"/>
                <a:cs typeface="Times New Roman" panose="02020603050405020304" pitchFamily="18" charset="0"/>
              </a:rPr>
              <a:t>Larry </a:t>
            </a:r>
            <a:r>
              <a:rPr lang="en-US" sz="3600" b="1" dirty="0" err="1">
                <a:solidFill>
                  <a:srgbClr val="FFCCCC"/>
                </a:solidFill>
                <a:latin typeface="Times New Roman" panose="02020603050405020304" pitchFamily="18" charset="0"/>
                <a:ea typeface="Calibri"/>
                <a:cs typeface="Times New Roman" panose="02020603050405020304" pitchFamily="18" charset="0"/>
              </a:rPr>
              <a:t>Vardiman</a:t>
            </a:r>
            <a:r>
              <a:rPr lang="en-US" sz="3600" b="1" dirty="0">
                <a:solidFill>
                  <a:srgbClr val="FFCCCC"/>
                </a:solidFill>
                <a:latin typeface="Times New Roman" panose="02020603050405020304" pitchFamily="18" charset="0"/>
                <a:ea typeface="Calibri"/>
                <a:cs typeface="Times New Roman" panose="02020603050405020304" pitchFamily="18" charset="0"/>
              </a:rPr>
              <a:t>, The Age of the Earth's Atmosphere: A Study of the Helium Flux through the Atmosphere (San Diego, CA: Institute for Creation Research, 1990), p. 28</a:t>
            </a:r>
            <a:r>
              <a:rPr lang="en-US" sz="3600" b="1" dirty="0" smtClean="0">
                <a:solidFill>
                  <a:srgbClr val="FFCCCC"/>
                </a:solidFill>
                <a:latin typeface="Times New Roman" panose="02020603050405020304" pitchFamily="18" charset="0"/>
                <a:ea typeface="Calibri"/>
                <a:cs typeface="Times New Roman" panose="02020603050405020304" pitchFamily="18" charset="0"/>
              </a:rPr>
              <a:t>.</a:t>
            </a:r>
          </a:p>
          <a:p>
            <a:endParaRPr lang="en-US" sz="3600" b="1" dirty="0">
              <a:solidFill>
                <a:srgbClr val="FFCCCC"/>
              </a:solidFill>
              <a:latin typeface="Times New Roman" panose="02020603050405020304" pitchFamily="18" charset="0"/>
              <a:ea typeface="Calibri"/>
              <a:cs typeface="Times New Roman" panose="02020603050405020304" pitchFamily="18" charset="0"/>
            </a:endParaRPr>
          </a:p>
          <a:p>
            <a:r>
              <a:rPr lang="en-US" sz="3600" b="1" dirty="0">
                <a:solidFill>
                  <a:srgbClr val="FFCCCC"/>
                </a:solidFill>
                <a:latin typeface="Times New Roman" panose="02020603050405020304" pitchFamily="18" charset="0"/>
                <a:ea typeface="Calibri"/>
                <a:cs typeface="Times New Roman" panose="02020603050405020304" pitchFamily="18" charset="0"/>
              </a:rPr>
              <a:t>“What Happened to the Earth’s Helium?” New Scientist, 24, December 3.</a:t>
            </a:r>
          </a:p>
        </p:txBody>
      </p:sp>
    </p:spTree>
    <p:extLst>
      <p:ext uri="{BB962C8B-B14F-4D97-AF65-F5344CB8AC3E}">
        <p14:creationId xmlns:p14="http://schemas.microsoft.com/office/powerpoint/2010/main" val="2460833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475357"/>
            <a:ext cx="8229600" cy="5847755"/>
          </a:xfrm>
          <a:prstGeom prst="rect">
            <a:avLst/>
          </a:prstGeom>
        </p:spPr>
        <p:txBody>
          <a:bodyPr wrap="square">
            <a:spAutoFit/>
          </a:bodyPr>
          <a:lstStyle/>
          <a:p>
            <a:pPr algn="r" rtl="1"/>
            <a:r>
              <a:rPr lang="ar-EG" sz="3400" b="1" dirty="0">
                <a:solidFill>
                  <a:srgbClr val="FFCCCC"/>
                </a:solidFill>
                <a:latin typeface="Times New Roman" panose="02020603050405020304" pitchFamily="18" charset="0"/>
                <a:ea typeface="Calibri"/>
                <a:cs typeface="Times New Roman" panose="02020603050405020304" pitchFamily="18" charset="0"/>
              </a:rPr>
              <a:t>28 مقياس الهيليوم في </a:t>
            </a:r>
            <a:r>
              <a:rPr lang="ar-EG" sz="3400" b="1" dirty="0" err="1">
                <a:solidFill>
                  <a:srgbClr val="FFCCCC"/>
                </a:solidFill>
                <a:latin typeface="Times New Roman" panose="02020603050405020304" pitchFamily="18" charset="0"/>
                <a:ea typeface="Calibri"/>
                <a:cs typeface="Times New Roman" panose="02020603050405020304" pitchFamily="18" charset="0"/>
              </a:rPr>
              <a:t>كرستالات</a:t>
            </a:r>
            <a:r>
              <a:rPr lang="ar-EG" sz="3400" b="1" dirty="0">
                <a:solidFill>
                  <a:srgbClr val="FFCCCC"/>
                </a:solidFill>
                <a:latin typeface="Times New Roman" panose="02020603050405020304" pitchFamily="18" charset="0"/>
                <a:ea typeface="Calibri"/>
                <a:cs typeface="Times New Roman" panose="02020603050405020304" pitchFamily="18" charset="0"/>
              </a:rPr>
              <a:t> الزركون  </a:t>
            </a:r>
          </a:p>
          <a:p>
            <a:pPr algn="r" rtl="1"/>
            <a:r>
              <a:rPr lang="ar-EG" sz="3400" b="1" dirty="0">
                <a:solidFill>
                  <a:srgbClr val="FFCCCC"/>
                </a:solidFill>
                <a:latin typeface="Times New Roman" panose="02020603050405020304" pitchFamily="18" charset="0"/>
                <a:ea typeface="Calibri"/>
                <a:cs typeface="Times New Roman" panose="02020603050405020304" pitchFamily="18" charset="0"/>
              </a:rPr>
              <a:t>يكتشفوا </a:t>
            </a:r>
            <a:r>
              <a:rPr lang="ar-EG" sz="3400" b="1" dirty="0" err="1">
                <a:solidFill>
                  <a:srgbClr val="FFCCCC"/>
                </a:solidFill>
                <a:latin typeface="Times New Roman" panose="02020603050405020304" pitchFamily="18" charset="0"/>
                <a:ea typeface="Calibri"/>
                <a:cs typeface="Times New Roman" panose="02020603050405020304" pitchFamily="18" charset="0"/>
              </a:rPr>
              <a:t>كرستالات</a:t>
            </a:r>
            <a:r>
              <a:rPr lang="ar-EG" sz="3400" b="1" dirty="0">
                <a:solidFill>
                  <a:srgbClr val="FFCCCC"/>
                </a:solidFill>
                <a:latin typeface="Times New Roman" panose="02020603050405020304" pitchFamily="18" charset="0"/>
                <a:ea typeface="Calibri"/>
                <a:cs typeface="Times New Roman" panose="02020603050405020304" pitchFamily="18" charset="0"/>
              </a:rPr>
              <a:t> الزركون في الاعماق المختلفة في صخور الاصلية للقشرة الأرضية بها رصاص من يورانيوم الذي يتحلل مكون هيليوم ووجد ان الهيليوم يستطيع الهروب من داخلها بنسبه قليله مقاسة بدقة فلو عمر الارض قديم جدا حتى لو فقط منذ 1.5 بليون سنة كان يتوقع ان لا يوجد فيها الا اشياء لا تذكر من ذرات الهيليوم ولكن النتيجة للقياسات كانت العكس فوجد نسبة الهيليوم مرتفعة في هذه </a:t>
            </a:r>
            <a:r>
              <a:rPr lang="ar-EG" sz="3400" b="1" dirty="0" err="1">
                <a:solidFill>
                  <a:srgbClr val="FFCCCC"/>
                </a:solidFill>
                <a:latin typeface="Times New Roman" panose="02020603050405020304" pitchFamily="18" charset="0"/>
                <a:ea typeface="Calibri"/>
                <a:cs typeface="Times New Roman" panose="02020603050405020304" pitchFamily="18" charset="0"/>
              </a:rPr>
              <a:t>الكرستلات</a:t>
            </a:r>
            <a:r>
              <a:rPr lang="ar-EG" sz="3400" b="1" dirty="0">
                <a:solidFill>
                  <a:srgbClr val="FFCCCC"/>
                </a:solidFill>
                <a:latin typeface="Times New Roman" panose="02020603050405020304" pitchFamily="18" charset="0"/>
                <a:ea typeface="Calibri"/>
                <a:cs typeface="Times New Roman" panose="02020603050405020304" pitchFamily="18" charset="0"/>
              </a:rPr>
              <a:t> هذه النسبة محسوبة بمعدل ثابت بناء عليه وجد ان الهيليوم المتبقي فيها بما يوازي عمر 6000 سنه. </a:t>
            </a:r>
          </a:p>
        </p:txBody>
      </p:sp>
    </p:spTree>
    <p:extLst>
      <p:ext uri="{BB962C8B-B14F-4D97-AF65-F5344CB8AC3E}">
        <p14:creationId xmlns:p14="http://schemas.microsoft.com/office/powerpoint/2010/main" val="717492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6186309"/>
          </a:xfrm>
          <a:prstGeom prst="rect">
            <a:avLst/>
          </a:prstGeom>
        </p:spPr>
        <p:txBody>
          <a:bodyPr wrap="square">
            <a:spAutoFit/>
          </a:bodyPr>
          <a:lstStyle/>
          <a:p>
            <a:r>
              <a:rPr lang="en-US" sz="3600" b="1" dirty="0">
                <a:solidFill>
                  <a:srgbClr val="FFCCCC"/>
                </a:solidFill>
                <a:latin typeface="Times New Roman" panose="02020603050405020304" pitchFamily="18" charset="0"/>
                <a:ea typeface="Calibri"/>
                <a:cs typeface="Times New Roman" panose="02020603050405020304" pitchFamily="18" charset="0"/>
              </a:rPr>
              <a:t>"Radioisotopes and the Age of The Earth," RATE </a:t>
            </a:r>
            <a:r>
              <a:rPr lang="en-US" sz="3600" b="1" dirty="0" smtClean="0">
                <a:solidFill>
                  <a:srgbClr val="FFCCCC"/>
                </a:solidFill>
                <a:latin typeface="Times New Roman" panose="02020603050405020304" pitchFamily="18" charset="0"/>
                <a:ea typeface="Calibri"/>
                <a:cs typeface="Times New Roman" panose="02020603050405020304" pitchFamily="18" charset="0"/>
              </a:rPr>
              <a:t>project</a:t>
            </a:r>
          </a:p>
          <a:p>
            <a:endParaRPr lang="en-US" sz="3600" b="1" dirty="0">
              <a:solidFill>
                <a:srgbClr val="FFCCCC"/>
              </a:solidFill>
              <a:latin typeface="Times New Roman" panose="02020603050405020304" pitchFamily="18" charset="0"/>
              <a:ea typeface="Calibri"/>
              <a:cs typeface="Times New Roman" panose="02020603050405020304" pitchFamily="18" charset="0"/>
            </a:endParaRPr>
          </a:p>
          <a:p>
            <a:r>
              <a:rPr lang="en-US" sz="3600" b="1" dirty="0">
                <a:solidFill>
                  <a:srgbClr val="FFCCCC"/>
                </a:solidFill>
                <a:latin typeface="Times New Roman" panose="02020603050405020304" pitchFamily="18" charset="0"/>
                <a:ea typeface="Calibri"/>
                <a:cs typeface="Times New Roman" panose="02020603050405020304" pitchFamily="18" charset="0"/>
              </a:rPr>
              <a:t>Atomic Migration in Crystals, written for </a:t>
            </a:r>
            <a:r>
              <a:rPr lang="en-US" sz="3600" b="1" dirty="0" err="1">
                <a:solidFill>
                  <a:srgbClr val="FFCCCC"/>
                </a:solidFill>
                <a:latin typeface="Times New Roman" panose="02020603050405020304" pitchFamily="18" charset="0"/>
                <a:ea typeface="Calibri"/>
                <a:cs typeface="Times New Roman" panose="02020603050405020304" pitchFamily="18" charset="0"/>
              </a:rPr>
              <a:t>nonexperts</a:t>
            </a:r>
            <a:r>
              <a:rPr lang="en-US" sz="3600" b="1" dirty="0">
                <a:solidFill>
                  <a:srgbClr val="FFCCCC"/>
                </a:solidFill>
                <a:latin typeface="Times New Roman" panose="02020603050405020304" pitchFamily="18" charset="0"/>
                <a:ea typeface="Calibri"/>
                <a:cs typeface="Times New Roman" panose="02020603050405020304" pitchFamily="18" charset="0"/>
              </a:rPr>
              <a:t> (</a:t>
            </a:r>
            <a:r>
              <a:rPr lang="en-US" sz="3600" b="1" dirty="0" err="1">
                <a:solidFill>
                  <a:srgbClr val="FFCCCC"/>
                </a:solidFill>
                <a:latin typeface="Times New Roman" panose="02020603050405020304" pitchFamily="18" charset="0"/>
                <a:ea typeface="Calibri"/>
                <a:cs typeface="Times New Roman" panose="02020603050405020304" pitchFamily="18" charset="0"/>
              </a:rPr>
              <a:t>Girifalco</a:t>
            </a:r>
            <a:r>
              <a:rPr lang="en-US" sz="3600" b="1" dirty="0" smtClean="0">
                <a:solidFill>
                  <a:srgbClr val="FFCCCC"/>
                </a:solidFill>
                <a:latin typeface="Times New Roman" panose="02020603050405020304" pitchFamily="18" charset="0"/>
                <a:ea typeface="Calibri"/>
                <a:cs typeface="Times New Roman" panose="02020603050405020304" pitchFamily="18" charset="0"/>
              </a:rPr>
              <a:t>).</a:t>
            </a:r>
          </a:p>
          <a:p>
            <a:endParaRPr lang="en-US" sz="3600" b="1" dirty="0">
              <a:solidFill>
                <a:srgbClr val="FFCCCC"/>
              </a:solidFill>
              <a:latin typeface="Times New Roman" panose="02020603050405020304" pitchFamily="18" charset="0"/>
              <a:ea typeface="Calibri"/>
              <a:cs typeface="Times New Roman" panose="02020603050405020304" pitchFamily="18" charset="0"/>
            </a:endParaRPr>
          </a:p>
          <a:p>
            <a:r>
              <a:rPr lang="en-US" sz="3600" b="1" dirty="0">
                <a:solidFill>
                  <a:srgbClr val="FFCCCC"/>
                </a:solidFill>
                <a:latin typeface="Times New Roman" panose="02020603050405020304" pitchFamily="18" charset="0"/>
                <a:ea typeface="Calibri"/>
                <a:cs typeface="Times New Roman" panose="02020603050405020304" pitchFamily="18" charset="0"/>
              </a:rPr>
              <a:t>R. V. Gentry, G. J. </a:t>
            </a:r>
            <a:r>
              <a:rPr lang="en-US" sz="3600" b="1" dirty="0" err="1">
                <a:solidFill>
                  <a:srgbClr val="FFCCCC"/>
                </a:solidFill>
                <a:latin typeface="Times New Roman" panose="02020603050405020304" pitchFamily="18" charset="0"/>
                <a:ea typeface="Calibri"/>
                <a:cs typeface="Times New Roman" panose="02020603050405020304" pitchFamily="18" charset="0"/>
              </a:rPr>
              <a:t>Glish</a:t>
            </a:r>
            <a:r>
              <a:rPr lang="en-US" sz="3600" b="1" dirty="0">
                <a:solidFill>
                  <a:srgbClr val="FFCCCC"/>
                </a:solidFill>
                <a:latin typeface="Times New Roman" panose="02020603050405020304" pitchFamily="18" charset="0"/>
                <a:ea typeface="Calibri"/>
                <a:cs typeface="Times New Roman" panose="02020603050405020304" pitchFamily="18" charset="0"/>
              </a:rPr>
              <a:t>, and E. H. </a:t>
            </a:r>
            <a:r>
              <a:rPr lang="en-US" sz="3600" b="1" dirty="0" err="1">
                <a:solidFill>
                  <a:srgbClr val="FFCCCC"/>
                </a:solidFill>
                <a:latin typeface="Times New Roman" panose="02020603050405020304" pitchFamily="18" charset="0"/>
                <a:ea typeface="Calibri"/>
                <a:cs typeface="Times New Roman" panose="02020603050405020304" pitchFamily="18" charset="0"/>
              </a:rPr>
              <a:t>McBay</a:t>
            </a:r>
            <a:r>
              <a:rPr lang="en-US" sz="3600" b="1" dirty="0">
                <a:solidFill>
                  <a:srgbClr val="FFCCCC"/>
                </a:solidFill>
                <a:latin typeface="Times New Roman" panose="02020603050405020304" pitchFamily="18" charset="0"/>
                <a:ea typeface="Calibri"/>
                <a:cs typeface="Times New Roman" panose="02020603050405020304" pitchFamily="18" charset="0"/>
              </a:rPr>
              <a:t>, "Differential helium retention in zircons: implications for nuclear waste management," Geophysical Research Letters 9(10):1129-1130, October 1982</a:t>
            </a:r>
          </a:p>
        </p:txBody>
      </p:sp>
    </p:spTree>
    <p:extLst>
      <p:ext uri="{BB962C8B-B14F-4D97-AF65-F5344CB8AC3E}">
        <p14:creationId xmlns:p14="http://schemas.microsoft.com/office/powerpoint/2010/main" val="20591498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078313"/>
          </a:xfrm>
          <a:prstGeom prst="rect">
            <a:avLst/>
          </a:prstGeom>
        </p:spPr>
        <p:txBody>
          <a:bodyPr wrap="square">
            <a:spAutoFit/>
          </a:bodyPr>
          <a:lstStyle/>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29 مقياس الرصاص في الزركون  </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أيضا في </a:t>
            </a:r>
            <a:r>
              <a:rPr lang="ar-EG" sz="3600" b="1" dirty="0" err="1">
                <a:solidFill>
                  <a:srgbClr val="FFCCCC"/>
                </a:solidFill>
                <a:latin typeface="Times New Roman" panose="02020603050405020304" pitchFamily="18" charset="0"/>
                <a:ea typeface="Calibri"/>
                <a:cs typeface="Times New Roman" panose="02020603050405020304" pitchFamily="18" charset="0"/>
              </a:rPr>
              <a:t>كرستلات</a:t>
            </a:r>
            <a:r>
              <a:rPr lang="ar-EG" sz="3600" b="1" dirty="0">
                <a:solidFill>
                  <a:srgbClr val="FFCCCC"/>
                </a:solidFill>
                <a:latin typeface="Times New Roman" panose="02020603050405020304" pitchFamily="18" charset="0"/>
                <a:ea typeface="Calibri"/>
                <a:cs typeface="Times New Roman" panose="02020603050405020304" pitchFamily="18" charset="0"/>
              </a:rPr>
              <a:t> الزركون مقياس اخر علي قصر عمر الأرض وهو نسبة نظائر الرصاص</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ووجد النسب تشير الي شيئين مهمين جدا </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الأول وهو ان نسبة الرصاص الي الزركون اثبتت قصر عمر الأرض </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الثاني وهو ان نفس النسبة في الطبقات المختلفة هذا أكد ان اعمار طبقات الأرض هو واحد قصير وليس طبقات مختلفة الاعمار </a:t>
            </a:r>
          </a:p>
        </p:txBody>
      </p:sp>
    </p:spTree>
    <p:extLst>
      <p:ext uri="{BB962C8B-B14F-4D97-AF65-F5344CB8AC3E}">
        <p14:creationId xmlns:p14="http://schemas.microsoft.com/office/powerpoint/2010/main" val="7698461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509200"/>
          </a:xfrm>
          <a:prstGeom prst="rect">
            <a:avLst/>
          </a:prstGeom>
        </p:spPr>
        <p:txBody>
          <a:bodyPr wrap="square">
            <a:spAutoFit/>
          </a:bodyPr>
          <a:lstStyle/>
          <a:p>
            <a:pPr algn="l"/>
            <a:r>
              <a:rPr lang="en-US" sz="3200" b="1" dirty="0">
                <a:solidFill>
                  <a:srgbClr val="FFCCCC"/>
                </a:solidFill>
                <a:latin typeface="Times New Roman" panose="02020603050405020304" pitchFamily="18" charset="0"/>
                <a:ea typeface="Calibri"/>
                <a:cs typeface="Times New Roman" panose="02020603050405020304" pitchFamily="18" charset="0"/>
              </a:rPr>
              <a:t>A. Meldrum, L.A. </a:t>
            </a:r>
            <a:r>
              <a:rPr lang="en-US" sz="3200" b="1" dirty="0" err="1">
                <a:solidFill>
                  <a:srgbClr val="FFCCCC"/>
                </a:solidFill>
                <a:latin typeface="Times New Roman" panose="02020603050405020304" pitchFamily="18" charset="0"/>
                <a:ea typeface="Calibri"/>
                <a:cs typeface="Times New Roman" panose="02020603050405020304" pitchFamily="18" charset="0"/>
              </a:rPr>
              <a:t>Boatner</a:t>
            </a:r>
            <a:r>
              <a:rPr lang="en-US" sz="3200" b="1" dirty="0">
                <a:solidFill>
                  <a:srgbClr val="FFCCCC"/>
                </a:solidFill>
                <a:latin typeface="Times New Roman" panose="02020603050405020304" pitchFamily="18" charset="0"/>
                <a:ea typeface="Calibri"/>
                <a:cs typeface="Times New Roman" panose="02020603050405020304" pitchFamily="18" charset="0"/>
              </a:rPr>
              <a:t>, W.J. Weber and R.C. Ewing, “Radiation Damage in Zircon and Monazite,” </a:t>
            </a:r>
            <a:r>
              <a:rPr lang="en-US" sz="3200" b="1" dirty="0" err="1">
                <a:solidFill>
                  <a:srgbClr val="FFCCCC"/>
                </a:solidFill>
                <a:latin typeface="Times New Roman" panose="02020603050405020304" pitchFamily="18" charset="0"/>
                <a:ea typeface="Calibri"/>
                <a:cs typeface="Times New Roman" panose="02020603050405020304" pitchFamily="18" charset="0"/>
              </a:rPr>
              <a:t>Geochimica</a:t>
            </a:r>
            <a:r>
              <a:rPr lang="en-US" sz="3200" b="1" dirty="0">
                <a:solidFill>
                  <a:srgbClr val="FFCCCC"/>
                </a:solidFill>
                <a:latin typeface="Times New Roman" panose="02020603050405020304" pitchFamily="18" charset="0"/>
                <a:ea typeface="Calibri"/>
                <a:cs typeface="Times New Roman" panose="02020603050405020304" pitchFamily="18" charset="0"/>
              </a:rPr>
              <a:t> et </a:t>
            </a:r>
            <a:r>
              <a:rPr lang="en-US" sz="3200" b="1" dirty="0" err="1">
                <a:solidFill>
                  <a:srgbClr val="FFCCCC"/>
                </a:solidFill>
                <a:latin typeface="Times New Roman" panose="02020603050405020304" pitchFamily="18" charset="0"/>
                <a:ea typeface="Calibri"/>
                <a:cs typeface="Times New Roman" panose="02020603050405020304" pitchFamily="18" charset="0"/>
              </a:rPr>
              <a:t>Cosmochimica</a:t>
            </a:r>
            <a:r>
              <a:rPr lang="en-US" sz="3200" b="1" dirty="0">
                <a:solidFill>
                  <a:srgbClr val="FFCCCC"/>
                </a:solidFill>
                <a:latin typeface="Times New Roman" panose="02020603050405020304" pitchFamily="18" charset="0"/>
                <a:ea typeface="Calibri"/>
                <a:cs typeface="Times New Roman" panose="02020603050405020304" pitchFamily="18" charset="0"/>
              </a:rPr>
              <a:t> </a:t>
            </a:r>
            <a:r>
              <a:rPr lang="en-US" sz="3200" b="1" dirty="0" err="1">
                <a:solidFill>
                  <a:srgbClr val="FFCCCC"/>
                </a:solidFill>
                <a:latin typeface="Times New Roman" panose="02020603050405020304" pitchFamily="18" charset="0"/>
                <a:ea typeface="Calibri"/>
                <a:cs typeface="Times New Roman" panose="02020603050405020304" pitchFamily="18" charset="0"/>
              </a:rPr>
              <a:t>Acta</a:t>
            </a:r>
            <a:r>
              <a:rPr lang="en-US" sz="3200" b="1" dirty="0">
                <a:solidFill>
                  <a:srgbClr val="FFCCCC"/>
                </a:solidFill>
                <a:latin typeface="Times New Roman" panose="02020603050405020304" pitchFamily="18" charset="0"/>
                <a:ea typeface="Calibri"/>
                <a:cs typeface="Times New Roman" panose="02020603050405020304" pitchFamily="18" charset="0"/>
              </a:rPr>
              <a:t>, 62 (1998): pp. 2509–2520.</a:t>
            </a:r>
          </a:p>
          <a:p>
            <a:pPr algn="l"/>
            <a:endParaRPr lang="en-US" sz="3200" b="1" dirty="0">
              <a:solidFill>
                <a:srgbClr val="FFCCCC"/>
              </a:solidFill>
              <a:latin typeface="Times New Roman" panose="02020603050405020304" pitchFamily="18" charset="0"/>
              <a:ea typeface="Calibri"/>
              <a:cs typeface="Times New Roman" panose="02020603050405020304" pitchFamily="18" charset="0"/>
            </a:endParaRPr>
          </a:p>
          <a:p>
            <a:pPr algn="l"/>
            <a:r>
              <a:rPr lang="en-US" sz="3200" b="1" dirty="0">
                <a:solidFill>
                  <a:srgbClr val="FFCCCC"/>
                </a:solidFill>
                <a:latin typeface="Times New Roman" panose="02020603050405020304" pitchFamily="18" charset="0"/>
                <a:ea typeface="Calibri"/>
                <a:cs typeface="Times New Roman" panose="02020603050405020304" pitchFamily="18" charset="0"/>
              </a:rPr>
              <a:t>J.K.W. Lee, I.S. Williams and D.J. Ellis, “Determination of </a:t>
            </a:r>
            <a:r>
              <a:rPr lang="en-US" sz="3200" b="1" dirty="0" err="1">
                <a:solidFill>
                  <a:srgbClr val="FFCCCC"/>
                </a:solidFill>
                <a:latin typeface="Times New Roman" panose="02020603050405020304" pitchFamily="18" charset="0"/>
                <a:ea typeface="Calibri"/>
                <a:cs typeface="Times New Roman" panose="02020603050405020304" pitchFamily="18" charset="0"/>
              </a:rPr>
              <a:t>Pb</a:t>
            </a:r>
            <a:r>
              <a:rPr lang="en-US" sz="3200" b="1" dirty="0">
                <a:solidFill>
                  <a:srgbClr val="FFCCCC"/>
                </a:solidFill>
                <a:latin typeface="Times New Roman" panose="02020603050405020304" pitchFamily="18" charset="0"/>
                <a:ea typeface="Calibri"/>
                <a:cs typeface="Times New Roman" panose="02020603050405020304" pitchFamily="18" charset="0"/>
              </a:rPr>
              <a:t>, U and </a:t>
            </a:r>
            <a:r>
              <a:rPr lang="en-US" sz="3200" b="1" dirty="0" err="1">
                <a:solidFill>
                  <a:srgbClr val="FFCCCC"/>
                </a:solidFill>
                <a:latin typeface="Times New Roman" panose="02020603050405020304" pitchFamily="18" charset="0"/>
                <a:ea typeface="Calibri"/>
                <a:cs typeface="Times New Roman" panose="02020603050405020304" pitchFamily="18" charset="0"/>
              </a:rPr>
              <a:t>Th</a:t>
            </a:r>
            <a:r>
              <a:rPr lang="en-US" sz="3200" b="1" dirty="0">
                <a:solidFill>
                  <a:srgbClr val="FFCCCC"/>
                </a:solidFill>
                <a:latin typeface="Times New Roman" panose="02020603050405020304" pitchFamily="18" charset="0"/>
                <a:ea typeface="Calibri"/>
                <a:cs typeface="Times New Roman" panose="02020603050405020304" pitchFamily="18" charset="0"/>
              </a:rPr>
              <a:t> Diffusion Rates in Zircon,” in Research School of Earth Sciences Annual Report 1996 (1997, Canberra, Australia, Australian National University), pp. 121–122.</a:t>
            </a:r>
          </a:p>
        </p:txBody>
      </p:sp>
    </p:spTree>
    <p:extLst>
      <p:ext uri="{BB962C8B-B14F-4D97-AF65-F5344CB8AC3E}">
        <p14:creationId xmlns:p14="http://schemas.microsoft.com/office/powerpoint/2010/main" val="8658469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457200" y="457200"/>
            <a:ext cx="8229600" cy="5816977"/>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drghaly.com/articles/display/12213</a:t>
            </a:r>
            <a:endParaRPr lang="en-US" sz="3200" b="1" dirty="0" smtClean="0">
              <a:solidFill>
                <a:srgbClr val="FFFFFF"/>
              </a:solidFill>
            </a:endParaRPr>
          </a:p>
          <a:p>
            <a:pPr lvl="0" algn="ctr" rtl="1">
              <a:lnSpc>
                <a:spcPct val="150000"/>
              </a:lnSpc>
            </a:pPr>
            <a:r>
              <a:rPr lang="en-US" sz="3200" b="1" dirty="0">
                <a:solidFill>
                  <a:srgbClr val="FFFFFF"/>
                </a:solidFill>
                <a:hlinkClick r:id="rId6"/>
              </a:rPr>
              <a:t>http://</a:t>
            </a:r>
            <a:r>
              <a:rPr lang="en-US" sz="3200" b="1" dirty="0" smtClean="0">
                <a:solidFill>
                  <a:srgbClr val="FFFFFF"/>
                </a:solidFill>
                <a:hlinkClick r:id="rId6"/>
              </a:rPr>
              <a:t>drghaly.com/articles/display/12214</a:t>
            </a:r>
            <a:endParaRPr lang="en-US" sz="3200" b="1" dirty="0" smtClean="0">
              <a:solidFill>
                <a:srgbClr val="FFFFFF"/>
              </a:solidFill>
            </a:endParaRPr>
          </a:p>
          <a:p>
            <a:pPr lvl="0" algn="ctr" rtl="1">
              <a:lnSpc>
                <a:spcPct val="150000"/>
              </a:lnSpc>
            </a:pPr>
            <a:endParaRPr lang="en-US" sz="3200" b="1" dirty="0">
              <a:solidFill>
                <a:srgbClr val="FFFFFF"/>
              </a:solidFill>
            </a:endParaRPr>
          </a:p>
          <a:p>
            <a:pPr lvl="0" algn="ctr" rtl="1">
              <a:lnSpc>
                <a:spcPct val="150000"/>
              </a:lnSpc>
            </a:pPr>
            <a:r>
              <a:rPr lang="en-US" sz="2800" b="1" dirty="0" smtClean="0">
                <a:solidFill>
                  <a:srgbClr val="FFFFFF"/>
                </a:solidFill>
                <a:hlinkClick r:id="rId7"/>
              </a:rPr>
              <a:t>https://www.youtube.com/watch?v=9qWJoj-tGd4</a:t>
            </a:r>
            <a:endParaRPr lang="en-US" sz="2800" b="1" dirty="0" smtClean="0">
              <a:solidFill>
                <a:srgbClr val="FFFFFF"/>
              </a:solidFill>
            </a:endParaRPr>
          </a:p>
          <a:p>
            <a:pPr lvl="0" algn="ctr" rtl="1">
              <a:lnSpc>
                <a:spcPct val="150000"/>
              </a:lnSpc>
            </a:pPr>
            <a:r>
              <a:rPr lang="en-US" sz="2800" b="1" dirty="0" smtClean="0">
                <a:solidFill>
                  <a:srgbClr val="FFFFFF"/>
                </a:solidFill>
                <a:hlinkClick r:id="rId8"/>
              </a:rPr>
              <a:t>https://www.youtube.com/watch?v=aoDsES2A44o</a:t>
            </a:r>
            <a:endParaRPr lang="en-US" sz="2800" b="1" dirty="0" smtClean="0">
              <a:solidFill>
                <a:srgbClr val="FFFFFF"/>
              </a:solidFill>
            </a:endParaRPr>
          </a:p>
        </p:txBody>
      </p:sp>
    </p:spTree>
    <p:extLst>
      <p:ext uri="{BB962C8B-B14F-4D97-AF65-F5344CB8AC3E}">
        <p14:creationId xmlns:p14="http://schemas.microsoft.com/office/powerpoint/2010/main" val="62813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6186309"/>
          </a:xfrm>
          <a:prstGeom prst="rect">
            <a:avLst/>
          </a:prstGeom>
        </p:spPr>
        <p:txBody>
          <a:bodyPr wrap="square">
            <a:spAutoFit/>
          </a:bodyPr>
          <a:lstStyle/>
          <a:p>
            <a:pPr algn="l"/>
            <a:r>
              <a:rPr lang="en-US" sz="3600" b="1" dirty="0" smtClean="0">
                <a:solidFill>
                  <a:srgbClr val="FFCCCC"/>
                </a:solidFill>
                <a:latin typeface="Times New Roman" panose="02020603050405020304" pitchFamily="18" charset="0"/>
                <a:ea typeface="Calibri"/>
                <a:cs typeface="Times New Roman" panose="02020603050405020304" pitchFamily="18" charset="0"/>
              </a:rPr>
              <a:t>Merrill</a:t>
            </a:r>
            <a:r>
              <a:rPr lang="en-US" sz="3600" b="1" dirty="0">
                <a:solidFill>
                  <a:srgbClr val="FFCCCC"/>
                </a:solidFill>
                <a:latin typeface="Times New Roman" panose="02020603050405020304" pitchFamily="18" charset="0"/>
                <a:ea typeface="Calibri"/>
                <a:cs typeface="Times New Roman" panose="02020603050405020304" pitchFamily="18" charset="0"/>
              </a:rPr>
              <a:t>, R. T. and M. W. </a:t>
            </a:r>
            <a:r>
              <a:rPr lang="en-US" sz="3600" b="1" dirty="0" err="1">
                <a:solidFill>
                  <a:srgbClr val="FFCCCC"/>
                </a:solidFill>
                <a:latin typeface="Times New Roman" panose="02020603050405020304" pitchFamily="18" charset="0"/>
                <a:ea typeface="Calibri"/>
                <a:cs typeface="Times New Roman" panose="02020603050405020304" pitchFamily="18" charset="0"/>
              </a:rPr>
              <a:t>McElhinney</a:t>
            </a:r>
            <a:r>
              <a:rPr lang="en-US" sz="3600" b="1" dirty="0">
                <a:solidFill>
                  <a:srgbClr val="FFCCCC"/>
                </a:solidFill>
                <a:latin typeface="Times New Roman" panose="02020603050405020304" pitchFamily="18" charset="0"/>
                <a:ea typeface="Calibri"/>
                <a:cs typeface="Times New Roman" panose="02020603050405020304" pitchFamily="18" charset="0"/>
              </a:rPr>
              <a:t>. The Earth's Magnetic Field (London: Academic Press, 1983) 101-106</a:t>
            </a:r>
            <a:r>
              <a:rPr lang="en-US" sz="3600" b="1" dirty="0" smtClean="0">
                <a:solidFill>
                  <a:srgbClr val="FFCCCC"/>
                </a:solidFill>
                <a:latin typeface="Times New Roman" panose="02020603050405020304" pitchFamily="18" charset="0"/>
                <a:ea typeface="Calibri"/>
                <a:cs typeface="Times New Roman" panose="02020603050405020304" pitchFamily="18" charset="0"/>
              </a:rPr>
              <a:t>.</a:t>
            </a:r>
            <a:endParaRPr lang="ar-EG" sz="3600" b="1" dirty="0" smtClean="0">
              <a:solidFill>
                <a:srgbClr val="FFCCCC"/>
              </a:solidFill>
              <a:latin typeface="Times New Roman" panose="02020603050405020304" pitchFamily="18" charset="0"/>
              <a:ea typeface="Calibri"/>
              <a:cs typeface="Times New Roman" panose="02020603050405020304" pitchFamily="18" charset="0"/>
            </a:endParaRPr>
          </a:p>
          <a:p>
            <a:pPr algn="l"/>
            <a:endParaRPr lang="ar-EG" sz="3600" b="1" dirty="0">
              <a:solidFill>
                <a:srgbClr val="FFCCCC"/>
              </a:solidFill>
              <a:latin typeface="Times New Roman" panose="02020603050405020304" pitchFamily="18" charset="0"/>
              <a:ea typeface="Calibri"/>
              <a:cs typeface="Times New Roman" panose="02020603050405020304" pitchFamily="18" charset="0"/>
            </a:endParaRPr>
          </a:p>
          <a:p>
            <a:r>
              <a:rPr lang="en-US" sz="3600" b="1" dirty="0" smtClean="0">
                <a:solidFill>
                  <a:srgbClr val="FFCCCC"/>
                </a:solidFill>
                <a:latin typeface="Times New Roman" panose="02020603050405020304" pitchFamily="18" charset="0"/>
                <a:ea typeface="Calibri"/>
                <a:cs typeface="Times New Roman" panose="02020603050405020304" pitchFamily="18" charset="0"/>
              </a:rPr>
              <a:t>Humphreys</a:t>
            </a:r>
            <a:r>
              <a:rPr lang="en-US" sz="3600" b="1" dirty="0">
                <a:solidFill>
                  <a:srgbClr val="FFCCCC"/>
                </a:solidFill>
                <a:latin typeface="Times New Roman" panose="02020603050405020304" pitchFamily="18" charset="0"/>
                <a:ea typeface="Calibri"/>
                <a:cs typeface="Times New Roman" panose="02020603050405020304" pitchFamily="18" charset="0"/>
              </a:rPr>
              <a:t>, D. R. "Reversals of the earth's magnetic field during the Genesis flood," Proceedings of the First International Conference on Creationism, Vol. II (Pittsburgh: Creation Science Fellowship, 362 Ashland Avenue, 1986) 113-126.</a:t>
            </a:r>
            <a:endParaRPr lang="ar-EG" sz="36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9203059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8057637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064356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446550"/>
          </a:xfrm>
          <a:prstGeom prst="rect">
            <a:avLst/>
          </a:prstGeom>
        </p:spPr>
        <p:txBody>
          <a:bodyPr wrap="square">
            <a:spAutoFit/>
          </a:bodyPr>
          <a:lstStyle/>
          <a:p>
            <a:pPr algn="ctr"/>
            <a:r>
              <a:rPr lang="ar-EG" sz="4400" b="1" dirty="0">
                <a:solidFill>
                  <a:srgbClr val="FFCCCC"/>
                </a:solidFill>
                <a:latin typeface="Times New Roman" panose="02020603050405020304" pitchFamily="18" charset="0"/>
                <a:ea typeface="Calibri"/>
                <a:cs typeface="Times New Roman" panose="02020603050405020304" pitchFamily="18" charset="0"/>
              </a:rPr>
              <a:t>ادلة صغر عمر </a:t>
            </a:r>
            <a:r>
              <a:rPr lang="ar-EG" sz="4400" b="1" dirty="0" smtClean="0">
                <a:solidFill>
                  <a:srgbClr val="FFCCCC"/>
                </a:solidFill>
                <a:latin typeface="Times New Roman" panose="02020603050405020304" pitchFamily="18" charset="0"/>
                <a:ea typeface="Calibri"/>
                <a:cs typeface="Times New Roman" panose="02020603050405020304" pitchFamily="18" charset="0"/>
              </a:rPr>
              <a:t>الأرض التي تؤكد صدق ما قاله الكتاب المقدس لفظيا </a:t>
            </a:r>
            <a:endParaRPr lang="en-US" sz="4400" b="1" dirty="0">
              <a:solidFill>
                <a:srgbClr val="FFCCCC"/>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2176391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078313"/>
          </a:xfrm>
          <a:prstGeom prst="rect">
            <a:avLst/>
          </a:prstGeom>
        </p:spPr>
        <p:txBody>
          <a:bodyPr wrap="square">
            <a:spAutoFit/>
          </a:bodyPr>
          <a:lstStyle/>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30 وبنفس </a:t>
            </a:r>
            <a:r>
              <a:rPr lang="ar-EG" sz="3600" b="1" dirty="0" smtClean="0">
                <a:solidFill>
                  <a:srgbClr val="FFCCCC"/>
                </a:solidFill>
                <a:latin typeface="Times New Roman" panose="02020603050405020304" pitchFamily="18" charset="0"/>
                <a:ea typeface="Calibri"/>
                <a:cs typeface="Times New Roman" panose="02020603050405020304" pitchFamily="18" charset="0"/>
              </a:rPr>
              <a:t>المقياس السابق أيضا ينطبق على </a:t>
            </a:r>
            <a:r>
              <a:rPr lang="ar-EG" sz="3600" b="1" dirty="0">
                <a:solidFill>
                  <a:srgbClr val="FFCCCC"/>
                </a:solidFill>
                <a:latin typeface="Times New Roman" panose="02020603050405020304" pitchFamily="18" charset="0"/>
                <a:ea typeface="Calibri"/>
                <a:cs typeface="Times New Roman" panose="02020603050405020304" pitchFamily="18" charset="0"/>
              </a:rPr>
              <a:t>نظائر الغازات النبيلة في صخور القمر</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وجدوا بعض نظائر غازات نبيلة في صخور القمر مثل </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الارجون 36 </a:t>
            </a:r>
          </a:p>
          <a:p>
            <a:pPr algn="r" rtl="1"/>
            <a:r>
              <a:rPr lang="en-US" sz="3600" b="1" dirty="0">
                <a:solidFill>
                  <a:srgbClr val="FFCCCC"/>
                </a:solidFill>
                <a:latin typeface="Times New Roman" panose="02020603050405020304" pitchFamily="18" charset="0"/>
                <a:ea typeface="Calibri"/>
                <a:cs typeface="Times New Roman" panose="02020603050405020304" pitchFamily="18" charset="0"/>
              </a:rPr>
              <a:t>Argon36</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هو نظير ثابت لا يتحلل فليس له نصف عمر وهو لا يهرب بسهولة </a:t>
            </a:r>
          </a:p>
          <a:p>
            <a:pPr algn="r" rtl="1"/>
            <a:r>
              <a:rPr lang="ar-EG" sz="3600" b="1" dirty="0">
                <a:solidFill>
                  <a:srgbClr val="FFCCCC"/>
                </a:solidFill>
                <a:latin typeface="Times New Roman" panose="02020603050405020304" pitchFamily="18" charset="0"/>
                <a:ea typeface="Calibri"/>
                <a:cs typeface="Times New Roman" panose="02020603050405020304" pitchFamily="18" charset="0"/>
              </a:rPr>
              <a:t>الكريبتون 84</a:t>
            </a:r>
          </a:p>
          <a:p>
            <a:pPr algn="r" rtl="1"/>
            <a:r>
              <a:rPr lang="en-US" sz="3600" b="1" dirty="0">
                <a:solidFill>
                  <a:srgbClr val="FFCCCC"/>
                </a:solidFill>
                <a:latin typeface="Times New Roman" panose="02020603050405020304" pitchFamily="18" charset="0"/>
                <a:ea typeface="Calibri"/>
                <a:cs typeface="Times New Roman" panose="02020603050405020304" pitchFamily="18" charset="0"/>
              </a:rPr>
              <a:t>Krypton 84</a:t>
            </a:r>
          </a:p>
        </p:txBody>
      </p:sp>
    </p:spTree>
    <p:extLst>
      <p:ext uri="{BB962C8B-B14F-4D97-AF65-F5344CB8AC3E}">
        <p14:creationId xmlns:p14="http://schemas.microsoft.com/office/powerpoint/2010/main" val="1207896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847755"/>
          </a:xfrm>
          <a:prstGeom prst="rect">
            <a:avLst/>
          </a:prstGeom>
        </p:spPr>
        <p:txBody>
          <a:bodyPr wrap="square">
            <a:spAutoFit/>
          </a:bodyPr>
          <a:lstStyle/>
          <a:p>
            <a:pPr algn="r" rtl="1"/>
            <a:r>
              <a:rPr lang="ar-EG" sz="3400" b="1" dirty="0">
                <a:solidFill>
                  <a:srgbClr val="FFCCCC"/>
                </a:solidFill>
                <a:latin typeface="Times New Roman" panose="02020603050405020304" pitchFamily="18" charset="0"/>
                <a:ea typeface="Calibri"/>
                <a:cs typeface="Times New Roman" panose="02020603050405020304" pitchFamily="18" charset="0"/>
              </a:rPr>
              <a:t>هو نظير ثابت لا يتحلل فليس له نصف عمر وهو ثقيل لا يهرب بسهوله لكبر حجمه الذري </a:t>
            </a:r>
          </a:p>
          <a:p>
            <a:pPr algn="r" rtl="1"/>
            <a:r>
              <a:rPr lang="ar-EG" sz="3400" b="1" dirty="0">
                <a:solidFill>
                  <a:srgbClr val="FFCCCC"/>
                </a:solidFill>
                <a:latin typeface="Times New Roman" panose="02020603050405020304" pitchFamily="18" charset="0"/>
                <a:ea typeface="Calibri"/>
                <a:cs typeface="Times New Roman" panose="02020603050405020304" pitchFamily="18" charset="0"/>
              </a:rPr>
              <a:t>ويقول علماء الفضاء ان مصدر هذه الغازات هي من الرياح الشمسية. ولان سطح القمر لا يوجد عليه غلاف جوي فهو لا يقاوم وصول هذه الغازات. بعضها يهرب وبعضها يترسب على القمر بنسبة ضعيفة محسوبة بناء على تنافر الغازات وأيضا على جاذبية القمر وسرعة هروب الغازات وغيرها. وأيضا محسوب نسبة ترسيبها في السنة.</a:t>
            </a:r>
          </a:p>
          <a:p>
            <a:pPr algn="r" rtl="1"/>
            <a:r>
              <a:rPr lang="ar-EG" sz="3400" b="1" dirty="0">
                <a:solidFill>
                  <a:srgbClr val="FFCCCC"/>
                </a:solidFill>
                <a:latin typeface="Times New Roman" panose="02020603050405020304" pitchFamily="18" charset="0"/>
                <a:ea typeface="Calibri"/>
                <a:cs typeface="Times New Roman" panose="02020603050405020304" pitchFamily="18" charset="0"/>
              </a:rPr>
              <a:t>تجمع هذه الغازات تستطيع </a:t>
            </a:r>
            <a:r>
              <a:rPr lang="ar-EG" sz="3400" b="1" dirty="0" smtClean="0">
                <a:solidFill>
                  <a:srgbClr val="FFCCCC"/>
                </a:solidFill>
                <a:latin typeface="Times New Roman" panose="02020603050405020304" pitchFamily="18" charset="0"/>
                <a:ea typeface="Calibri"/>
                <a:cs typeface="Times New Roman" panose="02020603050405020304" pitchFamily="18" charset="0"/>
              </a:rPr>
              <a:t>ان نعرف </a:t>
            </a:r>
            <a:r>
              <a:rPr lang="ar-EG" sz="3400" b="1" dirty="0">
                <a:solidFill>
                  <a:srgbClr val="FFCCCC"/>
                </a:solidFill>
                <a:latin typeface="Times New Roman" panose="02020603050405020304" pitchFamily="18" charset="0"/>
                <a:ea typeface="Calibri"/>
                <a:cs typeface="Times New Roman" panose="02020603050405020304" pitchFamily="18" charset="0"/>
              </a:rPr>
              <a:t>عمر القمر من كمية الغازات ووجد ان الكمية هي تكفي لعمر ما بين 6000 بحد ادني الي 10000 سنة بحد أقصى </a:t>
            </a:r>
          </a:p>
        </p:txBody>
      </p:sp>
    </p:spTree>
    <p:extLst>
      <p:ext uri="{BB962C8B-B14F-4D97-AF65-F5344CB8AC3E}">
        <p14:creationId xmlns:p14="http://schemas.microsoft.com/office/powerpoint/2010/main" val="38735032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5324535"/>
          </a:xfrm>
          <a:prstGeom prst="rect">
            <a:avLst/>
          </a:prstGeom>
        </p:spPr>
        <p:txBody>
          <a:bodyPr wrap="square">
            <a:spAutoFit/>
          </a:bodyPr>
          <a:lstStyle/>
          <a:p>
            <a:pPr algn="r" rtl="1"/>
            <a:r>
              <a:rPr lang="ar-EG" sz="3400" b="1" dirty="0">
                <a:solidFill>
                  <a:srgbClr val="FFCCCC"/>
                </a:solidFill>
                <a:latin typeface="Times New Roman" panose="02020603050405020304" pitchFamily="18" charset="0"/>
                <a:ea typeface="Calibri"/>
                <a:cs typeface="Times New Roman" panose="02020603050405020304" pitchFamily="18" charset="0"/>
              </a:rPr>
              <a:t>31 مقياس تكوين الأكسجين في الارض</a:t>
            </a:r>
          </a:p>
          <a:p>
            <a:pPr algn="r" rtl="1"/>
            <a:r>
              <a:rPr lang="en-US" sz="3400" b="1" dirty="0">
                <a:solidFill>
                  <a:srgbClr val="FFCCCC"/>
                </a:solidFill>
                <a:latin typeface="Times New Roman" panose="02020603050405020304" pitchFamily="18" charset="0"/>
                <a:ea typeface="Calibri"/>
                <a:cs typeface="Times New Roman" panose="02020603050405020304" pitchFamily="18" charset="0"/>
              </a:rPr>
              <a:t>Abundance of Oxygen in the Atmosphere</a:t>
            </a:r>
          </a:p>
          <a:p>
            <a:pPr algn="r" rtl="1"/>
            <a:r>
              <a:rPr lang="ar-EG" sz="3400" b="1" dirty="0">
                <a:solidFill>
                  <a:srgbClr val="FFCCCC"/>
                </a:solidFill>
                <a:latin typeface="Times New Roman" panose="02020603050405020304" pitchFamily="18" charset="0"/>
                <a:ea typeface="Calibri"/>
                <a:cs typeface="Times New Roman" panose="02020603050405020304" pitchFamily="18" charset="0"/>
              </a:rPr>
              <a:t>يقول مؤيدي التطور ان الارض لم يكن فيها أكسجين لان الأكسجين هو حائل مهم ضد تكوين المواد العضوية فأي مواد عضوية لو تكونت بالصدفة في الطبيعة </a:t>
            </a:r>
            <a:r>
              <a:rPr lang="ar-EG" sz="3400" b="1" dirty="0" err="1">
                <a:solidFill>
                  <a:srgbClr val="FFCCCC"/>
                </a:solidFill>
                <a:latin typeface="Times New Roman" panose="02020603050405020304" pitchFamily="18" charset="0"/>
                <a:ea typeface="Calibri"/>
                <a:cs typeface="Times New Roman" panose="02020603050405020304" pitchFamily="18" charset="0"/>
              </a:rPr>
              <a:t>تتأكسد</a:t>
            </a:r>
            <a:r>
              <a:rPr lang="ar-EG" sz="3400" b="1" dirty="0">
                <a:solidFill>
                  <a:srgbClr val="FFCCCC"/>
                </a:solidFill>
                <a:latin typeface="Times New Roman" panose="02020603050405020304" pitchFamily="18" charset="0"/>
                <a:ea typeface="Calibri"/>
                <a:cs typeface="Times New Roman" panose="02020603050405020304" pitchFamily="18" charset="0"/>
              </a:rPr>
              <a:t> في وجوده ولهذا فرضية التطور العضوي فاشلة تماما في وجود أكسجين فيفترضوا انه لم يكن موجود لتتكون الشربة العضوية التي تكون منها اول كائن حي بالصدفة وبعد هذا بدأت الطحالب منذ 3 بليون سنة ثم النباتات تنتج أكسجين بالبناء الضوئي تدريجيا. </a:t>
            </a:r>
          </a:p>
        </p:txBody>
      </p:sp>
    </p:spTree>
    <p:extLst>
      <p:ext uri="{BB962C8B-B14F-4D97-AF65-F5344CB8AC3E}">
        <p14:creationId xmlns:p14="http://schemas.microsoft.com/office/powerpoint/2010/main" val="31659191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457200" y="381000"/>
            <a:ext cx="8229600" cy="4278094"/>
          </a:xfrm>
          <a:prstGeom prst="rect">
            <a:avLst/>
          </a:prstGeom>
        </p:spPr>
        <p:txBody>
          <a:bodyPr wrap="square">
            <a:spAutoFit/>
          </a:bodyPr>
          <a:lstStyle/>
          <a:p>
            <a:pPr algn="r" rtl="1"/>
            <a:r>
              <a:rPr lang="ar-EG" sz="3400" b="1" dirty="0" smtClean="0">
                <a:solidFill>
                  <a:srgbClr val="FFCCCC"/>
                </a:solidFill>
                <a:latin typeface="Times New Roman" panose="02020603050405020304" pitchFamily="18" charset="0"/>
                <a:ea typeface="Calibri"/>
                <a:cs typeface="Times New Roman" panose="02020603050405020304" pitchFamily="18" charset="0"/>
              </a:rPr>
              <a:t>بدأت </a:t>
            </a:r>
            <a:r>
              <a:rPr lang="ar-EG" sz="3400" b="1" dirty="0">
                <a:solidFill>
                  <a:srgbClr val="FFCCCC"/>
                </a:solidFill>
                <a:latin typeface="Times New Roman" panose="02020603050405020304" pitchFamily="18" charset="0"/>
                <a:ea typeface="Calibri"/>
                <a:cs typeface="Times New Roman" panose="02020603050405020304" pitchFamily="18" charset="0"/>
              </a:rPr>
              <a:t>بعض الدراسات لتقدر معدل انتاج النباتات للأكسجين في السنة حتى نصل الي نسبة 21% ووضع فيها عوامل مختلفة مثل معدل تطور الحيوانات واستهلاكها للأكسجين والحرائق وغيره كثيرة وجد ان الأكسجين الحالي يكون أنتج من 5000 سنة فقط لو بدانا بصفر وهذا اضاف كارثة اخري لادعاء التطور ولكن لو بدانا الخليقة حيوانات ونباتات معا والحيوانات تستهلك الأكسجين والنباتات تنتجه نري انه مناسب تماما لما بعد الطوفان. </a:t>
            </a:r>
          </a:p>
        </p:txBody>
      </p:sp>
    </p:spTree>
    <p:extLst>
      <p:ext uri="{BB962C8B-B14F-4D97-AF65-F5344CB8AC3E}">
        <p14:creationId xmlns:p14="http://schemas.microsoft.com/office/powerpoint/2010/main" val="3065308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885885"/>
            <a:ext cx="9144000" cy="4524315"/>
          </a:xfrm>
          <a:prstGeom prst="rect">
            <a:avLst/>
          </a:prstGeom>
        </p:spPr>
        <p:txBody>
          <a:bodyPr wrap="square">
            <a:spAutoFit/>
          </a:bodyPr>
          <a:lstStyle/>
          <a:p>
            <a:pPr lvl="0" algn="r" rtl="1">
              <a:lnSpc>
                <a:spcPct val="150000"/>
              </a:lnSpc>
            </a:pPr>
            <a:r>
              <a:rPr lang="ar-EG" sz="3200" b="1" dirty="0">
                <a:solidFill>
                  <a:srgbClr val="FFFFFF"/>
                </a:solidFill>
              </a:rPr>
              <a:t>من يريد تفاصيل الموضوع بالمراجع وشهادات العلماء يرجع لهذه </a:t>
            </a:r>
            <a:r>
              <a:rPr lang="ar-EG" sz="3200" b="1" dirty="0" err="1">
                <a:solidFill>
                  <a:srgbClr val="FFFFFF"/>
                </a:solidFill>
              </a:rPr>
              <a:t>اللنكات</a:t>
            </a:r>
            <a:r>
              <a:rPr lang="ar-EG" sz="3200" b="1" dirty="0">
                <a:solidFill>
                  <a:srgbClr val="FFFFFF"/>
                </a:solidFill>
              </a:rPr>
              <a:t> التي امامكم </a:t>
            </a:r>
            <a:endParaRPr lang="ar-EG" sz="3200" b="1" dirty="0" smtClean="0">
              <a:solidFill>
                <a:srgbClr val="FFFFFF"/>
              </a:solidFill>
            </a:endParaRPr>
          </a:p>
          <a:p>
            <a:pPr lvl="0" algn="r" rtl="1">
              <a:lnSpc>
                <a:spcPct val="150000"/>
              </a:lnSpc>
            </a:pPr>
            <a:endParaRPr lang="ar-EG" sz="3200" b="1" dirty="0">
              <a:solidFill>
                <a:srgbClr val="FFFFFF"/>
              </a:solidFill>
            </a:endParaRPr>
          </a:p>
          <a:p>
            <a:pPr lvl="0" algn="ctr" rtl="1">
              <a:lnSpc>
                <a:spcPct val="150000"/>
              </a:lnSpc>
            </a:pPr>
            <a:r>
              <a:rPr lang="en-US" sz="3200" b="1" dirty="0">
                <a:solidFill>
                  <a:srgbClr val="FFFFFF"/>
                </a:solidFill>
                <a:hlinkClick r:id="rId5"/>
              </a:rPr>
              <a:t>http://</a:t>
            </a:r>
            <a:r>
              <a:rPr lang="en-US" sz="3200" b="1" dirty="0" smtClean="0">
                <a:solidFill>
                  <a:srgbClr val="FFFFFF"/>
                </a:solidFill>
                <a:hlinkClick r:id="rId5"/>
              </a:rPr>
              <a:t>drghaly.com/articles/display/12215</a:t>
            </a:r>
            <a:endParaRPr lang="ar-EG" sz="3200" b="1" dirty="0" smtClean="0">
              <a:solidFill>
                <a:srgbClr val="FFFFFF"/>
              </a:solidFill>
            </a:endParaRPr>
          </a:p>
          <a:p>
            <a:pPr lvl="0" algn="ctr" rtl="1">
              <a:lnSpc>
                <a:spcPct val="150000"/>
              </a:lnSpc>
            </a:pPr>
            <a:endParaRPr lang="ar-EG" sz="3200" b="1" dirty="0">
              <a:solidFill>
                <a:srgbClr val="FFFFFF"/>
              </a:solidFill>
            </a:endParaRPr>
          </a:p>
          <a:p>
            <a:pPr lvl="0" algn="ctr" rtl="1">
              <a:lnSpc>
                <a:spcPct val="150000"/>
              </a:lnSpc>
            </a:pPr>
            <a:r>
              <a:rPr lang="en-US" sz="3200" b="1" dirty="0" smtClean="0">
                <a:solidFill>
                  <a:srgbClr val="FFFFFF"/>
                </a:solidFill>
                <a:hlinkClick r:id="rId5"/>
              </a:rPr>
              <a:t>www.drghaly.com</a:t>
            </a:r>
            <a:endParaRPr lang="en-US" sz="3200" b="1" dirty="0" smtClean="0">
              <a:solidFill>
                <a:srgbClr val="FFFFFF"/>
              </a:solidFill>
            </a:endParaRPr>
          </a:p>
        </p:txBody>
      </p:sp>
    </p:spTree>
    <p:extLst>
      <p:ext uri="{BB962C8B-B14F-4D97-AF65-F5344CB8AC3E}">
        <p14:creationId xmlns:p14="http://schemas.microsoft.com/office/powerpoint/2010/main" val="243752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2867745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antasy Sea World Premium HD Video Background HD0583 , Animation Video Backgrounds Motion, Backgrounds For Video, Backgrounds For Video Editing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769441"/>
          </a:xfrm>
          <a:prstGeom prst="rect">
            <a:avLst/>
          </a:prstGeom>
        </p:spPr>
        <p:txBody>
          <a:bodyPr wrap="square">
            <a:spAutoFit/>
          </a:bodyPr>
          <a:lstStyle/>
          <a:p>
            <a:pPr algn="ctr"/>
            <a:r>
              <a:rPr lang="en-US" sz="4400" b="1" dirty="0">
                <a:solidFill>
                  <a:srgbClr val="FFFFFF"/>
                </a:solidFill>
                <a:latin typeface="Times New Roman" panose="02020603050405020304" pitchFamily="18" charset="0"/>
                <a:ea typeface="Calibri"/>
                <a:cs typeface="Times New Roman" panose="02020603050405020304" pitchFamily="18" charset="0"/>
              </a:rPr>
              <a:t>Evolution is not </a:t>
            </a:r>
            <a:r>
              <a:rPr lang="en-US" sz="4400" b="1" dirty="0" smtClean="0">
                <a:solidFill>
                  <a:srgbClr val="FFFFFF"/>
                </a:solidFill>
                <a:latin typeface="Times New Roman" panose="02020603050405020304" pitchFamily="18" charset="0"/>
                <a:ea typeface="Calibri"/>
                <a:cs typeface="Times New Roman" panose="02020603050405020304" pitchFamily="18" charset="0"/>
              </a:rPr>
              <a:t>a real Science</a:t>
            </a:r>
            <a:endParaRPr lang="en-US" sz="4400" b="1"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993331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12">
      <a:dk1>
        <a:srgbClr val="000078"/>
      </a:dk1>
      <a:lt1>
        <a:srgbClr val="000078"/>
      </a:lt1>
      <a:dk2>
        <a:srgbClr val="000078"/>
      </a:dk2>
      <a:lt2>
        <a:srgbClr val="000078"/>
      </a:lt2>
      <a:accent1>
        <a:srgbClr val="000099"/>
      </a:accent1>
      <a:accent2>
        <a:srgbClr val="000099"/>
      </a:accent2>
      <a:accent3>
        <a:srgbClr val="0BD0D9"/>
      </a:accent3>
      <a:accent4>
        <a:srgbClr val="10CF9B"/>
      </a:accent4>
      <a:accent5>
        <a:srgbClr val="7CCA62"/>
      </a:accent5>
      <a:accent6>
        <a:srgbClr val="A5C249"/>
      </a:accent6>
      <a:hlink>
        <a:srgbClr val="F49100"/>
      </a:hlink>
      <a:folHlink>
        <a:srgbClr val="85DFD0"/>
      </a:folHlink>
    </a:clrScheme>
    <a:fontScheme name="Custom 1">
      <a:majorFont>
        <a:latin typeface="Times New Roman"/>
        <a:ea typeface=""/>
        <a:cs typeface="Times New Roman"/>
      </a:majorFont>
      <a:minorFont>
        <a:latin typeface="Times New Roman"/>
        <a:ea typeface=""/>
        <a:cs typeface="Times New Roma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3193</TotalTime>
  <Words>10019</Words>
  <Application>Microsoft Office PowerPoint</Application>
  <PresentationFormat>On-screen Show (4:3)</PresentationFormat>
  <Paragraphs>549</Paragraphs>
  <Slides>210</Slides>
  <Notes>0</Notes>
  <HiddenSlides>0</HiddenSlides>
  <MMClips>210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210</vt:i4>
      </vt:variant>
    </vt:vector>
  </HeadingPairs>
  <TitlesOfParts>
    <vt:vector size="216" baseType="lpstr">
      <vt:lpstr>Calibri</vt:lpstr>
      <vt:lpstr>Cambria Math</vt:lpstr>
      <vt:lpstr>Simplified Arabic</vt:lpstr>
      <vt:lpstr>Times New Roman</vt:lpstr>
      <vt:lpstr>Wingdings 2</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 owner</cp:lastModifiedBy>
  <cp:revision>158</cp:revision>
  <dcterms:created xsi:type="dcterms:W3CDTF">2014-07-23T23:16:15Z</dcterms:created>
  <dcterms:modified xsi:type="dcterms:W3CDTF">2014-12-14T23:19:56Z</dcterms:modified>
</cp:coreProperties>
</file>