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58" r:id="rId12"/>
    <p:sldId id="267" r:id="rId13"/>
    <p:sldId id="269" r:id="rId14"/>
    <p:sldId id="271" r:id="rId15"/>
    <p:sldId id="272" r:id="rId16"/>
    <p:sldId id="273" r:id="rId17"/>
    <p:sldId id="274" r:id="rId18"/>
    <p:sldId id="268" r:id="rId19"/>
    <p:sldId id="276" r:id="rId20"/>
    <p:sldId id="277" r:id="rId21"/>
    <p:sldId id="275" r:id="rId22"/>
    <p:sldId id="279" r:id="rId23"/>
    <p:sldId id="280" r:id="rId24"/>
    <p:sldId id="281" r:id="rId25"/>
    <p:sldId id="282" r:id="rId26"/>
    <p:sldId id="283" r:id="rId27"/>
    <p:sldId id="284" r:id="rId28"/>
    <p:sldId id="278" r:id="rId29"/>
    <p:sldId id="286" r:id="rId30"/>
    <p:sldId id="287" r:id="rId31"/>
    <p:sldId id="285" r:id="rId32"/>
    <p:sldId id="289" r:id="rId33"/>
    <p:sldId id="290" r:id="rId34"/>
    <p:sldId id="291" r:id="rId35"/>
    <p:sldId id="292" r:id="rId36"/>
    <p:sldId id="293" r:id="rId37"/>
    <p:sldId id="294" r:id="rId38"/>
    <p:sldId id="288" r:id="rId39"/>
    <p:sldId id="296" r:id="rId40"/>
    <p:sldId id="297" r:id="rId41"/>
    <p:sldId id="295" r:id="rId42"/>
    <p:sldId id="299" r:id="rId43"/>
    <p:sldId id="300" r:id="rId44"/>
    <p:sldId id="301" r:id="rId45"/>
    <p:sldId id="302" r:id="rId46"/>
    <p:sldId id="303" r:id="rId47"/>
    <p:sldId id="304" r:id="rId48"/>
    <p:sldId id="305" r:id="rId49"/>
    <p:sldId id="306" r:id="rId50"/>
    <p:sldId id="527" r:id="rId51"/>
    <p:sldId id="298" r:id="rId52"/>
    <p:sldId id="309" r:id="rId53"/>
    <p:sldId id="310" r:id="rId54"/>
    <p:sldId id="315" r:id="rId55"/>
    <p:sldId id="311" r:id="rId56"/>
    <p:sldId id="312" r:id="rId57"/>
    <p:sldId id="313" r:id="rId58"/>
    <p:sldId id="316" r:id="rId59"/>
    <p:sldId id="314" r:id="rId60"/>
    <p:sldId id="528" r:id="rId61"/>
    <p:sldId id="308" r:id="rId62"/>
    <p:sldId id="319" r:id="rId63"/>
    <p:sldId id="320" r:id="rId64"/>
    <p:sldId id="321" r:id="rId65"/>
    <p:sldId id="318" r:id="rId66"/>
    <p:sldId id="323" r:id="rId67"/>
    <p:sldId id="324" r:id="rId68"/>
    <p:sldId id="325" r:id="rId69"/>
    <p:sldId id="326" r:id="rId70"/>
    <p:sldId id="327" r:id="rId71"/>
    <p:sldId id="322" r:id="rId72"/>
    <p:sldId id="329" r:id="rId73"/>
    <p:sldId id="330" r:id="rId74"/>
    <p:sldId id="331" r:id="rId75"/>
    <p:sldId id="328" r:id="rId76"/>
    <p:sldId id="529" r:id="rId77"/>
    <p:sldId id="333" r:id="rId78"/>
    <p:sldId id="334" r:id="rId79"/>
    <p:sldId id="530" r:id="rId80"/>
    <p:sldId id="335" r:id="rId81"/>
    <p:sldId id="531" r:id="rId82"/>
    <p:sldId id="336" r:id="rId83"/>
    <p:sldId id="532" r:id="rId84"/>
    <p:sldId id="534" r:id="rId85"/>
    <p:sldId id="533" r:id="rId86"/>
    <p:sldId id="332" r:id="rId87"/>
    <p:sldId id="339" r:id="rId88"/>
    <p:sldId id="340" r:id="rId89"/>
    <p:sldId id="341" r:id="rId90"/>
    <p:sldId id="338" r:id="rId91"/>
    <p:sldId id="343" r:id="rId92"/>
    <p:sldId id="344" r:id="rId93"/>
    <p:sldId id="342" r:id="rId94"/>
    <p:sldId id="346" r:id="rId95"/>
    <p:sldId id="347" r:id="rId96"/>
    <p:sldId id="345" r:id="rId97"/>
    <p:sldId id="349" r:id="rId98"/>
    <p:sldId id="350" r:id="rId99"/>
    <p:sldId id="351" r:id="rId100"/>
    <p:sldId id="535" r:id="rId101"/>
    <p:sldId id="352" r:id="rId102"/>
    <p:sldId id="536" r:id="rId103"/>
    <p:sldId id="353" r:id="rId104"/>
    <p:sldId id="537" r:id="rId105"/>
    <p:sldId id="354" r:id="rId106"/>
    <p:sldId id="538" r:id="rId107"/>
    <p:sldId id="355" r:id="rId108"/>
    <p:sldId id="539" r:id="rId109"/>
    <p:sldId id="356" r:id="rId110"/>
    <p:sldId id="540" r:id="rId111"/>
    <p:sldId id="541" r:id="rId112"/>
    <p:sldId id="348" r:id="rId113"/>
    <p:sldId id="375" r:id="rId114"/>
    <p:sldId id="376" r:id="rId115"/>
    <p:sldId id="374" r:id="rId116"/>
    <p:sldId id="373" r:id="rId117"/>
    <p:sldId id="378" r:id="rId118"/>
    <p:sldId id="377" r:id="rId119"/>
    <p:sldId id="380" r:id="rId120"/>
    <p:sldId id="381" r:id="rId121"/>
    <p:sldId id="382" r:id="rId122"/>
    <p:sldId id="379" r:id="rId123"/>
    <p:sldId id="359" r:id="rId124"/>
    <p:sldId id="360" r:id="rId125"/>
    <p:sldId id="361" r:id="rId126"/>
    <p:sldId id="358" r:id="rId127"/>
    <p:sldId id="363" r:id="rId128"/>
    <p:sldId id="364" r:id="rId129"/>
    <p:sldId id="542" r:id="rId130"/>
    <p:sldId id="365" r:id="rId131"/>
    <p:sldId id="366" r:id="rId132"/>
    <p:sldId id="367" r:id="rId133"/>
    <p:sldId id="368" r:id="rId134"/>
    <p:sldId id="362" r:id="rId135"/>
    <p:sldId id="370" r:id="rId136"/>
    <p:sldId id="371" r:id="rId137"/>
    <p:sldId id="372" r:id="rId138"/>
    <p:sldId id="383" r:id="rId139"/>
    <p:sldId id="384" r:id="rId140"/>
    <p:sldId id="385" r:id="rId141"/>
    <p:sldId id="386" r:id="rId142"/>
    <p:sldId id="387" r:id="rId143"/>
    <p:sldId id="369" r:id="rId144"/>
    <p:sldId id="389" r:id="rId145"/>
    <p:sldId id="390" r:id="rId146"/>
    <p:sldId id="391" r:id="rId147"/>
    <p:sldId id="392" r:id="rId148"/>
    <p:sldId id="393" r:id="rId149"/>
    <p:sldId id="394" r:id="rId150"/>
    <p:sldId id="395" r:id="rId151"/>
    <p:sldId id="396" r:id="rId152"/>
    <p:sldId id="543" r:id="rId153"/>
    <p:sldId id="388" r:id="rId154"/>
    <p:sldId id="399" r:id="rId155"/>
    <p:sldId id="400" r:id="rId156"/>
    <p:sldId id="401" r:id="rId157"/>
    <p:sldId id="402" r:id="rId158"/>
    <p:sldId id="398" r:id="rId159"/>
    <p:sldId id="404" r:id="rId160"/>
    <p:sldId id="405" r:id="rId161"/>
    <p:sldId id="406" r:id="rId162"/>
    <p:sldId id="544" r:id="rId163"/>
    <p:sldId id="407" r:id="rId164"/>
    <p:sldId id="408" r:id="rId165"/>
    <p:sldId id="409" r:id="rId166"/>
    <p:sldId id="410" r:id="rId167"/>
    <p:sldId id="411" r:id="rId168"/>
    <p:sldId id="403" r:id="rId169"/>
    <p:sldId id="413" r:id="rId170"/>
    <p:sldId id="414" r:id="rId171"/>
    <p:sldId id="415" r:id="rId172"/>
    <p:sldId id="545" r:id="rId173"/>
    <p:sldId id="416" r:id="rId174"/>
    <p:sldId id="417" r:id="rId175"/>
    <p:sldId id="412" r:id="rId176"/>
    <p:sldId id="419" r:id="rId177"/>
    <p:sldId id="420" r:id="rId178"/>
    <p:sldId id="421" r:id="rId179"/>
    <p:sldId id="418" r:id="rId180"/>
    <p:sldId id="546" r:id="rId181"/>
    <p:sldId id="422" r:id="rId182"/>
    <p:sldId id="425" r:id="rId183"/>
    <p:sldId id="426" r:id="rId184"/>
    <p:sldId id="427" r:id="rId185"/>
    <p:sldId id="428" r:id="rId186"/>
    <p:sldId id="429" r:id="rId187"/>
    <p:sldId id="430" r:id="rId188"/>
    <p:sldId id="431" r:id="rId189"/>
    <p:sldId id="432" r:id="rId190"/>
    <p:sldId id="433" r:id="rId191"/>
    <p:sldId id="424" r:id="rId192"/>
    <p:sldId id="435" r:id="rId193"/>
    <p:sldId id="436" r:id="rId194"/>
    <p:sldId id="437" r:id="rId195"/>
    <p:sldId id="434" r:id="rId196"/>
    <p:sldId id="439" r:id="rId197"/>
    <p:sldId id="440" r:id="rId198"/>
    <p:sldId id="441" r:id="rId199"/>
    <p:sldId id="442" r:id="rId200"/>
    <p:sldId id="438" r:id="rId201"/>
    <p:sldId id="444" r:id="rId202"/>
    <p:sldId id="445" r:id="rId203"/>
    <p:sldId id="547" r:id="rId204"/>
    <p:sldId id="443" r:id="rId205"/>
    <p:sldId id="448" r:id="rId206"/>
    <p:sldId id="449" r:id="rId207"/>
    <p:sldId id="450" r:id="rId208"/>
    <p:sldId id="451" r:id="rId209"/>
    <p:sldId id="452" r:id="rId210"/>
    <p:sldId id="453" r:id="rId211"/>
    <p:sldId id="454" r:id="rId212"/>
    <p:sldId id="455" r:id="rId213"/>
    <p:sldId id="456" r:id="rId214"/>
    <p:sldId id="447" r:id="rId215"/>
    <p:sldId id="458" r:id="rId216"/>
    <p:sldId id="459" r:id="rId217"/>
    <p:sldId id="460" r:id="rId218"/>
    <p:sldId id="461" r:id="rId219"/>
    <p:sldId id="462" r:id="rId220"/>
    <p:sldId id="457" r:id="rId221"/>
    <p:sldId id="463" r:id="rId222"/>
    <p:sldId id="465" r:id="rId223"/>
    <p:sldId id="464" r:id="rId224"/>
    <p:sldId id="466" r:id="rId225"/>
    <p:sldId id="468" r:id="rId226"/>
    <p:sldId id="469" r:id="rId227"/>
    <p:sldId id="470" r:id="rId228"/>
    <p:sldId id="471" r:id="rId229"/>
    <p:sldId id="472" r:id="rId230"/>
    <p:sldId id="467" r:id="rId231"/>
    <p:sldId id="474" r:id="rId232"/>
    <p:sldId id="475" r:id="rId233"/>
    <p:sldId id="473" r:id="rId234"/>
    <p:sldId id="477" r:id="rId235"/>
    <p:sldId id="478" r:id="rId236"/>
    <p:sldId id="479" r:id="rId237"/>
    <p:sldId id="480" r:id="rId238"/>
    <p:sldId id="481" r:id="rId239"/>
    <p:sldId id="482" r:id="rId240"/>
    <p:sldId id="483" r:id="rId241"/>
    <p:sldId id="484" r:id="rId242"/>
    <p:sldId id="485" r:id="rId243"/>
    <p:sldId id="486" r:id="rId244"/>
    <p:sldId id="487" r:id="rId245"/>
    <p:sldId id="476" r:id="rId246"/>
    <p:sldId id="489" r:id="rId247"/>
    <p:sldId id="490" r:id="rId248"/>
    <p:sldId id="491" r:id="rId249"/>
    <p:sldId id="492" r:id="rId250"/>
    <p:sldId id="493" r:id="rId251"/>
    <p:sldId id="548" r:id="rId252"/>
    <p:sldId id="494" r:id="rId253"/>
    <p:sldId id="549" r:id="rId254"/>
    <p:sldId id="495" r:id="rId255"/>
    <p:sldId id="550" r:id="rId256"/>
    <p:sldId id="496" r:id="rId257"/>
    <p:sldId id="497" r:id="rId258"/>
    <p:sldId id="488" r:id="rId259"/>
    <p:sldId id="499" r:id="rId260"/>
    <p:sldId id="500" r:id="rId261"/>
    <p:sldId id="501" r:id="rId262"/>
    <p:sldId id="502" r:id="rId263"/>
    <p:sldId id="503" r:id="rId264"/>
    <p:sldId id="504" r:id="rId265"/>
    <p:sldId id="505" r:id="rId266"/>
    <p:sldId id="506" r:id="rId267"/>
    <p:sldId id="507" r:id="rId268"/>
    <p:sldId id="498" r:id="rId269"/>
    <p:sldId id="509" r:id="rId270"/>
    <p:sldId id="510" r:id="rId271"/>
    <p:sldId id="511" r:id="rId272"/>
    <p:sldId id="512" r:id="rId273"/>
    <p:sldId id="513" r:id="rId274"/>
    <p:sldId id="514" r:id="rId275"/>
    <p:sldId id="515" r:id="rId276"/>
    <p:sldId id="516" r:id="rId277"/>
    <p:sldId id="517" r:id="rId278"/>
    <p:sldId id="508" r:id="rId279"/>
    <p:sldId id="519" r:id="rId280"/>
    <p:sldId id="520" r:id="rId281"/>
    <p:sldId id="521" r:id="rId282"/>
    <p:sldId id="522" r:id="rId283"/>
    <p:sldId id="523" r:id="rId284"/>
    <p:sldId id="524" r:id="rId285"/>
    <p:sldId id="525" r:id="rId286"/>
    <p:sldId id="526" r:id="rId287"/>
    <p:sldId id="518" r:id="rId2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03" autoAdjust="0"/>
    <p:restoredTop sz="94660"/>
  </p:normalViewPr>
  <p:slideViewPr>
    <p:cSldViewPr snapToGrid="0">
      <p:cViewPr varScale="1">
        <p:scale>
          <a:sx n="49" d="100"/>
          <a:sy n="49" d="100"/>
        </p:scale>
        <p:origin x="67" y="9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viewProps" Target="view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theme" Target="theme/theme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FB709CE-DE49-44C9-8F8E-EE06B9E8B3FA}" type="datetimeFigureOut">
              <a:rPr lang="en-CA" smtClean="0"/>
              <a:t>2015-01-17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114400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FB709CE-DE49-44C9-8F8E-EE06B9E8B3FA}" type="datetimeFigureOut">
              <a:rPr lang="en-CA" smtClean="0"/>
              <a:t>2015-01-17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1404480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FB709CE-DE49-44C9-8F8E-EE06B9E8B3FA}" type="datetimeFigureOut">
              <a:rPr lang="en-CA" smtClean="0"/>
              <a:t>2015-01-17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23022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FB709CE-DE49-44C9-8F8E-EE06B9E8B3FA}" type="datetimeFigureOut">
              <a:rPr lang="en-CA" smtClean="0"/>
              <a:t>2015-01-17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337068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B709CE-DE49-44C9-8F8E-EE06B9E8B3FA}" type="datetimeFigureOut">
              <a:rPr lang="en-CA" smtClean="0"/>
              <a:t>2015-01-17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414846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FB709CE-DE49-44C9-8F8E-EE06B9E8B3FA}" type="datetimeFigureOut">
              <a:rPr lang="en-CA" smtClean="0"/>
              <a:t>2015-01-17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154149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FB709CE-DE49-44C9-8F8E-EE06B9E8B3FA}" type="datetimeFigureOut">
              <a:rPr lang="en-CA" smtClean="0"/>
              <a:t>2015-01-17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230326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6FB709CE-DE49-44C9-8F8E-EE06B9E8B3FA}" type="datetimeFigureOut">
              <a:rPr lang="en-CA" smtClean="0"/>
              <a:t>2015-01-17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211098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709CE-DE49-44C9-8F8E-EE06B9E8B3FA}" type="datetimeFigureOut">
              <a:rPr lang="en-CA" smtClean="0"/>
              <a:t>2015-01-17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19782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B709CE-DE49-44C9-8F8E-EE06B9E8B3FA}" type="datetimeFigureOut">
              <a:rPr lang="en-CA" smtClean="0"/>
              <a:t>2015-01-17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185278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B709CE-DE49-44C9-8F8E-EE06B9E8B3FA}" type="datetimeFigureOut">
              <a:rPr lang="en-CA" smtClean="0"/>
              <a:t>2015-01-17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95D65D2-8743-4DF2-AB5B-37FA99393832}" type="slidenum">
              <a:rPr lang="en-CA" smtClean="0"/>
              <a:t>‹#›</a:t>
            </a:fld>
            <a:endParaRPr lang="en-CA"/>
          </a:p>
        </p:txBody>
      </p:sp>
    </p:spTree>
    <p:extLst>
      <p:ext uri="{BB962C8B-B14F-4D97-AF65-F5344CB8AC3E}">
        <p14:creationId xmlns:p14="http://schemas.microsoft.com/office/powerpoint/2010/main" val="218337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709CE-DE49-44C9-8F8E-EE06B9E8B3FA}" type="datetimeFigureOut">
              <a:rPr lang="en-CA" smtClean="0"/>
              <a:t>2015-01-17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D65D2-8743-4DF2-AB5B-37FA99393832}" type="slidenum">
              <a:rPr lang="en-CA" smtClean="0"/>
              <a:t>‹#›</a:t>
            </a:fld>
            <a:endParaRPr lang="en-CA"/>
          </a:p>
        </p:txBody>
      </p:sp>
    </p:spTree>
    <p:extLst>
      <p:ext uri="{BB962C8B-B14F-4D97-AF65-F5344CB8AC3E}">
        <p14:creationId xmlns:p14="http://schemas.microsoft.com/office/powerpoint/2010/main" val="2897125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tmp"/><Relationship Id="rId4" Type="http://schemas.openxmlformats.org/officeDocument/2006/relationships/image" Target="../media/image27.gif"/><Relationship Id="rId9" Type="http://schemas.openxmlformats.org/officeDocument/2006/relationships/image" Target="../media/image31.jpe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image" Target="../media/image1.png"/></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tmp"/><Relationship Id="rId4" Type="http://schemas.openxmlformats.org/officeDocument/2006/relationships/image" Target="../media/image1.png"/></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image" Target="../media/image1.png"/></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image" Target="../media/image1.png"/></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1.png"/></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9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image" Target="../media/image1.png"/></Relationships>
</file>

<file path=ppt/slides/_rels/slide20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image" Target="../media/image1.png"/></Relationships>
</file>

<file path=ppt/slides/_rels/slide2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image" Target="../media/image1.png"/></Relationships>
</file>

<file path=ppt/slides/_rels/slide2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image" Target="../media/image1.png"/></Relationships>
</file>

<file path=ppt/slides/_rels/slide2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image" Target="../media/image1.png"/></Relationships>
</file>

<file path=ppt/slides/_rels/slide2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4.png"/><Relationship Id="rId4" Type="http://schemas.openxmlformats.org/officeDocument/2006/relationships/image" Target="../media/image1.png"/></Relationships>
</file>

<file path=ppt/slides/_rels/slide2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image" Target="../media/image1.png"/></Relationships>
</file>

<file path=ppt/slides/_rels/slide2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image" Target="../media/image1.png"/></Relationships>
</file>

<file path=ppt/slides/_rels/slide2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image" Target="../media/image1.png"/></Relationships>
</file>

<file path=ppt/slides/_rels/slide2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png"/><Relationship Id="rId4" Type="http://schemas.openxmlformats.org/officeDocument/2006/relationships/image" Target="../media/image1.png"/></Relationships>
</file>

<file path=ppt/slides/_rels/slide2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png"/></Relationships>
</file>

<file path=ppt/slides/_rels/slide2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tmp"/><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tmp"/><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tmp"/><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tmp"/><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826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50683" y="1595052"/>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chemeClr val="bg1"/>
                </a:solidFill>
                <a:latin typeface="Times New Roman" panose="02020603050405020304" pitchFamily="18" charset="0"/>
                <a:ea typeface="Calibri"/>
                <a:cs typeface="Times New Roman" panose="02020603050405020304" pitchFamily="18" charset="0"/>
              </a:rPr>
              <a:t>http://</a:t>
            </a:r>
            <a:r>
              <a:rPr lang="en-US" sz="3200" b="1" dirty="0" smtClean="0">
                <a:solidFill>
                  <a:schemeClr val="bg1"/>
                </a:solidFill>
                <a:latin typeface="Times New Roman" panose="02020603050405020304" pitchFamily="18" charset="0"/>
                <a:ea typeface="Calibri"/>
                <a:cs typeface="Times New Roman" panose="02020603050405020304" pitchFamily="18" charset="0"/>
              </a:rPr>
              <a:t>drghaly.com/articles/display/12309</a:t>
            </a:r>
          </a:p>
          <a:p>
            <a:pPr lvl="0" algn="ctr"/>
            <a:endParaRPr lang="en-US" sz="3200" b="1" dirty="0">
              <a:solidFill>
                <a:schemeClr val="bg1"/>
              </a:solidFill>
              <a:latin typeface="Times New Roman" panose="02020603050405020304" pitchFamily="18" charset="0"/>
              <a:ea typeface="Calibri"/>
              <a:cs typeface="Times New Roman" panose="02020603050405020304" pitchFamily="18" charset="0"/>
            </a:endParaRPr>
          </a:p>
          <a:p>
            <a:pPr lvl="0" algn="ctr"/>
            <a:r>
              <a:rPr lang="en-US" sz="3200" b="1" dirty="0">
                <a:solidFill>
                  <a:schemeClr val="bg1"/>
                </a:solidFill>
                <a:latin typeface="Times New Roman" panose="02020603050405020304" pitchFamily="18" charset="0"/>
                <a:ea typeface="Calibri"/>
                <a:cs typeface="Times New Roman" panose="02020603050405020304" pitchFamily="18" charset="0"/>
              </a:rPr>
              <a:t>https://</a:t>
            </a:r>
            <a:r>
              <a:rPr lang="en-US" sz="3200" b="1" dirty="0" smtClean="0">
                <a:solidFill>
                  <a:schemeClr val="bg1"/>
                </a:solidFill>
                <a:latin typeface="Times New Roman" panose="02020603050405020304" pitchFamily="18" charset="0"/>
                <a:ea typeface="Calibri"/>
                <a:cs typeface="Times New Roman" panose="02020603050405020304" pitchFamily="18" charset="0"/>
              </a:rPr>
              <a:t>www.youtube.com/watch?v=TneXzg2l-UI</a:t>
            </a:r>
          </a:p>
        </p:txBody>
      </p:sp>
    </p:spTree>
    <p:extLst>
      <p:ext uri="{BB962C8B-B14F-4D97-AF65-F5344CB8AC3E}">
        <p14:creationId xmlns:p14="http://schemas.microsoft.com/office/powerpoint/2010/main" val="73793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209800" y="470474"/>
            <a:ext cx="7772400" cy="5917052"/>
          </a:xfrm>
          <a:prstGeom prst="rect">
            <a:avLst/>
          </a:prstGeom>
        </p:spPr>
      </p:pic>
    </p:spTree>
    <p:extLst>
      <p:ext uri="{BB962C8B-B14F-4D97-AF65-F5344CB8AC3E}">
        <p14:creationId xmlns:p14="http://schemas.microsoft.com/office/powerpoint/2010/main" val="15661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2033201"/>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وأيضا </a:t>
            </a:r>
            <a:r>
              <a:rPr lang="ar-EG" sz="2800" b="1" dirty="0" err="1">
                <a:solidFill>
                  <a:srgbClr val="FFFFFF"/>
                </a:solidFill>
                <a:latin typeface="Times New Roman" panose="02020603050405020304" pitchFamily="18" charset="0"/>
                <a:ea typeface="Calibri"/>
                <a:cs typeface="Times New Roman" panose="02020603050405020304" pitchFamily="18" charset="0"/>
              </a:rPr>
              <a:t>هياتسون</a:t>
            </a:r>
            <a:r>
              <a:rPr lang="ar-EG" sz="2800" b="1" dirty="0">
                <a:solidFill>
                  <a:srgbClr val="FFFFFF"/>
                </a:solidFill>
                <a:latin typeface="Times New Roman" panose="02020603050405020304" pitchFamily="18" charset="0"/>
                <a:ea typeface="Calibri"/>
                <a:cs typeface="Times New Roman" panose="02020603050405020304" pitchFamily="18" charset="0"/>
              </a:rPr>
              <a:t> يشهد بأن العينات التي يفترضوا عمرها حسب فرضية اعمار الجيولوجيا تحليلها بالعناصر المشعة، النتائج الأعلى والاقل ترفض ولا تذكر ويذكر فقط المناسب منها </a:t>
            </a:r>
          </a:p>
        </p:txBody>
      </p:sp>
    </p:spTree>
    <p:extLst>
      <p:ext uri="{BB962C8B-B14F-4D97-AF65-F5344CB8AC3E}">
        <p14:creationId xmlns:p14="http://schemas.microsoft.com/office/powerpoint/2010/main" val="270171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a:blip r:embed="rId5"/>
          <a:stretch>
            <a:fillRect/>
          </a:stretch>
        </p:blipFill>
        <p:spPr>
          <a:xfrm>
            <a:off x="2115207" y="452975"/>
            <a:ext cx="7961586" cy="5952050"/>
          </a:xfrm>
          <a:prstGeom prst="rect">
            <a:avLst/>
          </a:prstGeom>
        </p:spPr>
      </p:pic>
    </p:spTree>
    <p:extLst>
      <p:ext uri="{BB962C8B-B14F-4D97-AF65-F5344CB8AC3E}">
        <p14:creationId xmlns:p14="http://schemas.microsoft.com/office/powerpoint/2010/main" val="136632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593027" y="2044005"/>
            <a:ext cx="10691445" cy="138499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وقال روجر ليوين ان المقياس الذي يظن البعض مثلا لصخور عمرها 2.61 مليون +-0.26 وهي مريحه لباحثي الجيولوجيا هي قيست 41 طريقة مختلفة أعطت نتائج مختلفة انها بين 223 مليون سنة الي 910 ألف سنة </a:t>
            </a:r>
          </a:p>
        </p:txBody>
      </p:sp>
    </p:spTree>
    <p:extLst>
      <p:ext uri="{BB962C8B-B14F-4D97-AF65-F5344CB8AC3E}">
        <p14:creationId xmlns:p14="http://schemas.microsoft.com/office/powerpoint/2010/main" val="56067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075793" y="447188"/>
            <a:ext cx="8040413" cy="5963623"/>
          </a:xfrm>
          <a:prstGeom prst="rect">
            <a:avLst/>
          </a:prstGeom>
        </p:spPr>
      </p:pic>
    </p:spTree>
    <p:extLst>
      <p:ext uri="{BB962C8B-B14F-4D97-AF65-F5344CB8AC3E}">
        <p14:creationId xmlns:p14="http://schemas.microsoft.com/office/powerpoint/2010/main" val="189339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354927"/>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يقول انه </a:t>
            </a:r>
            <a:r>
              <a:rPr lang="ar-EG" sz="2800" b="1" dirty="0">
                <a:solidFill>
                  <a:srgbClr val="FFFFFF"/>
                </a:solidFill>
                <a:latin typeface="Times New Roman" panose="02020603050405020304" pitchFamily="18" charset="0"/>
                <a:ea typeface="Calibri"/>
                <a:cs typeface="Times New Roman" panose="02020603050405020304" pitchFamily="18" charset="0"/>
              </a:rPr>
              <a:t>لو تكررت التجربة للقياس لن يحصلوا على مقياس 2.61 مليون سنه مره ثانيه بل النتائج لنفس العينة بنفس المقياس ستختلف كل مره</a:t>
            </a:r>
          </a:p>
        </p:txBody>
      </p:sp>
      <p:sp>
        <p:nvSpPr>
          <p:cNvPr id="8" name="Rectangle 7"/>
          <p:cNvSpPr/>
          <p:nvPr/>
        </p:nvSpPr>
        <p:spPr>
          <a:xfrm>
            <a:off x="703385" y="3663961"/>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فمثلا في عينه مثل هذه هم </a:t>
            </a:r>
            <a:r>
              <a:rPr lang="ar-EG" sz="2800" b="1" dirty="0" smtClean="0">
                <a:solidFill>
                  <a:srgbClr val="FFFFFF"/>
                </a:solidFill>
                <a:latin typeface="Times New Roman" panose="02020603050405020304" pitchFamily="18" charset="0"/>
                <a:ea typeface="Calibri"/>
                <a:cs typeface="Times New Roman" panose="02020603050405020304" pitchFamily="18" charset="0"/>
              </a:rPr>
              <a:t>سيتخلصون </a:t>
            </a:r>
            <a:r>
              <a:rPr lang="ar-EG" sz="2800" b="1" dirty="0">
                <a:solidFill>
                  <a:srgbClr val="FFFFFF"/>
                </a:solidFill>
                <a:latin typeface="Times New Roman" panose="02020603050405020304" pitchFamily="18" charset="0"/>
                <a:ea typeface="Calibri"/>
                <a:cs typeface="Times New Roman" panose="02020603050405020304" pitchFamily="18" charset="0"/>
              </a:rPr>
              <a:t>من نتائج 40 اختبار المفروض أنه دقيق </a:t>
            </a:r>
            <a:r>
              <a:rPr lang="ar-EG" sz="2800" b="1" dirty="0" err="1">
                <a:solidFill>
                  <a:srgbClr val="FFFFFF"/>
                </a:solidFill>
                <a:latin typeface="Times New Roman" panose="02020603050405020304" pitchFamily="18" charset="0"/>
                <a:ea typeface="Calibri"/>
                <a:cs typeface="Times New Roman" panose="02020603050405020304" pitchFamily="18" charset="0"/>
              </a:rPr>
              <a:t>وسيبقوا</a:t>
            </a:r>
            <a:r>
              <a:rPr lang="ar-EG" sz="2800" b="1" dirty="0">
                <a:solidFill>
                  <a:srgbClr val="FFFFFF"/>
                </a:solidFill>
                <a:latin typeface="Times New Roman" panose="02020603050405020304" pitchFamily="18" charset="0"/>
                <a:ea typeface="Calibri"/>
                <a:cs typeface="Times New Roman" panose="02020603050405020304" pitchFamily="18" charset="0"/>
              </a:rPr>
              <a:t> على واحد فقط وهذا العنصر لن يكرروا التجربة</a:t>
            </a:r>
          </a:p>
        </p:txBody>
      </p:sp>
    </p:spTree>
    <p:extLst>
      <p:ext uri="{BB962C8B-B14F-4D97-AF65-F5344CB8AC3E}">
        <p14:creationId xmlns:p14="http://schemas.microsoft.com/office/powerpoint/2010/main" val="21573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a:blip r:embed="rId5"/>
          <a:stretch>
            <a:fillRect/>
          </a:stretch>
        </p:blipFill>
        <p:spPr>
          <a:xfrm>
            <a:off x="2123089" y="494571"/>
            <a:ext cx="7945821" cy="5868857"/>
          </a:xfrm>
          <a:prstGeom prst="rect">
            <a:avLst/>
          </a:prstGeom>
        </p:spPr>
      </p:pic>
    </p:spTree>
    <p:extLst>
      <p:ext uri="{BB962C8B-B14F-4D97-AF65-F5344CB8AC3E}">
        <p14:creationId xmlns:p14="http://schemas.microsoft.com/office/powerpoint/2010/main" val="285052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50277" y="1844010"/>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وقد اعترف بعض علماء التطور البيولوجيين مثل </a:t>
            </a:r>
            <a:r>
              <a:rPr lang="ar-EG" sz="2800" b="1" dirty="0" err="1">
                <a:solidFill>
                  <a:srgbClr val="FFFFFF"/>
                </a:solidFill>
                <a:latin typeface="Times New Roman" panose="02020603050405020304" pitchFamily="18" charset="0"/>
                <a:ea typeface="Calibri"/>
                <a:cs typeface="Times New Roman" panose="02020603050405020304" pitchFamily="18" charset="0"/>
              </a:rPr>
              <a:t>ستانفيلد</a:t>
            </a:r>
            <a:r>
              <a:rPr lang="ar-EG" sz="2800" b="1" dirty="0">
                <a:solidFill>
                  <a:srgbClr val="FFFFFF"/>
                </a:solidFill>
                <a:latin typeface="Times New Roman" panose="02020603050405020304" pitchFamily="18" charset="0"/>
                <a:ea typeface="Calibri"/>
                <a:cs typeface="Times New Roman" panose="02020603050405020304" pitchFamily="18" charset="0"/>
              </a:rPr>
              <a:t> قال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المقياس الاشعاعي ليس دقيق مثلما يدعوا</a:t>
            </a:r>
          </a:p>
        </p:txBody>
      </p:sp>
    </p:spTree>
    <p:extLst>
      <p:ext uri="{BB962C8B-B14F-4D97-AF65-F5344CB8AC3E}">
        <p14:creationId xmlns:p14="http://schemas.microsoft.com/office/powerpoint/2010/main" val="80201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a:blip r:embed="rId5"/>
          <a:stretch>
            <a:fillRect/>
          </a:stretch>
        </p:blipFill>
        <p:spPr>
          <a:xfrm>
            <a:off x="2208733" y="509616"/>
            <a:ext cx="7774533" cy="5838768"/>
          </a:xfrm>
          <a:prstGeom prst="rect">
            <a:avLst/>
          </a:prstGeom>
        </p:spPr>
      </p:pic>
    </p:spTree>
    <p:extLst>
      <p:ext uri="{BB962C8B-B14F-4D97-AF65-F5344CB8AC3E}">
        <p14:creationId xmlns:p14="http://schemas.microsoft.com/office/powerpoint/2010/main" val="257540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50277" y="1562488"/>
            <a:ext cx="1069144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وشهد وقال انه لا يوجد مقياس او ساعة اشعاعية طويل العمر دقيق</a:t>
            </a:r>
          </a:p>
        </p:txBody>
      </p:sp>
      <p:sp>
        <p:nvSpPr>
          <p:cNvPr id="8" name="Rectangle 7"/>
          <p:cNvSpPr/>
          <p:nvPr/>
        </p:nvSpPr>
        <p:spPr>
          <a:xfrm>
            <a:off x="703384" y="3648196"/>
            <a:ext cx="1069144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 فهو أكد انه لا يوجد على الاطلاق مقياس اشعاعي يعتد به</a:t>
            </a:r>
          </a:p>
        </p:txBody>
      </p:sp>
    </p:spTree>
    <p:extLst>
      <p:ext uri="{BB962C8B-B14F-4D97-AF65-F5344CB8AC3E}">
        <p14:creationId xmlns:p14="http://schemas.microsoft.com/office/powerpoint/2010/main" val="336173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0921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070976" y="441435"/>
            <a:ext cx="8050047" cy="5975130"/>
          </a:xfrm>
          <a:prstGeom prst="rect">
            <a:avLst/>
          </a:prstGeom>
        </p:spPr>
      </p:pic>
    </p:spTree>
    <p:extLst>
      <p:ext uri="{BB962C8B-B14F-4D97-AF65-F5344CB8AC3E}">
        <p14:creationId xmlns:p14="http://schemas.microsoft.com/office/powerpoint/2010/main" val="11923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468928"/>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err="1">
                <a:solidFill>
                  <a:srgbClr val="FFFFFF"/>
                </a:solidFill>
                <a:latin typeface="Times New Roman" panose="02020603050405020304" pitchFamily="18" charset="0"/>
                <a:ea typeface="Calibri"/>
                <a:cs typeface="Times New Roman" panose="02020603050405020304" pitchFamily="18" charset="0"/>
              </a:rPr>
              <a:t>اللنكات</a:t>
            </a:r>
            <a:r>
              <a:rPr lang="ar-EG" sz="3200" b="1" dirty="0">
                <a:solidFill>
                  <a:srgbClr val="FFFFFF"/>
                </a:solidFill>
                <a:latin typeface="Times New Roman" panose="02020603050405020304" pitchFamily="18" charset="0"/>
                <a:ea typeface="Calibri"/>
                <a:cs typeface="Times New Roman" panose="02020603050405020304" pitchFamily="18" charset="0"/>
              </a:rPr>
              <a:t> التي 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drghaly.com/articles/display/12354</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https://www.youtube.com/watch?v=r0LQPQLrWVo</a:t>
            </a:r>
          </a:p>
        </p:txBody>
      </p:sp>
    </p:spTree>
    <p:extLst>
      <p:ext uri="{BB962C8B-B14F-4D97-AF65-F5344CB8AC3E}">
        <p14:creationId xmlns:p14="http://schemas.microsoft.com/office/powerpoint/2010/main" val="155180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628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36334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74587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فقاعات اليورانيوم التي تؤكد صغر عمر الأرض بالمقياس الاشعاعي</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كل ما قدمته يؤكد خطا المقياس الاشعاعي سواء بمعرفة فرضياته الخطأ وتأكيد خطأها بأمثلة او سواء بمقارنته بمقاييس علمية اخري او ادلة من أشياء معروف عمرها. ولكن المفاجئة أنه وجدت طريقة نستطيع أن نقيس بها بالمقياس الاشعاعي ونجد أنه يؤكد صغر عمر الأرض وحدوث الطوفان وهي فقاعات اليورانيوم في الاخشاب القديمة المتحجرة </a:t>
            </a:r>
            <a:r>
              <a:rPr lang="en-US" sz="2800" b="1" dirty="0">
                <a:solidFill>
                  <a:srgbClr val="FFFFFF"/>
                </a:solidFill>
                <a:latin typeface="Times New Roman" panose="02020603050405020304" pitchFamily="18" charset="0"/>
                <a:ea typeface="Calibri"/>
                <a:cs typeface="Times New Roman" panose="02020603050405020304" pitchFamily="18" charset="0"/>
              </a:rPr>
              <a:t>Uranium Halos</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اكتشاف هالات جنينية حول المواقع الغنية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باليورانيوم </a:t>
            </a:r>
            <a:r>
              <a:rPr lang="ar-EG" sz="2800" b="1" dirty="0">
                <a:solidFill>
                  <a:srgbClr val="FFFFFF"/>
                </a:solidFill>
                <a:latin typeface="Times New Roman" panose="02020603050405020304" pitchFamily="18" charset="0"/>
                <a:ea typeface="Calibri"/>
                <a:cs typeface="Times New Roman" panose="02020603050405020304" pitchFamily="18" charset="0"/>
              </a:rPr>
              <a:t>التي بها نسب مرتفعة من اليورانيوم 238\ رصاص 206 تشير الي ان دخول اليورانيوم حدث في الآونة الأخير أحدث بكثير مما كان مفترض سابقا</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Science. 1976 Oct 15; 194(4262):315-8</a:t>
            </a:r>
            <a:r>
              <a:rPr lang="en-US" sz="2800" b="1" dirty="0" smtClean="0">
                <a:solidFill>
                  <a:srgbClr val="FFFFFF"/>
                </a:solidFill>
                <a:latin typeface="Times New Roman" panose="02020603050405020304" pitchFamily="18" charset="0"/>
                <a:ea typeface="Calibri"/>
                <a:cs typeface="Times New Roman" panose="02020603050405020304" pitchFamily="18" charset="0"/>
              </a:rPr>
              <a:t>.</a:t>
            </a:r>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Gentry RV, Christie WH, Smith DH, Emery JF, Reynolds SA, Walker R, </a:t>
            </a:r>
            <a:r>
              <a:rPr lang="en-US" sz="2800" b="1" dirty="0" err="1">
                <a:solidFill>
                  <a:srgbClr val="FFFFFF"/>
                </a:solidFill>
                <a:latin typeface="Times New Roman" panose="02020603050405020304" pitchFamily="18" charset="0"/>
                <a:ea typeface="Calibri"/>
                <a:cs typeface="Times New Roman" panose="02020603050405020304" pitchFamily="18" charset="0"/>
              </a:rPr>
              <a:t>Cristy</a:t>
            </a:r>
            <a:r>
              <a:rPr lang="en-US" sz="2800" b="1" dirty="0">
                <a:solidFill>
                  <a:srgbClr val="FFFFFF"/>
                </a:solidFill>
                <a:latin typeface="Times New Roman" panose="02020603050405020304" pitchFamily="18" charset="0"/>
                <a:ea typeface="Calibri"/>
                <a:cs typeface="Times New Roman" panose="02020603050405020304" pitchFamily="18" charset="0"/>
              </a:rPr>
              <a:t> SS, Gentry PA.</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الغريب أن الفقاعات كانت أغلبها بيضاوية </a:t>
            </a:r>
          </a:p>
        </p:txBody>
      </p:sp>
    </p:spTree>
    <p:extLst>
      <p:ext uri="{BB962C8B-B14F-4D97-AF65-F5344CB8AC3E}">
        <p14:creationId xmlns:p14="http://schemas.microsoft.com/office/powerpoint/2010/main" val="34415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020098" y="436502"/>
            <a:ext cx="8180192" cy="5964298"/>
          </a:xfrm>
          <a:prstGeom prst="rect">
            <a:avLst/>
          </a:prstGeom>
        </p:spPr>
      </p:pic>
    </p:spTree>
    <p:extLst>
      <p:ext uri="{BB962C8B-B14F-4D97-AF65-F5344CB8AC3E}">
        <p14:creationId xmlns:p14="http://schemas.microsoft.com/office/powerpoint/2010/main" val="226856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دخول اليورانيوم بالتأكيد كان مختلط ببولونيوم لان التحليل السريع للبولونيوم هو انضغط وأصبح بيضاوي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الخشب تعرض لضغط عالي جدا بسبب الطبقات التي ترسبت فوقه وبسرعة في زمن أسابيع فجعلت شكله قرص مضغوط بدل من كرة كما في الصورة وهذا يعني انها انضغطت قبل ان تتحول لفحم لان الخشب الطري الحديث ينضغط أما الفحم فلا ينضغط بل يتفتت</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أذا عملية ضغط الخشب تمت بسرعة قبل أن يتصلب ويتحول الي فحم وهذا يعني أن فقاعة اليورانيوم تكونت بسرعة وليس في وقت طويل جدا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لأنها </a:t>
            </a:r>
            <a:r>
              <a:rPr lang="ar-EG" sz="2800" b="1" dirty="0">
                <a:solidFill>
                  <a:srgbClr val="FFFFFF"/>
                </a:solidFill>
                <a:latin typeface="Times New Roman" panose="02020603050405020304" pitchFamily="18" charset="0"/>
                <a:ea typeface="Calibri"/>
                <a:cs typeface="Times New Roman" panose="02020603050405020304" pitchFamily="18" charset="0"/>
              </a:rPr>
              <a:t>لو في وقت طويل ما كانت انضغطت مع الخشب. هذا يوضح ان التحلل من بدايته لم يكن ببطء بل سريع. هذا ليس الامر الوحيد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عندما دخل اليورانيوم الي الخشب بدأ يتحلل حسب ادعائهم بمعدل ثابت الي عناصر وسيطة الي عناصر ابنة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قيس كمية اليورانيوم وكمية الرصاص والعناصر الوسيطة في عينات الأزمنة المختلفة والكارثة الثانية أنهم كلهم لهم نفس التركيز أي أن كلهم دفنوا معا من وقت حديث وفروق الوقت المزعومة غير موجودة. </a:t>
            </a:r>
          </a:p>
        </p:txBody>
      </p:sp>
    </p:spTree>
    <p:extLst>
      <p:ext uri="{BB962C8B-B14F-4D97-AF65-F5344CB8AC3E}">
        <p14:creationId xmlns:p14="http://schemas.microsoft.com/office/powerpoint/2010/main" val="380605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1807029" y="609599"/>
            <a:ext cx="8643257" cy="5595257"/>
          </a:xfrm>
          <a:prstGeom prst="rect">
            <a:avLst/>
          </a:prstGeom>
        </p:spPr>
      </p:pic>
    </p:spTree>
    <p:extLst>
      <p:ext uri="{BB962C8B-B14F-4D97-AF65-F5344CB8AC3E}">
        <p14:creationId xmlns:p14="http://schemas.microsoft.com/office/powerpoint/2010/main" val="38559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3970318"/>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المشكلة التي اتضحت ان هذا بمقاييسهم ان العينات التي اتخذت من الطبقات المختلفة تتطابق وهذا وضح انه لا يوجد فرق بين عمر هذه الطبقات بل وضح ان هذه الطبقة انضغطت وتحلل فيها اليورانيوم منذ بضعة الاف السنين وليس ملايين رغم فرق الطبقات وهذا بالطبع يناسب الطوفان. هذه العينات التي اخذوها هي من طبقة </a:t>
            </a:r>
            <a:r>
              <a:rPr lang="ar-EG" sz="2800" b="1" dirty="0" err="1">
                <a:solidFill>
                  <a:srgbClr val="FFFFFF"/>
                </a:solidFill>
                <a:latin typeface="Times New Roman" panose="02020603050405020304" pitchFamily="18" charset="0"/>
                <a:ea typeface="Calibri"/>
                <a:cs typeface="Times New Roman" panose="02020603050405020304" pitchFamily="18" charset="0"/>
              </a:rPr>
              <a:t>ترياسك</a:t>
            </a:r>
            <a:r>
              <a:rPr lang="ar-EG" sz="2800" b="1" dirty="0">
                <a:solidFill>
                  <a:srgbClr val="FFFFFF"/>
                </a:solidFill>
                <a:latin typeface="Times New Roman" panose="02020603050405020304" pitchFamily="18" charset="0"/>
                <a:ea typeface="Calibri"/>
                <a:cs typeface="Times New Roman" panose="02020603050405020304" pitchFamily="18" charset="0"/>
              </a:rPr>
              <a:t> 250 مليون </a:t>
            </a:r>
            <a:r>
              <a:rPr lang="ar-EG" sz="2800" b="1" dirty="0" err="1">
                <a:solidFill>
                  <a:srgbClr val="FFFFFF"/>
                </a:solidFill>
                <a:latin typeface="Times New Roman" panose="02020603050405020304" pitchFamily="18" charset="0"/>
                <a:ea typeface="Calibri"/>
                <a:cs typeface="Times New Roman" panose="02020603050405020304" pitchFamily="18" charset="0"/>
              </a:rPr>
              <a:t>وجوراسيك</a:t>
            </a:r>
            <a:r>
              <a:rPr lang="ar-EG" sz="2800" b="1" dirty="0">
                <a:solidFill>
                  <a:srgbClr val="FFFFFF"/>
                </a:solidFill>
                <a:latin typeface="Times New Roman" panose="02020603050405020304" pitchFamily="18" charset="0"/>
                <a:ea typeface="Calibri"/>
                <a:cs typeface="Times New Roman" panose="02020603050405020304" pitchFamily="18" charset="0"/>
              </a:rPr>
              <a:t> وهي 150 مليون </a:t>
            </a:r>
            <a:r>
              <a:rPr lang="ar-EG" sz="2800" b="1" dirty="0" err="1">
                <a:solidFill>
                  <a:srgbClr val="FFFFFF"/>
                </a:solidFill>
                <a:latin typeface="Times New Roman" panose="02020603050405020304" pitchFamily="18" charset="0"/>
                <a:ea typeface="Calibri"/>
                <a:cs typeface="Times New Roman" panose="02020603050405020304" pitchFamily="18" charset="0"/>
              </a:rPr>
              <a:t>وايوسين</a:t>
            </a:r>
            <a:r>
              <a:rPr lang="ar-EG" sz="2800" b="1" dirty="0">
                <a:solidFill>
                  <a:srgbClr val="FFFFFF"/>
                </a:solidFill>
                <a:latin typeface="Times New Roman" panose="02020603050405020304" pitchFamily="18" charset="0"/>
                <a:ea typeface="Calibri"/>
                <a:cs typeface="Times New Roman" panose="02020603050405020304" pitchFamily="18" charset="0"/>
              </a:rPr>
              <a:t> تقريبا 35 مليون أي ان الفرق بين بداية </a:t>
            </a:r>
            <a:r>
              <a:rPr lang="ar-EG" sz="2800" b="1" dirty="0" err="1">
                <a:solidFill>
                  <a:srgbClr val="FFFFFF"/>
                </a:solidFill>
                <a:latin typeface="Times New Roman" panose="02020603050405020304" pitchFamily="18" charset="0"/>
                <a:ea typeface="Calibri"/>
                <a:cs typeface="Times New Roman" panose="02020603050405020304" pitchFamily="18" charset="0"/>
              </a:rPr>
              <a:t>الترياسك</a:t>
            </a:r>
            <a:r>
              <a:rPr lang="ar-EG" sz="2800" b="1" dirty="0">
                <a:solidFill>
                  <a:srgbClr val="FFFFFF"/>
                </a:solidFill>
                <a:latin typeface="Times New Roman" panose="02020603050405020304" pitchFamily="18" charset="0"/>
                <a:ea typeface="Calibri"/>
                <a:cs typeface="Times New Roman" panose="02020603050405020304" pitchFamily="18" charset="0"/>
              </a:rPr>
              <a:t> 250 مليون الي نهاية الايوسين 34 مليون سنة غير موجودة أصلا هو زمن خيالي لم يحدث أصلا. أي 200 مليون سنة المزعومة في الطبقات ورحلة التطور ليس لها وجود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الكارثة ان نفس القيمة هي قيمة اخشاب دفنت اقل من 5000 سنة التي بها اثار حضارة الانسان. إذا اخشاب العصور المختلفة كلها هي من اقل من 5000 سنة أي من زمن الطوفان</a:t>
            </a:r>
          </a:p>
        </p:txBody>
      </p:sp>
    </p:spTree>
    <p:extLst>
      <p:ext uri="{BB962C8B-B14F-4D97-AF65-F5344CB8AC3E}">
        <p14:creationId xmlns:p14="http://schemas.microsoft.com/office/powerpoint/2010/main" val="8945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349900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ونشر دكتور روبرت </a:t>
            </a:r>
            <a:r>
              <a:rPr lang="ar-EG" sz="2800" b="1" dirty="0" err="1">
                <a:solidFill>
                  <a:srgbClr val="FFFFFF"/>
                </a:solidFill>
                <a:latin typeface="Times New Roman" panose="02020603050405020304" pitchFamily="18" charset="0"/>
                <a:ea typeface="Calibri"/>
                <a:cs typeface="Times New Roman" panose="02020603050405020304" pitchFamily="18" charset="0"/>
              </a:rPr>
              <a:t>جنتري</a:t>
            </a:r>
            <a:r>
              <a:rPr lang="ar-EG" sz="2800" b="1" dirty="0">
                <a:solidFill>
                  <a:srgbClr val="FFFFFF"/>
                </a:solidFill>
                <a:latin typeface="Times New Roman" panose="02020603050405020304" pitchFamily="18" charset="0"/>
                <a:ea typeface="Calibri"/>
                <a:cs typeface="Times New Roman" panose="02020603050405020304" pitchFamily="18" charset="0"/>
              </a:rPr>
              <a:t> ابحاثه هو وزملاؤه في 15 أكتوبر سنة 1976م في مجلة العلم وقال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"ان النتائج المخالفة المتوقع لمقياس اليورانيوم – رصاص تؤكد أن كل من دخول اليورانيوم وتفحم الخشب حدث من بضعة الاف من السنين فقط". بالمقياس الاشعاعي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وهذا بمعرفة </a:t>
            </a:r>
            <a:r>
              <a:rPr lang="ar-EG" sz="2800" b="1" dirty="0">
                <a:solidFill>
                  <a:srgbClr val="FFFFFF"/>
                </a:solidFill>
                <a:latin typeface="Times New Roman" panose="02020603050405020304" pitchFamily="18" charset="0"/>
                <a:ea typeface="Calibri"/>
                <a:cs typeface="Times New Roman" panose="02020603050405020304" pitchFamily="18" charset="0"/>
              </a:rPr>
              <a:t>بدايته في الحقيقة ومعدل تحلله.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هذه الأبحاث توضح أن كل من التفحم وطبقات الجيولوجيا والمقاييس الاشعاعية كلها معا وبخاصة اليورانيوم رصاص هي بضعة الاف من السنين بشيء علمي واضح ملاحظ مختبر ومتكرر ومقاس ونموذج معروف بدايته ليس فيه فرضية. </a:t>
            </a:r>
          </a:p>
        </p:txBody>
      </p:sp>
    </p:spTree>
    <p:extLst>
      <p:ext uri="{BB962C8B-B14F-4D97-AF65-F5344CB8AC3E}">
        <p14:creationId xmlns:p14="http://schemas.microsoft.com/office/powerpoint/2010/main" val="321804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437395"/>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err="1">
                <a:solidFill>
                  <a:srgbClr val="FFFFFF"/>
                </a:solidFill>
                <a:latin typeface="Times New Roman" panose="02020603050405020304" pitchFamily="18" charset="0"/>
                <a:ea typeface="Calibri"/>
                <a:cs typeface="Times New Roman" panose="02020603050405020304" pitchFamily="18" charset="0"/>
              </a:rPr>
              <a:t>اللنكات</a:t>
            </a:r>
            <a:r>
              <a:rPr lang="ar-EG" sz="3200" b="1" dirty="0">
                <a:solidFill>
                  <a:srgbClr val="FFFFFF"/>
                </a:solidFill>
                <a:latin typeface="Times New Roman" panose="02020603050405020304" pitchFamily="18" charset="0"/>
                <a:ea typeface="Calibri"/>
                <a:cs typeface="Times New Roman" panose="02020603050405020304" pitchFamily="18" charset="0"/>
              </a:rPr>
              <a:t> التي 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drghaly.com/articles/display/12357</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https://www.youtube.com/watch?v=7ssPzNlMSw0</a:t>
            </a:r>
          </a:p>
        </p:txBody>
      </p:sp>
    </p:spTree>
    <p:extLst>
      <p:ext uri="{BB962C8B-B14F-4D97-AF65-F5344CB8AC3E}">
        <p14:creationId xmlns:p14="http://schemas.microsoft.com/office/powerpoint/2010/main" val="191666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541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196217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56941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فقاعات البولونيوم دليل علي صغر عمر الارض وان الارض خلقت صلبة باردة وليست تجميع من معادن منصهرة بردت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تدريجيا</a:t>
            </a:r>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يقول علماء التطور ان الارض هي تجميعه من المعادن والصخور الملتهبة جدا من السحابة السديمية التي كونت المجموعة الشمسية منذ 4.6 بليون سنة. تجمعت معا وبدأت تبرد تدريجيا</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هناك نظرية اخري ان الأرض بدأت منذ عدت الاف من السنين وبدأت ليست ساخنة جدا بل معتدلة الحرارة مغطاة بالمياه وهذا أكده أدلة علمية كثيرة تكلمت عنه في القسم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الثاني.</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البعض يعتقد أن الأول هو الذي يشهد المقياس الاشعاعي بصحته ولكن المفاجئة هو العكس فالمقياس الاشعاعي يشهد بان الأرض لم تبدأ منصهرة بل معتدلة الحرارة مغطاة بالمياه.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يوجد </a:t>
            </a:r>
            <a:r>
              <a:rPr lang="ar-EG" sz="2800" b="1" dirty="0" smtClean="0">
                <a:solidFill>
                  <a:srgbClr val="FFFFFF"/>
                </a:solidFill>
                <a:latin typeface="Times New Roman" panose="02020603050405020304" pitchFamily="18" charset="0"/>
                <a:ea typeface="Calibri"/>
                <a:cs typeface="Times New Roman" panose="02020603050405020304" pitchFamily="18" charset="0"/>
              </a:rPr>
              <a:t>شيء </a:t>
            </a:r>
            <a:r>
              <a:rPr lang="ar-EG" sz="2800" b="1" dirty="0">
                <a:solidFill>
                  <a:srgbClr val="FFFFFF"/>
                </a:solidFill>
                <a:latin typeface="Times New Roman" panose="02020603050405020304" pitchFamily="18" charset="0"/>
                <a:ea typeface="Calibri"/>
                <a:cs typeface="Times New Roman" panose="02020603050405020304" pitchFamily="18" charset="0"/>
              </a:rPr>
              <a:t>في الصخور يسمي فقاعة </a:t>
            </a:r>
            <a:r>
              <a:rPr lang="ar-EG" sz="2800" b="1" dirty="0" err="1">
                <a:solidFill>
                  <a:srgbClr val="FFFFFF"/>
                </a:solidFill>
                <a:latin typeface="Times New Roman" panose="02020603050405020304" pitchFamily="18" charset="0"/>
                <a:ea typeface="Calibri"/>
                <a:cs typeface="Times New Roman" panose="02020603050405020304" pitchFamily="18" charset="0"/>
              </a:rPr>
              <a:t>هيلو</a:t>
            </a:r>
            <a:r>
              <a:rPr lang="ar-EG" sz="2800" b="1" dirty="0">
                <a:solidFill>
                  <a:srgbClr val="FFFFFF"/>
                </a:solidFill>
                <a:latin typeface="Times New Roman" panose="02020603050405020304" pitchFamily="18" charset="0"/>
                <a:ea typeface="Calibri"/>
                <a:cs typeface="Times New Roman" panose="02020603050405020304" pitchFamily="18" charset="0"/>
              </a:rPr>
              <a:t> يتكون بواسطة البولونيوم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بأنواعه </a:t>
            </a:r>
            <a:r>
              <a:rPr lang="en-US" sz="2800" b="1" dirty="0">
                <a:solidFill>
                  <a:srgbClr val="FFFFFF"/>
                </a:solidFill>
                <a:latin typeface="Times New Roman" panose="02020603050405020304" pitchFamily="18" charset="0"/>
                <a:ea typeface="Calibri"/>
                <a:cs typeface="Times New Roman" panose="02020603050405020304" pitchFamily="18" charset="0"/>
              </a:rPr>
              <a:t>PO 218 </a:t>
            </a:r>
            <a:r>
              <a:rPr lang="ar-EG" sz="2800" b="1" dirty="0">
                <a:solidFill>
                  <a:srgbClr val="FFFFFF"/>
                </a:solidFill>
                <a:latin typeface="Times New Roman" panose="02020603050405020304" pitchFamily="18" charset="0"/>
                <a:ea typeface="Calibri"/>
                <a:cs typeface="Times New Roman" panose="02020603050405020304" pitchFamily="18" charset="0"/>
              </a:rPr>
              <a:t>و214 و210 </a:t>
            </a:r>
            <a:r>
              <a:rPr lang="en-US" sz="2800" b="1" dirty="0">
                <a:solidFill>
                  <a:srgbClr val="FFFFFF"/>
                </a:solidFill>
                <a:latin typeface="Times New Roman" panose="02020603050405020304" pitchFamily="18" charset="0"/>
                <a:ea typeface="Calibri"/>
                <a:cs typeface="Times New Roman" panose="02020603050405020304" pitchFamily="18" charset="0"/>
              </a:rPr>
              <a:t>Polonium halos </a:t>
            </a:r>
            <a:r>
              <a:rPr lang="ar-EG" sz="2800" b="1" dirty="0">
                <a:solidFill>
                  <a:srgbClr val="FFFFFF"/>
                </a:solidFill>
                <a:latin typeface="Times New Roman" panose="02020603050405020304" pitchFamily="18" charset="0"/>
                <a:ea typeface="Calibri"/>
                <a:cs typeface="Times New Roman" panose="02020603050405020304" pitchFamily="18" charset="0"/>
              </a:rPr>
              <a:t>أيضا بسبب تحلل الفا </a:t>
            </a:r>
            <a:r>
              <a:rPr lang="en-US" sz="2800" b="1" dirty="0">
                <a:solidFill>
                  <a:srgbClr val="FFFFFF"/>
                </a:solidFill>
                <a:latin typeface="Times New Roman" panose="02020603050405020304" pitchFamily="18" charset="0"/>
                <a:ea typeface="Calibri"/>
                <a:cs typeface="Times New Roman" panose="02020603050405020304" pitchFamily="18" charset="0"/>
              </a:rPr>
              <a:t>alpha decay </a:t>
            </a:r>
            <a:r>
              <a:rPr lang="ar-EG" sz="2800" b="1" dirty="0">
                <a:solidFill>
                  <a:srgbClr val="FFFFFF"/>
                </a:solidFill>
                <a:latin typeface="Times New Roman" panose="02020603050405020304" pitchFamily="18" charset="0"/>
                <a:ea typeface="Calibri"/>
                <a:cs typeface="Times New Roman" panose="02020603050405020304" pitchFamily="18" charset="0"/>
              </a:rPr>
              <a:t>وهو مميز ويختلف عن شكل فقاعات اليورانيوم </a:t>
            </a:r>
          </a:p>
        </p:txBody>
      </p:sp>
    </p:spTree>
    <p:extLst>
      <p:ext uri="{BB962C8B-B14F-4D97-AF65-F5344CB8AC3E}">
        <p14:creationId xmlns:p14="http://schemas.microsoft.com/office/powerpoint/2010/main" val="55675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Radiohalo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166" y="662152"/>
            <a:ext cx="10247585" cy="5580993"/>
          </a:xfrm>
          <a:prstGeom prst="rect">
            <a:avLst/>
          </a:prstGeom>
          <a:noFill/>
          <a:ln>
            <a:noFill/>
          </a:ln>
        </p:spPr>
      </p:pic>
      <p:sp>
        <p:nvSpPr>
          <p:cNvPr id="2" name="TextBox 1"/>
          <p:cNvSpPr txBox="1"/>
          <p:nvPr/>
        </p:nvSpPr>
        <p:spPr>
          <a:xfrm>
            <a:off x="1099595" y="5173884"/>
            <a:ext cx="9862319" cy="523220"/>
          </a:xfrm>
          <a:prstGeom prst="rect">
            <a:avLst/>
          </a:prstGeom>
          <a:noFill/>
        </p:spPr>
        <p:txBody>
          <a:bodyPr wrap="square" rtlCol="0">
            <a:spAutoFit/>
          </a:bodyPr>
          <a:lstStyle/>
          <a:p>
            <a:pPr algn="ctr"/>
            <a:r>
              <a:rPr lang="en-US" sz="2800" b="1" dirty="0" smtClean="0">
                <a:solidFill>
                  <a:srgbClr val="0070C0"/>
                </a:solidFill>
              </a:rPr>
              <a:t>Uranium </a:t>
            </a:r>
            <a:r>
              <a:rPr lang="en-US" sz="2800" b="1" dirty="0" err="1" smtClean="0">
                <a:solidFill>
                  <a:srgbClr val="0070C0"/>
                </a:solidFill>
              </a:rPr>
              <a:t>Radiohalo</a:t>
            </a:r>
            <a:r>
              <a:rPr lang="en-US" sz="2800" b="1" dirty="0" smtClean="0">
                <a:solidFill>
                  <a:srgbClr val="0070C0"/>
                </a:solidFill>
              </a:rPr>
              <a:t>		Parentless polonium </a:t>
            </a:r>
            <a:r>
              <a:rPr lang="en-US" sz="2800" b="1" dirty="0" err="1" smtClean="0">
                <a:solidFill>
                  <a:srgbClr val="0070C0"/>
                </a:solidFill>
              </a:rPr>
              <a:t>Radiohalo</a:t>
            </a:r>
            <a:endParaRPr lang="en-US" sz="2800" b="1" dirty="0">
              <a:solidFill>
                <a:srgbClr val="0070C0"/>
              </a:solidFill>
            </a:endParaRPr>
          </a:p>
        </p:txBody>
      </p:sp>
    </p:spTree>
    <p:extLst>
      <p:ext uri="{BB962C8B-B14F-4D97-AF65-F5344CB8AC3E}">
        <p14:creationId xmlns:p14="http://schemas.microsoft.com/office/powerpoint/2010/main" val="289805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478971" y="435429"/>
            <a:ext cx="11038115" cy="6124754"/>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ومن هذا نتأكد أن الفقاعة نتيجة أن البولونيوم هو مادة أولية وليست من تحلل لمواد اخري مثل اليورانيوم 238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وهو الذي يخرج مع الحمم البركانية فهو يتحلل منتجا فقاعات تتحلل بسرعه وتختفي ولا تترك أثر في الصخور المنصهرة لان عمر النصف قصير البولونيوم 218 الذي هو البداية وهو مقاس 3 دقائق</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ويكون تبدد قبل ان تبرد الطبقة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القشرة الأرضية الى صخور مثل الجرانيت الا </a:t>
            </a:r>
            <a:r>
              <a:rPr lang="ar-EG" sz="2800" b="1" dirty="0">
                <a:solidFill>
                  <a:srgbClr val="FFFFFF"/>
                </a:solidFill>
                <a:latin typeface="Times New Roman" panose="02020603050405020304" pitchFamily="18" charset="0"/>
                <a:ea typeface="Calibri"/>
                <a:cs typeface="Times New Roman" panose="02020603050405020304" pitchFamily="18" charset="0"/>
              </a:rPr>
              <a:t>في حالتين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الاولي وهي ان تكون الجرانيت وهي قشرة الأرض الاصلية بردة مباشرة في زمن اقل من 3 دقائق من بداية تكوين الأرض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والثاني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وهو ان الصخر للقشرة الأرضية  حينما </a:t>
            </a:r>
            <a:r>
              <a:rPr lang="ar-EG" sz="2800" b="1" dirty="0">
                <a:solidFill>
                  <a:srgbClr val="FFFFFF"/>
                </a:solidFill>
                <a:latin typeface="Times New Roman" panose="02020603050405020304" pitchFamily="18" charset="0"/>
                <a:ea typeface="Calibri"/>
                <a:cs typeface="Times New Roman" panose="02020603050405020304" pitchFamily="18" charset="0"/>
              </a:rPr>
              <a:t>تكونت (خلقت) كانت من بدايتها صلبة معتدلة الحرارة وليست منصهرة ويمكن ان يكون عليها مياه لحرارة اقل من 55 مئوية فقط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Gentry, R.V., "Radioactive Halos: Implications for Creation," in Proceedings of the First International Conference on Creationism, vol. 2, edited by R.E. Walsh, C.L. Brooks, and R.S. Crowell (Pittsburgh, PA: Creation Science Fellowship, 1986), pp.89-100.</a:t>
            </a:r>
          </a:p>
        </p:txBody>
      </p:sp>
    </p:spTree>
    <p:extLst>
      <p:ext uri="{BB962C8B-B14F-4D97-AF65-F5344CB8AC3E}">
        <p14:creationId xmlns:p14="http://schemas.microsoft.com/office/powerpoint/2010/main" val="83216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4" y="1776508"/>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إذا الصخور الذي يوجد فيها بداية وجودها وخلقها هي صلبة معتدلة الحرارة وليست منصهرة ساخنة تبرد تدريجيا. </a:t>
            </a:r>
          </a:p>
        </p:txBody>
      </p:sp>
      <p:sp>
        <p:nvSpPr>
          <p:cNvPr id="8" name="Rectangle 7"/>
          <p:cNvSpPr/>
          <p:nvPr/>
        </p:nvSpPr>
        <p:spPr>
          <a:xfrm>
            <a:off x="703384" y="4152693"/>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فلو الجرانيت الذي هو يعتبر الصخر الاساسي في الكرة الارضية لو كان تكون من الأرض ساخنة جدا في بداية تجميع الارض وبدا يبرد تدريجيا لما كنا وجدنا اي فقاعات من </a:t>
            </a:r>
            <a:r>
              <a:rPr lang="ar-EG" sz="2800" b="1" dirty="0" err="1">
                <a:solidFill>
                  <a:srgbClr val="FFFFFF"/>
                </a:solidFill>
                <a:latin typeface="Times New Roman" panose="02020603050405020304" pitchFamily="18" charset="0"/>
                <a:ea typeface="Calibri"/>
                <a:cs typeface="Times New Roman" panose="02020603050405020304" pitchFamily="18" charset="0"/>
              </a:rPr>
              <a:t>الهيلو</a:t>
            </a:r>
            <a:r>
              <a:rPr lang="ar-EG" sz="2800" b="1" dirty="0">
                <a:solidFill>
                  <a:srgbClr val="FFFFFF"/>
                </a:solidFill>
                <a:latin typeface="Times New Roman" panose="02020603050405020304" pitchFamily="18" charset="0"/>
                <a:ea typeface="Calibri"/>
                <a:cs typeface="Times New Roman" panose="02020603050405020304" pitchFamily="18" charset="0"/>
              </a:rPr>
              <a:t>. </a:t>
            </a:r>
          </a:p>
        </p:txBody>
      </p:sp>
    </p:spTree>
    <p:extLst>
      <p:ext uri="{BB962C8B-B14F-4D97-AF65-F5344CB8AC3E}">
        <p14:creationId xmlns:p14="http://schemas.microsoft.com/office/powerpoint/2010/main" val="356597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217683" y="533577"/>
            <a:ext cx="7756634" cy="5790845"/>
          </a:xfrm>
          <a:prstGeom prst="rect">
            <a:avLst/>
          </a:prstGeom>
        </p:spPr>
      </p:pic>
    </p:spTree>
    <p:extLst>
      <p:ext uri="{BB962C8B-B14F-4D97-AF65-F5344CB8AC3E}">
        <p14:creationId xmlns:p14="http://schemas.microsoft.com/office/powerpoint/2010/main" val="15792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8202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391887" y="391886"/>
            <a:ext cx="11277600" cy="614652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لتشبيه هذا بمثال لو احضرت قرص فوار في كوب ماء زجاجي ستري الفقاعات تخرج وترتفع الي السطح بسرعة شديدة وتختفي ولكن لو وضعت هذا القرص في كوب ماء ووضع مباشرة في نيتروجين سائل منخفض الحرارة او غيره من الذي يجمد المياه بسرعة شديدة في اقل من دقيقة ستجد الفقاعات حجزت في وسط المياه.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ولو تمكنت من وضع القرص بطريقة ما في ثلج من البداية ايضا ستجد الفقاعات محجوزة لأنها لا تستطيع ان تخترق الثلج الصلب.</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لم يكن في بعض الصخور من الجرانيت فقط ولكن الاشكالية ان وجد هذا التكوين في كل طبقات صخور الارض تقريبا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Snelling, A.A., and J. </a:t>
            </a:r>
            <a:r>
              <a:rPr lang="en-US" sz="2800" b="1" dirty="0" err="1">
                <a:solidFill>
                  <a:srgbClr val="FFFFFF"/>
                </a:solidFill>
                <a:latin typeface="Times New Roman" panose="02020603050405020304" pitchFamily="18" charset="0"/>
                <a:ea typeface="Calibri"/>
                <a:cs typeface="Times New Roman" panose="02020603050405020304" pitchFamily="18" charset="0"/>
              </a:rPr>
              <a:t>Woodmorappe</a:t>
            </a:r>
            <a:r>
              <a:rPr lang="en-US" sz="2800" b="1" dirty="0">
                <a:solidFill>
                  <a:srgbClr val="FFFFFF"/>
                </a:solidFill>
                <a:latin typeface="Times New Roman" panose="02020603050405020304" pitchFamily="18" charset="0"/>
                <a:ea typeface="Calibri"/>
                <a:cs typeface="Times New Roman" panose="02020603050405020304" pitchFamily="18" charset="0"/>
              </a:rPr>
              <a:t>, "The Cooling of Thick Igneous Bodies on a Young Earth," in Proceedings of the Fourth International Conference on Creationism, edited by R.E. Walsh (Pittsburgh, PA: Creation Science Fellowship, 1998), pp.527-545, however, have demonstrated that only tens to a few thousands of years are necessary for the intrusion and cooling of granitic rocks.</a:t>
            </a:r>
          </a:p>
        </p:txBody>
      </p:sp>
    </p:spTree>
    <p:extLst>
      <p:ext uri="{BB962C8B-B14F-4D97-AF65-F5344CB8AC3E}">
        <p14:creationId xmlns:p14="http://schemas.microsoft.com/office/powerpoint/2010/main" val="425752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مثل الجرانيت والبازلت بأنواعهم و20 نوع من الصخور الأساسية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Wise, K.P., "Radioactive Halos: Geological Concerns," Creation Research Society Quarterly 25 (1989): 171-176.</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وهذا يؤكد ان الارض لم تتكون من السحابة السديمية المزعومة وانها ملتهبة منصهرة وبدأت تبرد تدريجيا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وبدأت </a:t>
            </a:r>
            <a:r>
              <a:rPr lang="ar-EG" sz="2800" b="1" dirty="0">
                <a:solidFill>
                  <a:srgbClr val="FFFFFF"/>
                </a:solidFill>
                <a:latin typeface="Times New Roman" panose="02020603050405020304" pitchFamily="18" charset="0"/>
                <a:ea typeface="Calibri"/>
                <a:cs typeface="Times New Roman" panose="02020603050405020304" pitchFamily="18" charset="0"/>
              </a:rPr>
              <a:t>تتكون القشرة الصخرية بتدريج جدا ولكن هذا يوضح ان الصخور نفسها خلقت تحت سطح المياه اي ان الارض نفسها خلقت من اللحظات الاولي مغطاه بالمياه التي حرارتها مثل حرارة الغرفة والجرانيت والصخور خلقت في لحظة تحت المياه ولهذا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البولونيوم </a:t>
            </a:r>
            <a:r>
              <a:rPr lang="ar-EG" sz="2800" b="1" dirty="0" err="1" smtClean="0">
                <a:solidFill>
                  <a:srgbClr val="FFFFFF"/>
                </a:solidFill>
                <a:latin typeface="Times New Roman" panose="02020603050405020304" pitchFamily="18" charset="0"/>
                <a:ea typeface="Calibri"/>
                <a:cs typeface="Times New Roman" panose="02020603050405020304" pitchFamily="18" charset="0"/>
              </a:rPr>
              <a:t>هيلو</a:t>
            </a:r>
            <a:r>
              <a:rPr lang="ar-EG" sz="2800" b="1" dirty="0" smtClean="0">
                <a:solidFill>
                  <a:srgbClr val="FFFFFF"/>
                </a:solidFill>
                <a:latin typeface="Times New Roman" panose="02020603050405020304" pitchFamily="18" charset="0"/>
                <a:ea typeface="Calibri"/>
                <a:cs typeface="Times New Roman" panose="02020603050405020304" pitchFamily="18" charset="0"/>
              </a:rPr>
              <a:t> </a:t>
            </a:r>
            <a:r>
              <a:rPr lang="ar-EG" sz="2800" b="1" dirty="0">
                <a:solidFill>
                  <a:srgbClr val="FFFFFF"/>
                </a:solidFill>
                <a:latin typeface="Times New Roman" panose="02020603050405020304" pitchFamily="18" charset="0"/>
                <a:ea typeface="Calibri"/>
                <a:cs typeface="Times New Roman" panose="02020603050405020304" pitchFamily="18" charset="0"/>
              </a:rPr>
              <a:t>استمر موجود الي الان لان الصخور لم تتحول من سائل الي صلب بل هي وجدت صلبة معتدلة الحرارة من البداية</a:t>
            </a:r>
          </a:p>
          <a:p>
            <a:pPr lvl="0" algn="r" rtl="1"/>
            <a:r>
              <a:rPr lang="ar-EG" sz="2800" b="1" dirty="0" err="1">
                <a:solidFill>
                  <a:srgbClr val="FFFFFF"/>
                </a:solidFill>
                <a:latin typeface="Times New Roman" panose="02020603050405020304" pitchFamily="18" charset="0"/>
                <a:ea typeface="Calibri"/>
                <a:cs typeface="Times New Roman" panose="02020603050405020304" pitchFamily="18" charset="0"/>
              </a:rPr>
              <a:t>كرستلات</a:t>
            </a:r>
            <a:r>
              <a:rPr lang="ar-EG" sz="2800" b="1" dirty="0">
                <a:solidFill>
                  <a:srgbClr val="FFFFFF"/>
                </a:solidFill>
                <a:latin typeface="Times New Roman" panose="02020603050405020304" pitchFamily="18" charset="0"/>
                <a:ea typeface="Calibri"/>
                <a:cs typeface="Times New Roman" panose="02020603050405020304" pitchFamily="18" charset="0"/>
              </a:rPr>
              <a:t> الجرانيت لا تناسب على الاطلاق من انها تكونت بالصخور المنصهرة التي بردت تدريجيا ولكنها صلبة من بدايتها بهذا الشكل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اجروا تجارب كثيرة في صهر الجرانيت ثم تبريده ببطء شديد جدا ووجد انه يكون نوع اخر وهو </a:t>
            </a:r>
            <a:r>
              <a:rPr lang="ar-EG" sz="2800" b="1" dirty="0" err="1">
                <a:solidFill>
                  <a:srgbClr val="FFFFFF"/>
                </a:solidFill>
                <a:latin typeface="Times New Roman" panose="02020603050405020304" pitchFamily="18" charset="0"/>
                <a:ea typeface="Calibri"/>
                <a:cs typeface="Times New Roman" panose="02020603050405020304" pitchFamily="18" charset="0"/>
              </a:rPr>
              <a:t>رويليت</a:t>
            </a:r>
            <a:r>
              <a:rPr lang="ar-EG" sz="2800" b="1" dirty="0">
                <a:solidFill>
                  <a:srgbClr val="FFFFFF"/>
                </a:solidFill>
                <a:latin typeface="Times New Roman" panose="02020603050405020304" pitchFamily="18" charset="0"/>
                <a:ea typeface="Calibri"/>
                <a:cs typeface="Times New Roman" panose="02020603050405020304" pitchFamily="18" charset="0"/>
              </a:rPr>
              <a:t> وليس جرانيت </a:t>
            </a:r>
            <a:r>
              <a:rPr lang="en-US" sz="2800" b="1" dirty="0" smtClean="0">
                <a:solidFill>
                  <a:srgbClr val="FFFFFF"/>
                </a:solidFill>
                <a:latin typeface="Times New Roman" panose="02020603050405020304" pitchFamily="18" charset="0"/>
                <a:ea typeface="Calibri"/>
                <a:cs typeface="Times New Roman" panose="02020603050405020304" pitchFamily="18" charset="0"/>
              </a:rPr>
              <a:t>Rhyolite</a:t>
            </a:r>
            <a:endParaRPr lang="en-US"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822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كما قلت أكد ان الجرانيت الذي في الارض هو وجد لحظيا هكذا معتدل الحرارة من بدايته من عدة الاف من السنين بدليل علمي ملاحظ مختبر متكرر محسوب ولم يتكون من مواد منصهرة برد تدريجيا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Fingerprints of Creation (Thousand Oaks, CA: Adventist Media Center, 1993), videocassette.</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والطبقات القديمة لا فرق بينها زمنيا </a:t>
            </a:r>
          </a:p>
          <a:p>
            <a:pPr lvl="0" algn="l"/>
            <a:r>
              <a:rPr lang="en-US" sz="2800" b="1" dirty="0" err="1">
                <a:solidFill>
                  <a:srgbClr val="FFFFFF"/>
                </a:solidFill>
                <a:latin typeface="Times New Roman" panose="02020603050405020304" pitchFamily="18" charset="0"/>
                <a:ea typeface="Calibri"/>
                <a:cs typeface="Times New Roman" panose="02020603050405020304" pitchFamily="18" charset="0"/>
              </a:rPr>
              <a:t>Vardiman</a:t>
            </a:r>
            <a:r>
              <a:rPr lang="en-US" sz="2800" b="1" dirty="0">
                <a:solidFill>
                  <a:srgbClr val="FFFFFF"/>
                </a:solidFill>
                <a:latin typeface="Times New Roman" panose="02020603050405020304" pitchFamily="18" charset="0"/>
                <a:ea typeface="Calibri"/>
                <a:cs typeface="Times New Roman" panose="02020603050405020304" pitchFamily="18" charset="0"/>
              </a:rPr>
              <a:t>, L., "RATE Group Prepares Status Report" (El Cajon, CA: Institute for Creation Research Impact No. 314, 1999), pp. </a:t>
            </a:r>
            <a:r>
              <a:rPr lang="en-US" sz="2800" b="1" dirty="0" err="1">
                <a:solidFill>
                  <a:srgbClr val="FFFFFF"/>
                </a:solidFill>
                <a:latin typeface="Times New Roman" panose="02020603050405020304" pitchFamily="18" charset="0"/>
                <a:ea typeface="Calibri"/>
                <a:cs typeface="Times New Roman" panose="02020603050405020304" pitchFamily="18" charset="0"/>
              </a:rPr>
              <a:t>i</a:t>
            </a:r>
            <a:r>
              <a:rPr lang="en-US" sz="2800" b="1" dirty="0">
                <a:solidFill>
                  <a:srgbClr val="FFFFFF"/>
                </a:solidFill>
                <a:latin typeface="Times New Roman" panose="02020603050405020304" pitchFamily="18" charset="0"/>
                <a:ea typeface="Calibri"/>
                <a:cs typeface="Times New Roman" panose="02020603050405020304" pitchFamily="18" charset="0"/>
              </a:rPr>
              <a:t>-iv.</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ولا يزال مؤيدي التطور يعانون من هذا الامر ويسمونه</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A very tiny mystery</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Dr. Snelling is Professor of Geology for the </a:t>
            </a:r>
            <a:r>
              <a:rPr lang="en-US" sz="2800" b="1" dirty="0" smtClean="0">
                <a:solidFill>
                  <a:srgbClr val="FFFFFF"/>
                </a:solidFill>
                <a:latin typeface="Times New Roman" panose="02020603050405020304" pitchFamily="18" charset="0"/>
                <a:ea typeface="Calibri"/>
                <a:cs typeface="Times New Roman" panose="02020603050405020304" pitchFamily="18" charset="0"/>
              </a:rPr>
              <a:t>ICR</a:t>
            </a:r>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وبهذا تأكدنا بأدلة علمية ومن المقياس الاشعاعي نفسه الذي يستخدمه مؤيدي التطور </a:t>
            </a:r>
            <a:r>
              <a:rPr lang="ar-EG" sz="2800" b="1" dirty="0" smtClean="0">
                <a:solidFill>
                  <a:srgbClr val="FFFFFF"/>
                </a:solidFill>
                <a:latin typeface="Times New Roman" panose="02020603050405020304" pitchFamily="18" charset="0"/>
                <a:ea typeface="Calibri"/>
                <a:cs typeface="Times New Roman" panose="02020603050405020304" pitchFamily="18" charset="0"/>
              </a:rPr>
              <a:t>خطأ </a:t>
            </a:r>
            <a:r>
              <a:rPr lang="ar-EG" sz="2800" b="1" dirty="0">
                <a:solidFill>
                  <a:srgbClr val="FFFFFF"/>
                </a:solidFill>
                <a:latin typeface="Times New Roman" panose="02020603050405020304" pitchFamily="18" charset="0"/>
                <a:ea typeface="Calibri"/>
                <a:cs typeface="Times New Roman" panose="02020603050405020304" pitchFamily="18" charset="0"/>
              </a:rPr>
              <a:t>أنه يؤكد أن الأرض تكونت لحظيا معتدلة الحرارة من زمن قصير بضعة الاف من السنين</a:t>
            </a:r>
          </a:p>
        </p:txBody>
      </p:sp>
    </p:spTree>
    <p:extLst>
      <p:ext uri="{BB962C8B-B14F-4D97-AF65-F5344CB8AC3E}">
        <p14:creationId xmlns:p14="http://schemas.microsoft.com/office/powerpoint/2010/main" val="284209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768469"/>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err="1">
                <a:solidFill>
                  <a:srgbClr val="FFFFFF"/>
                </a:solidFill>
                <a:latin typeface="Times New Roman" panose="02020603050405020304" pitchFamily="18" charset="0"/>
                <a:ea typeface="Calibri"/>
                <a:cs typeface="Times New Roman" panose="02020603050405020304" pitchFamily="18" charset="0"/>
              </a:rPr>
              <a:t>اللنكات</a:t>
            </a:r>
            <a:r>
              <a:rPr lang="ar-EG" sz="3200" b="1" dirty="0">
                <a:solidFill>
                  <a:srgbClr val="FFFFFF"/>
                </a:solidFill>
                <a:latin typeface="Times New Roman" panose="02020603050405020304" pitchFamily="18" charset="0"/>
                <a:ea typeface="Calibri"/>
                <a:cs typeface="Times New Roman" panose="02020603050405020304" pitchFamily="18" charset="0"/>
              </a:rPr>
              <a:t> التي 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http://drghaly.com/articles/display/12358</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https://www.youtube.com/watch?v=nQzO7k1Q9zM</a:t>
            </a:r>
          </a:p>
        </p:txBody>
      </p:sp>
    </p:spTree>
    <p:extLst>
      <p:ext uri="{BB962C8B-B14F-4D97-AF65-F5344CB8AC3E}">
        <p14:creationId xmlns:p14="http://schemas.microsoft.com/office/powerpoint/2010/main" val="11607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67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32704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20251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108543"/>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علي عمر الحفريات والكربون المشع</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يستخدم كربون-14 كمقياس لتقدير أعمار الحفريات ذات الأساس البيولوجي أو يدخل في تركيبها الكربون والتي قد يصل عمرها بحد اقصى الي 50000 سنة  ولا يصلح لأي حفريات قديمة او ما يقال عنه انه أكثر من 50 او </a:t>
            </a:r>
            <a:r>
              <a:rPr lang="ar-EG" sz="2800" b="1" dirty="0" smtClean="0">
                <a:solidFill>
                  <a:srgbClr val="FFFFFF"/>
                </a:solidFill>
                <a:latin typeface="Times New Roman" panose="02020603050405020304" pitchFamily="18" charset="0"/>
                <a:ea typeface="Calibri"/>
                <a:cs typeface="Times New Roman" panose="02020603050405020304" pitchFamily="18" charset="0"/>
              </a:rPr>
              <a:t>0</a:t>
            </a:r>
            <a:r>
              <a:rPr lang="en-CA" sz="2800" b="1" dirty="0">
                <a:solidFill>
                  <a:srgbClr val="FFFFFF"/>
                </a:solidFill>
                <a:latin typeface="Times New Roman" panose="02020603050405020304" pitchFamily="18" charset="0"/>
                <a:ea typeface="Calibri"/>
                <a:cs typeface="Times New Roman" panose="02020603050405020304" pitchFamily="18" charset="0"/>
              </a:rPr>
              <a:t>7</a:t>
            </a:r>
            <a:r>
              <a:rPr lang="ar-EG" sz="2800" b="1" dirty="0" smtClean="0">
                <a:solidFill>
                  <a:srgbClr val="FFFFFF"/>
                </a:solidFill>
                <a:latin typeface="Times New Roman" panose="02020603050405020304" pitchFamily="18" charset="0"/>
                <a:ea typeface="Calibri"/>
                <a:cs typeface="Times New Roman" panose="02020603050405020304" pitchFamily="18" charset="0"/>
              </a:rPr>
              <a:t> </a:t>
            </a:r>
            <a:r>
              <a:rPr lang="ar-EG" sz="2800" b="1" dirty="0">
                <a:solidFill>
                  <a:srgbClr val="FFFFFF"/>
                </a:solidFill>
                <a:latin typeface="Times New Roman" panose="02020603050405020304" pitchFamily="18" charset="0"/>
                <a:ea typeface="Calibri"/>
                <a:cs typeface="Times New Roman" panose="02020603050405020304" pitchFamily="18" charset="0"/>
              </a:rPr>
              <a:t>ألف سنة لأنه يكون اختفى من العينة البيولوجية.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فهو يتناقص بمفترض معدل عمر نصف 5730 + 40 سنة.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ومقياس الكربون المشع باختصار شديد يعتمد على دورة الحياة له </a:t>
            </a:r>
          </a:p>
        </p:txBody>
      </p:sp>
    </p:spTree>
    <p:extLst>
      <p:ext uri="{BB962C8B-B14F-4D97-AF65-F5344CB8AC3E}">
        <p14:creationId xmlns:p14="http://schemas.microsoft.com/office/powerpoint/2010/main" val="126535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715000"/>
          </a:xfrm>
          <a:prstGeom prst="rect">
            <a:avLst/>
          </a:prstGeom>
        </p:spPr>
      </p:pic>
      <p:pic>
        <p:nvPicPr>
          <p:cNvPr id="5" name="Picture 4"/>
          <p:cNvPicPr>
            <a:picLocks noChangeAspect="1"/>
          </p:cNvPicPr>
          <p:nvPr/>
        </p:nvPicPr>
        <p:blipFill>
          <a:blip r:embed="rId3"/>
          <a:stretch>
            <a:fillRect/>
          </a:stretch>
        </p:blipFill>
        <p:spPr>
          <a:xfrm>
            <a:off x="0" y="5532456"/>
            <a:ext cx="12192000" cy="1325545"/>
          </a:xfrm>
          <a:prstGeom prst="rect">
            <a:avLst/>
          </a:prstGeom>
        </p:spPr>
      </p:pic>
      <p:sp>
        <p:nvSpPr>
          <p:cNvPr id="8" name="TextBox 7"/>
          <p:cNvSpPr txBox="1"/>
          <p:nvPr/>
        </p:nvSpPr>
        <p:spPr>
          <a:xfrm>
            <a:off x="5753100" y="1621192"/>
            <a:ext cx="1600200" cy="400110"/>
          </a:xfrm>
          <a:prstGeom prst="rect">
            <a:avLst/>
          </a:prstGeom>
          <a:noFill/>
        </p:spPr>
        <p:txBody>
          <a:bodyPr wrap="square" rtlCol="0">
            <a:spAutoFit/>
          </a:bodyPr>
          <a:lstStyle/>
          <a:p>
            <a:r>
              <a:rPr lang="ar-EG" sz="2000" b="1" dirty="0">
                <a:solidFill>
                  <a:srgbClr val="C00000"/>
                </a:solidFill>
              </a:rPr>
              <a:t>اشعة كونية </a:t>
            </a:r>
            <a:endParaRPr lang="en-US" sz="2000" b="1" dirty="0">
              <a:solidFill>
                <a:srgbClr val="C00000"/>
              </a:solidFill>
            </a:endParaRPr>
          </a:p>
        </p:txBody>
      </p:sp>
      <p:cxnSp>
        <p:nvCxnSpPr>
          <p:cNvPr id="10" name="Straight Arrow Connector 9"/>
          <p:cNvCxnSpPr/>
          <p:nvPr/>
        </p:nvCxnSpPr>
        <p:spPr>
          <a:xfrm flipH="1" flipV="1">
            <a:off x="5867400" y="2209800"/>
            <a:ext cx="685800" cy="762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10200" y="2057400"/>
            <a:ext cx="228600" cy="2286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Oval 1"/>
          <p:cNvSpPr/>
          <p:nvPr/>
        </p:nvSpPr>
        <p:spPr>
          <a:xfrm>
            <a:off x="6629400" y="1905000"/>
            <a:ext cx="762000" cy="762000"/>
          </a:xfrm>
          <a:prstGeom prst="ellipse">
            <a:avLst/>
          </a:prstGeom>
          <a:solidFill>
            <a:srgbClr val="FFFF00"/>
          </a:solidFill>
          <a:ln>
            <a:solidFill>
              <a:srgbClr val="FFFF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752" y="533400"/>
            <a:ext cx="822648" cy="814422"/>
          </a:xfrm>
          <a:prstGeom prst="rect">
            <a:avLst/>
          </a:prstGeom>
        </p:spPr>
      </p:pic>
      <p:cxnSp>
        <p:nvCxnSpPr>
          <p:cNvPr id="9" name="Straight Arrow Connector 8"/>
          <p:cNvCxnSpPr/>
          <p:nvPr/>
        </p:nvCxnSpPr>
        <p:spPr>
          <a:xfrm flipH="1" flipV="1">
            <a:off x="5155624" y="1524001"/>
            <a:ext cx="242455" cy="432359"/>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465582"/>
            <a:ext cx="838200" cy="829818"/>
          </a:xfrm>
          <a:prstGeom prst="rect">
            <a:avLst/>
          </a:prstGeom>
        </p:spPr>
      </p:pic>
      <p:pic>
        <p:nvPicPr>
          <p:cNvPr id="13" name="Picture 12"/>
          <p:cNvPicPr>
            <a:picLocks noChangeAspect="1"/>
          </p:cNvPicPr>
          <p:nvPr/>
        </p:nvPicPr>
        <p:blipFill>
          <a:blip r:embed="rId5"/>
          <a:stretch>
            <a:fillRect/>
          </a:stretch>
        </p:blipFill>
        <p:spPr>
          <a:xfrm>
            <a:off x="3257739" y="971739"/>
            <a:ext cx="414926" cy="414926"/>
          </a:xfrm>
          <a:prstGeom prst="rect">
            <a:avLst/>
          </a:prstGeom>
        </p:spPr>
      </p:pic>
      <p:cxnSp>
        <p:nvCxnSpPr>
          <p:cNvPr id="15" name="Straight Arrow Connector 14"/>
          <p:cNvCxnSpPr/>
          <p:nvPr/>
        </p:nvCxnSpPr>
        <p:spPr>
          <a:xfrm flipH="1">
            <a:off x="3962400" y="914400"/>
            <a:ext cx="6096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962400" y="152401"/>
            <a:ext cx="228600" cy="23306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flipV="1">
            <a:off x="4251184" y="454571"/>
            <a:ext cx="352387" cy="2422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438400" y="1047940"/>
            <a:ext cx="457200" cy="32366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752600" y="1524000"/>
            <a:ext cx="762000" cy="400110"/>
          </a:xfrm>
          <a:prstGeom prst="rect">
            <a:avLst/>
          </a:prstGeom>
          <a:noFill/>
        </p:spPr>
        <p:txBody>
          <a:bodyPr wrap="square" rtlCol="0">
            <a:spAutoFit/>
          </a:bodyPr>
          <a:lstStyle/>
          <a:p>
            <a:r>
              <a:rPr lang="en-US" sz="2000" b="1" dirty="0">
                <a:solidFill>
                  <a:srgbClr val="C00000"/>
                </a:solidFill>
              </a:rPr>
              <a:t>CO2</a:t>
            </a:r>
          </a:p>
        </p:txBody>
      </p:sp>
      <p:sp>
        <p:nvSpPr>
          <p:cNvPr id="26" name="TextBox 25"/>
          <p:cNvSpPr txBox="1"/>
          <p:nvPr/>
        </p:nvSpPr>
        <p:spPr>
          <a:xfrm>
            <a:off x="5014038" y="2359113"/>
            <a:ext cx="1020924" cy="400110"/>
          </a:xfrm>
          <a:prstGeom prst="rect">
            <a:avLst/>
          </a:prstGeom>
          <a:noFill/>
        </p:spPr>
        <p:txBody>
          <a:bodyPr wrap="square" rtlCol="0">
            <a:spAutoFit/>
          </a:bodyPr>
          <a:lstStyle/>
          <a:p>
            <a:r>
              <a:rPr lang="ar-EG" sz="2000" b="1" dirty="0">
                <a:solidFill>
                  <a:srgbClr val="C00000"/>
                </a:solidFill>
              </a:rPr>
              <a:t>نيترون</a:t>
            </a:r>
            <a:endParaRPr lang="en-US" sz="2000" b="1" dirty="0">
              <a:solidFill>
                <a:srgbClr val="C00000"/>
              </a:solidFill>
            </a:endParaRPr>
          </a:p>
        </p:txBody>
      </p:sp>
      <p:sp>
        <p:nvSpPr>
          <p:cNvPr id="27" name="TextBox 26"/>
          <p:cNvSpPr txBox="1"/>
          <p:nvPr/>
        </p:nvSpPr>
        <p:spPr>
          <a:xfrm>
            <a:off x="5638800" y="696811"/>
            <a:ext cx="1371600" cy="400110"/>
          </a:xfrm>
          <a:prstGeom prst="rect">
            <a:avLst/>
          </a:prstGeom>
          <a:noFill/>
        </p:spPr>
        <p:txBody>
          <a:bodyPr wrap="square" rtlCol="0">
            <a:spAutoFit/>
          </a:bodyPr>
          <a:lstStyle/>
          <a:p>
            <a:r>
              <a:rPr lang="ar-EG" sz="2000" b="1" dirty="0">
                <a:solidFill>
                  <a:srgbClr val="C00000"/>
                </a:solidFill>
              </a:rPr>
              <a:t>نيتروجين 14</a:t>
            </a:r>
            <a:endParaRPr lang="en-US" sz="2000" b="1" dirty="0">
              <a:solidFill>
                <a:srgbClr val="C00000"/>
              </a:solidFill>
            </a:endParaRPr>
          </a:p>
        </p:txBody>
      </p:sp>
      <p:sp>
        <p:nvSpPr>
          <p:cNvPr id="28" name="TextBox 27"/>
          <p:cNvSpPr txBox="1"/>
          <p:nvPr/>
        </p:nvSpPr>
        <p:spPr>
          <a:xfrm>
            <a:off x="2895601" y="1347822"/>
            <a:ext cx="1355583" cy="400110"/>
          </a:xfrm>
          <a:prstGeom prst="rect">
            <a:avLst/>
          </a:prstGeom>
          <a:noFill/>
        </p:spPr>
        <p:txBody>
          <a:bodyPr wrap="square" rtlCol="0">
            <a:spAutoFit/>
          </a:bodyPr>
          <a:lstStyle/>
          <a:p>
            <a:r>
              <a:rPr lang="ar-EG" sz="2000" b="1" dirty="0">
                <a:solidFill>
                  <a:srgbClr val="C00000"/>
                </a:solidFill>
              </a:rPr>
              <a:t>كربون 14</a:t>
            </a:r>
            <a:endParaRPr lang="en-US" sz="2000" b="1" dirty="0">
              <a:solidFill>
                <a:srgbClr val="C00000"/>
              </a:solidFill>
            </a:endParaRPr>
          </a:p>
        </p:txBody>
      </p:sp>
      <p:sp>
        <p:nvSpPr>
          <p:cNvPr id="29" name="TextBox 28"/>
          <p:cNvSpPr txBox="1"/>
          <p:nvPr/>
        </p:nvSpPr>
        <p:spPr>
          <a:xfrm>
            <a:off x="4251184" y="45201"/>
            <a:ext cx="930417" cy="400110"/>
          </a:xfrm>
          <a:prstGeom prst="rect">
            <a:avLst/>
          </a:prstGeom>
          <a:noFill/>
        </p:spPr>
        <p:txBody>
          <a:bodyPr wrap="square" rtlCol="0">
            <a:spAutoFit/>
          </a:bodyPr>
          <a:lstStyle/>
          <a:p>
            <a:r>
              <a:rPr lang="ar-EG" sz="2000" b="1" dirty="0">
                <a:solidFill>
                  <a:srgbClr val="C00000"/>
                </a:solidFill>
              </a:rPr>
              <a:t>بروتون</a:t>
            </a:r>
            <a:endParaRPr lang="en-US" sz="2000" b="1" dirty="0">
              <a:solidFill>
                <a:srgbClr val="C00000"/>
              </a:solidFill>
            </a:endParaRPr>
          </a:p>
        </p:txBody>
      </p:sp>
      <p:cxnSp>
        <p:nvCxnSpPr>
          <p:cNvPr id="31" name="Straight Arrow Connector 30"/>
          <p:cNvCxnSpPr/>
          <p:nvPr/>
        </p:nvCxnSpPr>
        <p:spPr>
          <a:xfrm>
            <a:off x="2133600" y="1956359"/>
            <a:ext cx="397728" cy="66693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095500" y="1956360"/>
            <a:ext cx="38100" cy="223464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575" y="3562267"/>
            <a:ext cx="1156049" cy="918297"/>
          </a:xfrm>
          <a:prstGeom prst="rect">
            <a:avLst/>
          </a:prstGeom>
        </p:spPr>
      </p:pic>
      <p:pic>
        <p:nvPicPr>
          <p:cNvPr id="42" name="Picture 41"/>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607830" y="3344918"/>
            <a:ext cx="610069" cy="998482"/>
          </a:xfrm>
          <a:prstGeom prst="rect">
            <a:avLst/>
          </a:prstGeom>
          <a:solidFill>
            <a:srgbClr val="D5E7F5"/>
          </a:solidFill>
          <a:ln>
            <a:solidFill>
              <a:srgbClr val="CAE5EF"/>
            </a:solidFill>
          </a:ln>
        </p:spPr>
      </p:pic>
      <p:cxnSp>
        <p:nvCxnSpPr>
          <p:cNvPr id="44" name="Straight Arrow Connector 43"/>
          <p:cNvCxnSpPr/>
          <p:nvPr/>
        </p:nvCxnSpPr>
        <p:spPr>
          <a:xfrm flipH="1">
            <a:off x="3257740" y="4343400"/>
            <a:ext cx="18861" cy="1447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663752" y="4343400"/>
            <a:ext cx="0" cy="138683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034962" y="4343401"/>
            <a:ext cx="0" cy="13106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3895" y="6019801"/>
            <a:ext cx="547688" cy="410237"/>
          </a:xfrm>
          <a:prstGeom prst="rect">
            <a:avLst/>
          </a:prstGeom>
        </p:spPr>
      </p:pic>
      <p:pic>
        <p:nvPicPr>
          <p:cNvPr id="52" name="Picture 5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2864" y="5867401"/>
            <a:ext cx="276283" cy="712519"/>
          </a:xfrm>
          <a:prstGeom prst="rect">
            <a:avLst/>
          </a:prstGeom>
        </p:spPr>
      </p:pic>
      <p:pic>
        <p:nvPicPr>
          <p:cNvPr id="53" name="Picture 52"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6347" y="5791201"/>
            <a:ext cx="394417" cy="843869"/>
          </a:xfrm>
          <a:prstGeom prst="rect">
            <a:avLst/>
          </a:prstGeom>
        </p:spPr>
      </p:pic>
      <p:pic>
        <p:nvPicPr>
          <p:cNvPr id="57" name="Picture 56"/>
          <p:cNvPicPr>
            <a:picLocks noChangeAspect="1"/>
          </p:cNvPicPr>
          <p:nvPr/>
        </p:nvPicPr>
        <p:blipFill>
          <a:blip r:embed="rId12"/>
          <a:stretch>
            <a:fillRect/>
          </a:stretch>
        </p:blipFill>
        <p:spPr>
          <a:xfrm>
            <a:off x="6669040" y="2667000"/>
            <a:ext cx="3940315" cy="1493855"/>
          </a:xfrm>
          <a:prstGeom prst="rect">
            <a:avLst/>
          </a:prstGeom>
        </p:spPr>
      </p:pic>
      <p:cxnSp>
        <p:nvCxnSpPr>
          <p:cNvPr id="59" name="Straight Arrow Connector 58"/>
          <p:cNvCxnSpPr/>
          <p:nvPr/>
        </p:nvCxnSpPr>
        <p:spPr>
          <a:xfrm flipV="1">
            <a:off x="6324600" y="4021415"/>
            <a:ext cx="1524000" cy="220224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5009010" y="4038600"/>
            <a:ext cx="2839590" cy="207782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3635788" y="4100334"/>
            <a:ext cx="4212812" cy="20574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64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right)">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righ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down)">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down)">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right)">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right)">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up)">
                                      <p:cBhvr>
                                        <p:cTn id="91" dur="500"/>
                                        <p:tgtEl>
                                          <p:spTgt spid="3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wipe(up)">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wipe(down)">
                                      <p:cBhvr>
                                        <p:cTn id="101" dur="500"/>
                                        <p:tgtEl>
                                          <p:spTgt spid="39"/>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wipe(down)">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wipe(up)">
                                      <p:cBhvr>
                                        <p:cTn id="116" dur="500"/>
                                        <p:tgtEl>
                                          <p:spTgt spid="47"/>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nodeType="clickEffect">
                                  <p:stCondLst>
                                    <p:cond delay="0"/>
                                  </p:stCondLst>
                                  <p:childTnLst>
                                    <p:set>
                                      <p:cBhvr>
                                        <p:cTn id="120" dur="1" fill="hold">
                                          <p:stCondLst>
                                            <p:cond delay="0"/>
                                          </p:stCondLst>
                                        </p:cTn>
                                        <p:tgtEl>
                                          <p:spTgt spid="49"/>
                                        </p:tgtEl>
                                        <p:attrNameLst>
                                          <p:attrName>style.visibility</p:attrName>
                                        </p:attrNameLst>
                                      </p:cBhvr>
                                      <p:to>
                                        <p:strVal val="visible"/>
                                      </p:to>
                                    </p:set>
                                    <p:animEffect transition="in" filter="wipe(up)">
                                      <p:cBhvr>
                                        <p:cTn id="121" dur="500"/>
                                        <p:tgtEl>
                                          <p:spTgt spid="4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wipe(down)">
                                      <p:cBhvr>
                                        <p:cTn id="126" dur="500"/>
                                        <p:tgtEl>
                                          <p:spTgt spid="5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nodeType="click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wipe(down)">
                                      <p:cBhvr>
                                        <p:cTn id="131" dur="500"/>
                                        <p:tgtEl>
                                          <p:spTgt spid="5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nodeType="click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wipe(down)">
                                      <p:cBhvr>
                                        <p:cTn id="136" dur="500"/>
                                        <p:tgtEl>
                                          <p:spTgt spid="52"/>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59"/>
                                        </p:tgtEl>
                                        <p:attrNameLst>
                                          <p:attrName>style.visibility</p:attrName>
                                        </p:attrNameLst>
                                      </p:cBhvr>
                                      <p:to>
                                        <p:strVal val="visible"/>
                                      </p:to>
                                    </p:set>
                                    <p:animEffect transition="in" filter="wipe(down)">
                                      <p:cBhvr>
                                        <p:cTn id="141" dur="500"/>
                                        <p:tgtEl>
                                          <p:spTgt spid="59"/>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nodeType="clickEffect">
                                  <p:stCondLst>
                                    <p:cond delay="0"/>
                                  </p:stCondLst>
                                  <p:childTnLst>
                                    <p:set>
                                      <p:cBhvr>
                                        <p:cTn id="145" dur="1" fill="hold">
                                          <p:stCondLst>
                                            <p:cond delay="0"/>
                                          </p:stCondLst>
                                        </p:cTn>
                                        <p:tgtEl>
                                          <p:spTgt spid="62"/>
                                        </p:tgtEl>
                                        <p:attrNameLst>
                                          <p:attrName>style.visibility</p:attrName>
                                        </p:attrNameLst>
                                      </p:cBhvr>
                                      <p:to>
                                        <p:strVal val="visible"/>
                                      </p:to>
                                    </p:set>
                                    <p:animEffect transition="in" filter="wipe(down)">
                                      <p:cBhvr>
                                        <p:cTn id="146" dur="500"/>
                                        <p:tgtEl>
                                          <p:spTgt spid="62"/>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nodeType="clickEffect">
                                  <p:stCondLst>
                                    <p:cond delay="0"/>
                                  </p:stCondLst>
                                  <p:childTnLst>
                                    <p:set>
                                      <p:cBhvr>
                                        <p:cTn id="150" dur="1" fill="hold">
                                          <p:stCondLst>
                                            <p:cond delay="0"/>
                                          </p:stCondLst>
                                        </p:cTn>
                                        <p:tgtEl>
                                          <p:spTgt spid="65"/>
                                        </p:tgtEl>
                                        <p:attrNameLst>
                                          <p:attrName>style.visibility</p:attrName>
                                        </p:attrNameLst>
                                      </p:cBhvr>
                                      <p:to>
                                        <p:strVal val="visible"/>
                                      </p:to>
                                    </p:set>
                                    <p:animEffect transition="in" filter="wipe(down)">
                                      <p:cBhvr>
                                        <p:cTn id="151" dur="500"/>
                                        <p:tgtEl>
                                          <p:spTgt spid="65"/>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57"/>
                                        </p:tgtEl>
                                        <p:attrNameLst>
                                          <p:attrName>style.visibility</p:attrName>
                                        </p:attrNameLst>
                                      </p:cBhvr>
                                      <p:to>
                                        <p:strVal val="visible"/>
                                      </p:to>
                                    </p:set>
                                    <p:animEffect transition="in" filter="wipe(left)">
                                      <p:cBhvr>
                                        <p:cTn id="15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2" grpId="0" animBg="1"/>
      <p:bldP spid="19" grpId="0" animBg="1"/>
      <p:bldP spid="25" grpId="0"/>
      <p:bldP spid="26" grpId="0"/>
      <p:bldP spid="27" grpId="0"/>
      <p:bldP spid="28" grpId="0"/>
      <p:bldP spid="29"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108543"/>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تكمن الفكرة في الاعتماد على الكربون-14 لحساب العمر عن توقف تعويض الكمية المفقودة من الكربون-14 عند الوفاة للكائن الحي فتختلف النسبة بين الكربون-12 إلى الكربون-14 عن باقي الكائنات الحية فبحساب الفرق بينه وبين التركيز الحالي يتم تحديد عمر العينة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هذا المقياس بني على عدة فرضيات اول تحديد عمر النصف اعتمد على فرضية العمر بحلقات الاشجار وايضا مبني على فرضية قدم عمر مقابر الفراعنة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ايضا يوجد به فرضيات كثيرة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تشبه العشر </a:t>
            </a:r>
            <a:r>
              <a:rPr lang="ar-EG" sz="2800" b="1" dirty="0">
                <a:solidFill>
                  <a:srgbClr val="FFFFFF"/>
                </a:solidFill>
                <a:latin typeface="Times New Roman" panose="02020603050405020304" pitchFamily="18" charset="0"/>
                <a:ea typeface="Calibri"/>
                <a:cs typeface="Times New Roman" panose="02020603050405020304" pitchFamily="18" charset="0"/>
              </a:rPr>
              <a:t>فرضيات المقاييس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الاشعاعية الغير دقيقة </a:t>
            </a:r>
            <a:r>
              <a:rPr lang="ar-EG" sz="2800" b="1" dirty="0">
                <a:solidFill>
                  <a:srgbClr val="FFFFFF"/>
                </a:solidFill>
                <a:latin typeface="Times New Roman" panose="02020603050405020304" pitchFamily="18" charset="0"/>
                <a:ea typeface="Calibri"/>
                <a:cs typeface="Times New Roman" panose="02020603050405020304" pitchFamily="18" charset="0"/>
              </a:rPr>
              <a:t>التي تكلمت عنها سابقا مثل </a:t>
            </a:r>
          </a:p>
        </p:txBody>
      </p:sp>
    </p:spTree>
    <p:extLst>
      <p:ext uri="{BB962C8B-B14F-4D97-AF65-F5344CB8AC3E}">
        <p14:creationId xmlns:p14="http://schemas.microsoft.com/office/powerpoint/2010/main" val="131885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571500" y="521677"/>
            <a:ext cx="10991851" cy="5509200"/>
          </a:xfrm>
          <a:prstGeom prst="rect">
            <a:avLst/>
          </a:prstGeom>
        </p:spPr>
        <p:txBody>
          <a:bodyPr wrap="square">
            <a:spAutoFit/>
          </a:bodyPr>
          <a:lstStyle/>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كيفية قياس عمر النص للعناصر المشعة بطيئة التحلل. </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3200" b="1" dirty="0" smtClean="0">
                <a:solidFill>
                  <a:srgbClr val="FFFFFF"/>
                </a:solidFill>
                <a:latin typeface="Times New Roman" panose="02020603050405020304" pitchFamily="18" charset="0"/>
                <a:ea typeface="Calibri"/>
                <a:cs typeface="Times New Roman" panose="02020603050405020304" pitchFamily="18" charset="0"/>
              </a:rPr>
              <a:t>المقياس </a:t>
            </a:r>
            <a:r>
              <a:rPr lang="ar-EG" sz="3200" b="1" dirty="0">
                <a:solidFill>
                  <a:srgbClr val="FFFFFF"/>
                </a:solidFill>
                <a:latin typeface="Times New Roman" panose="02020603050405020304" pitchFamily="18" charset="0"/>
                <a:ea typeface="Calibri"/>
                <a:cs typeface="Times New Roman" panose="02020603050405020304" pitchFamily="18" charset="0"/>
              </a:rPr>
              <a:t>الاشعاعي اخترع اصلا معتمدا على عمر الطبقات السابق له ليستخدم لتحديد عمر الطبقات التي في الاصل نصف عمره تم تحديده بناء عليها. وهذا دليل دائري</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ولو لم يكونوا حددوا اعمار الطبقات بهذا القدم لما كانوا استطاعوا ان يحددوا بناء عليه المقياس الاشعاعي. هذا ليس كلامي بل شهادات علماء التطور والجيولوجيا أنفسهم</a:t>
            </a:r>
          </a:p>
          <a:p>
            <a:pPr lvl="0" algn="l"/>
            <a:r>
              <a:rPr lang="ar-EG" sz="3200" b="1" dirty="0">
                <a:solidFill>
                  <a:srgbClr val="FFFFFF"/>
                </a:solidFill>
                <a:latin typeface="Times New Roman" panose="02020603050405020304" pitchFamily="18" charset="0"/>
                <a:ea typeface="Calibri"/>
                <a:cs typeface="Times New Roman" panose="02020603050405020304" pitchFamily="18" charset="0"/>
              </a:rPr>
              <a:t>“</a:t>
            </a:r>
            <a:r>
              <a:rPr lang="en-US" sz="3200" b="1" dirty="0">
                <a:solidFill>
                  <a:srgbClr val="FFFFFF"/>
                </a:solidFill>
                <a:latin typeface="Times New Roman" panose="02020603050405020304" pitchFamily="18" charset="0"/>
                <a:ea typeface="Calibri"/>
                <a:cs typeface="Times New Roman" panose="02020603050405020304" pitchFamily="18" charset="0"/>
              </a:rPr>
              <a:t>Radiometric dating would not have been feasible if the geologic column had not been erected first.”</a:t>
            </a:r>
          </a:p>
          <a:p>
            <a:pPr lvl="0" algn="l"/>
            <a:r>
              <a:rPr lang="en-US" sz="3200" b="1" dirty="0">
                <a:solidFill>
                  <a:srgbClr val="FFFFFF"/>
                </a:solidFill>
                <a:latin typeface="Times New Roman" panose="02020603050405020304" pitchFamily="18" charset="0"/>
                <a:ea typeface="Calibri"/>
                <a:cs typeface="Times New Roman" panose="02020603050405020304" pitchFamily="18" charset="0"/>
              </a:rPr>
              <a:t> O’Rourke, J.E., “Pragmatism versus Materialism in Stratigraphy.”  American Journal of Science, vol. 276, (January 1976).  P. 54.</a:t>
            </a:r>
          </a:p>
        </p:txBody>
      </p:sp>
    </p:spTree>
    <p:extLst>
      <p:ext uri="{BB962C8B-B14F-4D97-AF65-F5344CB8AC3E}">
        <p14:creationId xmlns:p14="http://schemas.microsoft.com/office/powerpoint/2010/main" val="403232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1 افتراض الأول ان العينة هي في نظام مغلق فالعينة البيولوجية ليست في انبوبة معزولة ولكن في الطبيعة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2 الافتراض الثاني ان كل نظام في البداية لا يحتوي على أي من العناصر النهائية وهذا في الكربون المشع هو نسبة البداية من الكربون المشع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3 افتراض ان معدل التحلل ثابت طول الوقت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دراسات كثيرة حديثة اثبتت انه أن مقاييس التحلل في ظروف كثيرة ليست ثابتة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4 افتراض عدم تغير الضغط فزيادة الضغط يؤثر على سرعة تحلل الكربون المشع فزيادة الضغط تساعد سواء بالضغط الرأسي او بالاحتكاك او غيره هذا يجعل معدل التحلل يختلف وبشدة وهذا يجعل معدل التحلل مقياس لا يعتد به.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5 افتراض ثبات الحرارة فبازدياد الحرارة يغير سرعة تحلل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الكربون المشع وبشدة</a:t>
            </a:r>
            <a:r>
              <a:rPr lang="ar-EG" sz="2800" b="1" dirty="0">
                <a:solidFill>
                  <a:srgbClr val="FFFFFF"/>
                </a:solidFill>
                <a:latin typeface="Times New Roman" panose="02020603050405020304" pitchFamily="18" charset="0"/>
                <a:ea typeface="Calibri"/>
                <a:cs typeface="Times New Roman" panose="02020603050405020304" pitchFamily="18" charset="0"/>
              </a:rPr>
              <a:t>.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فتخيل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كربون مشع في </a:t>
            </a:r>
            <a:r>
              <a:rPr lang="ar-EG" sz="2800" b="1" dirty="0">
                <a:solidFill>
                  <a:srgbClr val="FFFFFF"/>
                </a:solidFill>
                <a:latin typeface="Times New Roman" panose="02020603050405020304" pitchFamily="18" charset="0"/>
                <a:ea typeface="Calibri"/>
                <a:cs typeface="Times New Roman" panose="02020603050405020304" pitchFamily="18" charset="0"/>
              </a:rPr>
              <a:t>منطقة تعتبر معتدلة الحرارة وفجأة ينفجر فيها بركان او على مقربة منها يرفع الحرارة جدا هذا يجعل مقياس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الكربون المشع لعينات هذه </a:t>
            </a:r>
            <a:r>
              <a:rPr lang="ar-EG" sz="2800" b="1" dirty="0">
                <a:solidFill>
                  <a:srgbClr val="FFFFFF"/>
                </a:solidFill>
                <a:latin typeface="Times New Roman" panose="02020603050405020304" pitchFamily="18" charset="0"/>
                <a:ea typeface="Calibri"/>
                <a:cs typeface="Times New Roman" panose="02020603050405020304" pitchFamily="18" charset="0"/>
              </a:rPr>
              <a:t>المنطقة لا يعتد به. أيضا مصادر كثيرة للحرارة مثل حرائق ونيازك وغيره.</a:t>
            </a:r>
          </a:p>
        </p:txBody>
      </p:sp>
    </p:spTree>
    <p:extLst>
      <p:ext uri="{BB962C8B-B14F-4D97-AF65-F5344CB8AC3E}">
        <p14:creationId xmlns:p14="http://schemas.microsoft.com/office/powerpoint/2010/main" val="4171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83209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6 الطاقة التي تأتي من مصادر مختلفة وبخاصة الفضاء مثل الاشعة الكونية او النيترونات وغيرها التي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بتغيرها يتغير كميته في الكائن الحي.</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7 أيضا الطاقة المغناطيسية والمجال المغناطيسي الذي له تأثير على </a:t>
            </a:r>
            <a:r>
              <a:rPr lang="ar-EG" sz="2800" b="1" dirty="0" smtClean="0">
                <a:solidFill>
                  <a:srgbClr val="FFFFFF"/>
                </a:solidFill>
                <a:latin typeface="Times New Roman" panose="02020603050405020304" pitchFamily="18" charset="0"/>
                <a:ea typeface="Calibri"/>
                <a:cs typeface="Times New Roman" panose="02020603050405020304" pitchFamily="18" charset="0"/>
              </a:rPr>
              <a:t>منع الاشعة الكونية التي تكونه فبتغير </a:t>
            </a:r>
            <a:r>
              <a:rPr lang="ar-EG" sz="2800" b="1" dirty="0">
                <a:solidFill>
                  <a:srgbClr val="FFFFFF"/>
                </a:solidFill>
                <a:latin typeface="Times New Roman" panose="02020603050405020304" pitchFamily="18" charset="0"/>
                <a:ea typeface="Calibri"/>
                <a:cs typeface="Times New Roman" panose="02020603050405020304" pitchFamily="18" charset="0"/>
              </a:rPr>
              <a:t>المجال المغناطيسي يتغير </a:t>
            </a:r>
            <a:r>
              <a:rPr lang="ar-EG" sz="2800" b="1" dirty="0" smtClean="0">
                <a:solidFill>
                  <a:srgbClr val="FFFFFF"/>
                </a:solidFill>
                <a:latin typeface="Times New Roman" panose="02020603050405020304" pitchFamily="18" charset="0"/>
                <a:ea typeface="Calibri"/>
                <a:cs typeface="Times New Roman" panose="02020603050405020304" pitchFamily="18" charset="0"/>
              </a:rPr>
              <a:t>كمية الكربون المشع وبتصاغر المجال المغناطيسي يزيد كمية الكربون المشع التي يأخذها الكائن الحي</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8 أيضا مواد كيميائية التي تكون على مقربة من المواد التي بها كربون مشع والماء الذي يحمل عناصر مختلفة كيميائية لها تأثير على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تركيز الكربون المشع وتفاعلاته فمثلا </a:t>
            </a:r>
            <a:r>
              <a:rPr lang="ar-EG" sz="2800" b="1" dirty="0">
                <a:solidFill>
                  <a:srgbClr val="FFFFFF"/>
                </a:solidFill>
                <a:latin typeface="Times New Roman" panose="02020603050405020304" pitchFamily="18" charset="0"/>
                <a:ea typeface="Calibri"/>
                <a:cs typeface="Times New Roman" panose="02020603050405020304" pitchFamily="18" charset="0"/>
              </a:rPr>
              <a:t>بسحب الكربون المشع يعطي نتائج خطأ</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9 أيضا اصطياد البروتون </a:t>
            </a:r>
            <a:r>
              <a:rPr lang="en-US" sz="2800" b="1" dirty="0">
                <a:solidFill>
                  <a:srgbClr val="FFFFFF"/>
                </a:solidFill>
                <a:latin typeface="Times New Roman" panose="02020603050405020304" pitchFamily="18" charset="0"/>
                <a:ea typeface="Calibri"/>
                <a:cs typeface="Times New Roman" panose="02020603050405020304" pitchFamily="18" charset="0"/>
              </a:rPr>
              <a:t>proton capture </a:t>
            </a:r>
            <a:r>
              <a:rPr lang="ar-EG" sz="2800" b="1" dirty="0" smtClean="0">
                <a:solidFill>
                  <a:srgbClr val="FFFFFF"/>
                </a:solidFill>
                <a:latin typeface="Times New Roman" panose="02020603050405020304" pitchFamily="18" charset="0"/>
                <a:ea typeface="Calibri"/>
                <a:cs typeface="Times New Roman" panose="02020603050405020304" pitchFamily="18" charset="0"/>
              </a:rPr>
              <a:t> ويتأثر مقياسه </a:t>
            </a:r>
            <a:r>
              <a:rPr lang="ar-EG" sz="2800" b="1" dirty="0">
                <a:solidFill>
                  <a:srgbClr val="FFFFFF"/>
                </a:solidFill>
                <a:latin typeface="Times New Roman" panose="02020603050405020304" pitchFamily="18" charset="0"/>
                <a:ea typeface="Calibri"/>
                <a:cs typeface="Times New Roman" panose="02020603050405020304" pitchFamily="18" charset="0"/>
              </a:rPr>
              <a:t>ومعدل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تحلله </a:t>
            </a:r>
            <a:r>
              <a:rPr lang="ar-EG" sz="2800" b="1" dirty="0">
                <a:solidFill>
                  <a:srgbClr val="FFFFFF"/>
                </a:solidFill>
                <a:latin typeface="Times New Roman" panose="02020603050405020304" pitchFamily="18" charset="0"/>
                <a:ea typeface="Calibri"/>
                <a:cs typeface="Times New Roman" panose="02020603050405020304" pitchFamily="18" charset="0"/>
              </a:rPr>
              <a:t>على تركيز البروتونات المحيطة بها ويعطي نتائج خطأ.</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10 افتراض أنها معايرة رغم أنه النظام المعايرة كان خطأ</a:t>
            </a:r>
          </a:p>
        </p:txBody>
      </p:sp>
    </p:spTree>
    <p:extLst>
      <p:ext uri="{BB962C8B-B14F-4D97-AF65-F5344CB8AC3E}">
        <p14:creationId xmlns:p14="http://schemas.microsoft.com/office/powerpoint/2010/main" val="335344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705408"/>
            <a:ext cx="10691445" cy="4031873"/>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drghaly.com/articles/display/12361</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http://drghaly.com/articles/display/12362</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a:t>
            </a:r>
            <a:r>
              <a:rPr lang="en-US" sz="3200" b="1" dirty="0" smtClean="0">
                <a:solidFill>
                  <a:srgbClr val="FFFFFF"/>
                </a:solidFill>
                <a:latin typeface="Times New Roman" panose="02020603050405020304" pitchFamily="18" charset="0"/>
                <a:ea typeface="Calibri"/>
                <a:cs typeface="Times New Roman" panose="02020603050405020304" pitchFamily="18" charset="0"/>
              </a:rPr>
              <a:t>www.youtube.com/watch?v=MHeGcgNkucM</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https://www.youtube.com/watch?v=JvpsqnlbvEE</a:t>
            </a:r>
          </a:p>
        </p:txBody>
      </p:sp>
    </p:spTree>
    <p:extLst>
      <p:ext uri="{BB962C8B-B14F-4D97-AF65-F5344CB8AC3E}">
        <p14:creationId xmlns:p14="http://schemas.microsoft.com/office/powerpoint/2010/main" val="259453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6669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77413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4784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381568"/>
            <a:ext cx="10691445" cy="6124754"/>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علي عمر الحفريات والكربون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المشع</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وهنا بالإضافة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إلي العشر فرضيات خطأ, </a:t>
            </a:r>
            <a:r>
              <a:rPr lang="ar-EG" sz="2800" b="1" dirty="0">
                <a:solidFill>
                  <a:srgbClr val="FFFFFF"/>
                </a:solidFill>
                <a:latin typeface="Times New Roman" panose="02020603050405020304" pitchFamily="18" charset="0"/>
                <a:ea typeface="Calibri"/>
                <a:cs typeface="Times New Roman" panose="02020603050405020304" pitchFamily="18" charset="0"/>
              </a:rPr>
              <a:t>اضيف عدة مشاكل خاصة بالكربون المشع في فرضيات مقياسه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أولا جدير بالذكر ان تقدير الاعمار باستخدام الكربون-14 لا يعطي نتائج دقيقة للعينات بعد العام 1940 حيث تم اكتشاف القنابل النووية والتجارب النووية والمفاعلات النووية التي انتجت مواد مشعة اخلت النسبة الطبيعية بين الكربون-12 والكربون-14 في الغلاف الجوي</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History of atmospheric c14 </a:t>
            </a:r>
            <a:r>
              <a:rPr lang="en-US" sz="2800" b="1" dirty="0" err="1">
                <a:solidFill>
                  <a:srgbClr val="FFFFFF"/>
                </a:solidFill>
                <a:latin typeface="Times New Roman" panose="02020603050405020304" pitchFamily="18" charset="0"/>
                <a:ea typeface="Calibri"/>
                <a:cs typeface="Times New Roman" panose="02020603050405020304" pitchFamily="18" charset="0"/>
              </a:rPr>
              <a:t>institut</a:t>
            </a:r>
            <a:r>
              <a:rPr lang="en-US" sz="2800" b="1" dirty="0">
                <a:solidFill>
                  <a:srgbClr val="FFFFFF"/>
                </a:solidFill>
                <a:latin typeface="Times New Roman" panose="02020603050405020304" pitchFamily="18" charset="0"/>
                <a:ea typeface="Calibri"/>
                <a:cs typeface="Times New Roman" panose="02020603050405020304" pitchFamily="18" charset="0"/>
              </a:rPr>
              <a:t> fur </a:t>
            </a:r>
            <a:r>
              <a:rPr lang="en-US" sz="2800" b="1" dirty="0" err="1">
                <a:solidFill>
                  <a:srgbClr val="FFFFFF"/>
                </a:solidFill>
                <a:latin typeface="Times New Roman" panose="02020603050405020304" pitchFamily="18" charset="0"/>
                <a:ea typeface="Calibri"/>
                <a:cs typeface="Times New Roman" panose="02020603050405020304" pitchFamily="18" charset="0"/>
              </a:rPr>
              <a:t>Umwelfphysik</a:t>
            </a:r>
            <a:r>
              <a:rPr lang="en-US" sz="2800" b="1" dirty="0">
                <a:solidFill>
                  <a:srgbClr val="FFFFFF"/>
                </a:solidFill>
                <a:latin typeface="Times New Roman" panose="02020603050405020304" pitchFamily="18" charset="0"/>
                <a:ea typeface="Calibri"/>
                <a:cs typeface="Times New Roman" panose="02020603050405020304" pitchFamily="18" charset="0"/>
              </a:rPr>
              <a:t> University of </a:t>
            </a:r>
            <a:r>
              <a:rPr lang="en-US" sz="2800" b="1" dirty="0" err="1">
                <a:solidFill>
                  <a:srgbClr val="FFFFFF"/>
                </a:solidFill>
                <a:latin typeface="Times New Roman" panose="02020603050405020304" pitchFamily="18" charset="0"/>
                <a:ea typeface="Calibri"/>
                <a:cs typeface="Times New Roman" panose="02020603050405020304" pitchFamily="18" charset="0"/>
              </a:rPr>
              <a:t>Heldeelberg</a:t>
            </a:r>
            <a:r>
              <a:rPr lang="en-US" sz="2800" b="1" dirty="0">
                <a:solidFill>
                  <a:srgbClr val="FFFFFF"/>
                </a:solidFill>
                <a:latin typeface="Times New Roman" panose="02020603050405020304" pitchFamily="18" charset="0"/>
                <a:ea typeface="Calibri"/>
                <a:cs typeface="Times New Roman" panose="02020603050405020304" pitchFamily="18" charset="0"/>
              </a:rPr>
              <a:t>.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ثانيا فرضية ان نفس كمية الكربون المشع في الغلاف الجوي في الحاضر تساوي الماضي وهذا خطأ كما قدمت في موضوع تشبع الغلاف الجوي بالكربون المشع</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ثالثا افتراض ان الكربون او ثاني أكسيد الكربون في المحيطات وهي كمية ضخمة لم تتغير نسبته على الاطلاق طوال الزمان وهذا يحتاج ان مياه المحيطات لم يتغير لا حجمها ولا درجة حرارتها لان ثاني أكسيد الكربون يذوب أكثر في الماء البارد عنه في الماء الدافئ ولكن يقل في الثلج. ولكن هذا ثبت انه يتغير اذا نسبته ليست ثابتة.</a:t>
            </a:r>
          </a:p>
        </p:txBody>
      </p:sp>
    </p:spTree>
    <p:extLst>
      <p:ext uri="{BB962C8B-B14F-4D97-AF65-F5344CB8AC3E}">
        <p14:creationId xmlns:p14="http://schemas.microsoft.com/office/powerpoint/2010/main" val="417203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295975"/>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رابعا افتراض ان الاشعة الكونية في الماضي تساوي الاشعة الكونية في الحاضر وهذا لا يمكن قياسه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والتأكد </a:t>
            </a:r>
            <a:r>
              <a:rPr lang="ar-EG" sz="2800" b="1" dirty="0">
                <a:solidFill>
                  <a:srgbClr val="FFFFFF"/>
                </a:solidFill>
                <a:latin typeface="Times New Roman" panose="02020603050405020304" pitchFamily="18" charset="0"/>
                <a:ea typeface="Calibri"/>
                <a:cs typeface="Times New Roman" panose="02020603050405020304" pitchFamily="18" charset="0"/>
              </a:rPr>
              <a:t>منه. بل دراسات اثبتت تغير معدل الاشعة الكونية وازديادها.</a:t>
            </a:r>
          </a:p>
          <a:p>
            <a:pPr lvl="0" algn="l"/>
            <a:r>
              <a:rPr lang="en-US" sz="2800" b="1" dirty="0" err="1">
                <a:solidFill>
                  <a:srgbClr val="FFFFFF"/>
                </a:solidFill>
                <a:latin typeface="Times New Roman" panose="02020603050405020304" pitchFamily="18" charset="0"/>
                <a:ea typeface="Calibri"/>
                <a:cs typeface="Times New Roman" panose="02020603050405020304" pitchFamily="18" charset="0"/>
              </a:rPr>
              <a:t>Stuiver</a:t>
            </a:r>
            <a:r>
              <a:rPr lang="en-US" sz="2800" b="1" dirty="0">
                <a:solidFill>
                  <a:srgbClr val="FFFFFF"/>
                </a:solidFill>
                <a:latin typeface="Times New Roman" panose="02020603050405020304" pitchFamily="18" charset="0"/>
                <a:ea typeface="Calibri"/>
                <a:cs typeface="Times New Roman" panose="02020603050405020304" pitchFamily="18" charset="0"/>
              </a:rPr>
              <a:t> and Reimer, 1993</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خامسا افتراض ان سمك الغلاف الجوي وبخاصة طبقة الأوزون في الماضي تساوي سمكه في الحاضر وأيضا هذا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شيء </a:t>
            </a:r>
            <a:r>
              <a:rPr lang="ar-EG" sz="2800" b="1" dirty="0">
                <a:solidFill>
                  <a:srgbClr val="FFFFFF"/>
                </a:solidFill>
                <a:latin typeface="Times New Roman" panose="02020603050405020304" pitchFamily="18" charset="0"/>
                <a:ea typeface="Calibri"/>
                <a:cs typeface="Times New Roman" panose="02020603050405020304" pitchFamily="18" charset="0"/>
              </a:rPr>
              <a:t>لا يمكن قياسه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سادسا وهو افتراض ان المجال المغناطيسي للأرض هو ثابت ولم يتغير لان بتغييره يؤثر على الاشعة الكونية وأيضا يؤثر على معدل تكوين الكربون المشع. ولكن الذي ثبت بالقياس ان المجال المغناطيسي في تناقص فعمر النصف هو يساوي 1400 سنة للمجال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المغناطيسي</a:t>
            </a:r>
            <a:endParaRPr lang="ar-EG"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54812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83209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سابعا افتراض ان يكون معدل التحلل ثابت وهذا يحتاج الي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       أ ثبات الضغط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       ب ثبات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الرطوبة </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       ج ثبات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الحرارة </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هذا لا يمكن اثباته ولا قياسه في الماضي فأي تغيير في العوامل الثلاثة تجعل مقياس الكربون المشع لا يعتد به لأنه يتأثر وبشده بهذه العوامل. ثبات الضغط والرطوبة والحرارة كل هذا ينهدم بالطوفان بالكامل.</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ثامنا عدم الحذف من الكربون المشع في البداية بمعني افتراض ان معدل ترسيب الكربون المشع في الكائنات الحية هو نفس النسبة الحالية وليس اقل منه.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تاسعا عدم اضافة مواد مشعه بعد موت الكائن وهذا عن طريق افتراض ان العينة لم تتعرض الي أي مياه جوفية تحمل معها كربون مشع رسبته على العينة.</a:t>
            </a:r>
          </a:p>
        </p:txBody>
      </p:sp>
    </p:spTree>
    <p:extLst>
      <p:ext uri="{BB962C8B-B14F-4D97-AF65-F5344CB8AC3E}">
        <p14:creationId xmlns:p14="http://schemas.microsoft.com/office/powerpoint/2010/main" val="161713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374805"/>
            <a:ext cx="10691445" cy="267765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عاشرا ا</a:t>
            </a:r>
            <a:r>
              <a:rPr lang="ar-EG" sz="2800" b="1" dirty="0" smtClean="0">
                <a:solidFill>
                  <a:srgbClr val="FFFFFF"/>
                </a:solidFill>
                <a:latin typeface="Times New Roman" panose="02020603050405020304" pitchFamily="18" charset="0"/>
                <a:ea typeface="Calibri"/>
                <a:cs typeface="Times New Roman" panose="02020603050405020304" pitchFamily="18" charset="0"/>
              </a:rPr>
              <a:t>فتراض </a:t>
            </a:r>
            <a:r>
              <a:rPr lang="ar-EG" sz="2800" b="1" dirty="0">
                <a:solidFill>
                  <a:srgbClr val="FFFFFF"/>
                </a:solidFill>
                <a:latin typeface="Times New Roman" panose="02020603050405020304" pitchFamily="18" charset="0"/>
                <a:ea typeface="Calibri"/>
                <a:cs typeface="Times New Roman" panose="02020603050405020304" pitchFamily="18" charset="0"/>
              </a:rPr>
              <a:t>ان عمر النصف للكربون المشع هو بالفعل 5730 سنة وعدم اعتبار نسبة خطأ في هذا الرقم رغم انه رقم كبير لا تكفي خمسين سنة لتحكم انه صحيح.</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الحادي عشر افتراض ان نسبة النيتروجين لم تتغير منذ عشرات الالاف من السنين لكي تكون كافية لتكوين نفس النسبة من الكربون المشع</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الثاني عشر ايضا عدم إزالة الكربون المشع من العينة وهذا لا نستطيع اثباته بل مياه المطر حسب نقاؤه من الممكن له ان يزيل الكربون المشع ويجعل نسبته اقل.</a:t>
            </a:r>
          </a:p>
        </p:txBody>
      </p:sp>
    </p:spTree>
    <p:extLst>
      <p:ext uri="{BB962C8B-B14F-4D97-AF65-F5344CB8AC3E}">
        <p14:creationId xmlns:p14="http://schemas.microsoft.com/office/powerpoint/2010/main" val="286931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509200"/>
          </a:xfrm>
          <a:prstGeom prst="rect">
            <a:avLst/>
          </a:prstGeom>
        </p:spPr>
        <p:txBody>
          <a:bodyPr wrap="square">
            <a:spAutoFit/>
          </a:bodyPr>
          <a:lstStyle/>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عمر النصف تم عن طريق احضار عينة من الصخور المفترض عمرها بناء على فرضياتهم عن أعمار الطبقات. مثال </a:t>
            </a:r>
          </a:p>
          <a:p>
            <a:pPr lvl="0" algn="r" rtl="1"/>
            <a:r>
              <a:rPr lang="ar-EG" sz="3200" b="1" dirty="0" smtClean="0">
                <a:solidFill>
                  <a:srgbClr val="FFFFFF"/>
                </a:solidFill>
                <a:latin typeface="Times New Roman" panose="02020603050405020304" pitchFamily="18" charset="0"/>
                <a:ea typeface="Calibri"/>
                <a:cs typeface="Times New Roman" panose="02020603050405020304" pitchFamily="18" charset="0"/>
              </a:rPr>
              <a:t>صخرة </a:t>
            </a:r>
            <a:r>
              <a:rPr lang="ar-EG" sz="3200" b="1" dirty="0">
                <a:solidFill>
                  <a:srgbClr val="FFFFFF"/>
                </a:solidFill>
                <a:latin typeface="Times New Roman" panose="02020603050405020304" pitchFamily="18" charset="0"/>
                <a:ea typeface="Calibri"/>
                <a:cs typeface="Times New Roman" panose="02020603050405020304" pitchFamily="18" charset="0"/>
              </a:rPr>
              <a:t>من طبقة كامبريان عمرها مفترض أنه 550 مليون سنة حسب فرضية التطور وفرضية اعمار الطبقات ويقيسوا فيها تركيز العنصر المشع الام المتبقي ويقيسوا فيها تركيز عمر البنات الذي يضيفونه على تركيز الام المتبقي فيعطينا فرضا تركيز الام في البداية لان الام تحول الي بنات وايضا عندنا الوقت وهو 550 مليون سنة وبهذا نستطيع ان نحصل على عمر النصف للعنصر ويستخدم بعد هذا في تحديد الاعمار. فيحضر صخرة مراد تحديد عمرها ويقاس الكم الحالي للعنصر الام. ولكن يفترض الكم الأصلي للعنصر الام من جمع كم العنصر الام المتبقي الان + كم عناصر البنات المتبقي الان وعمر النصف الذي هو معروف من افتراضية عمر الطبقات ومن هذا نحصل على الزمن الذي مضى على هذه الصخرة. </a:t>
            </a:r>
          </a:p>
        </p:txBody>
      </p:sp>
    </p:spTree>
    <p:extLst>
      <p:ext uri="{BB962C8B-B14F-4D97-AF65-F5344CB8AC3E}">
        <p14:creationId xmlns:p14="http://schemas.microsoft.com/office/powerpoint/2010/main" val="355808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63534"/>
            <a:ext cx="10691445" cy="267765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وبناء عليه مقياس الكربون المشع لا يمكن الاعتماد عليه لان بسبب الاثني عشر عامل هؤلاء نجد انه مقياس لا يعتد به لتحديد العمر لعدة دقته.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ليس هذا فقط ولكن ايضا كما قلت هو يجب ان يختفي بعد 50000 سنة ولكن لا يوجد عينة من العينات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البيولوجية </a:t>
            </a:r>
            <a:r>
              <a:rPr lang="ar-EG" sz="2800" b="1" dirty="0">
                <a:solidFill>
                  <a:srgbClr val="FFFFFF"/>
                </a:solidFill>
                <a:latin typeface="Times New Roman" panose="02020603050405020304" pitchFamily="18" charset="0"/>
                <a:ea typeface="Calibri"/>
                <a:cs typeface="Times New Roman" panose="02020603050405020304" pitchFamily="18" charset="0"/>
              </a:rPr>
              <a:t>تقريبا من اي طبقة من طبقات الارض التي يقولوا عنها انها من ملايين او بلايين السنين الا ونجد بها كربون مشع لو سمح بتحليلها بالكربون المشع ويعطي عمر ما بين 5000 سنة الي 50000 سنة.</a:t>
            </a:r>
          </a:p>
        </p:txBody>
      </p:sp>
    </p:spTree>
    <p:extLst>
      <p:ext uri="{BB962C8B-B14F-4D97-AF65-F5344CB8AC3E}">
        <p14:creationId xmlns:p14="http://schemas.microsoft.com/office/powerpoint/2010/main" val="23699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674348"/>
            <a:ext cx="10691445" cy="181588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ولهذا أكثر من نصف نتائج قراءات الكربون المشع ترفض هذا لو سمح أصلا بقياس الكربون المشع في عينة يفترضوا انها قديمة فهذا كثيرا لا يسمح به.</a:t>
            </a:r>
          </a:p>
          <a:p>
            <a:pPr lvl="0" algn="l"/>
            <a:r>
              <a:rPr lang="ar-EG" sz="2800" b="1" dirty="0">
                <a:solidFill>
                  <a:srgbClr val="FFFFFF"/>
                </a:solidFill>
                <a:latin typeface="Times New Roman" panose="02020603050405020304" pitchFamily="18" charset="0"/>
                <a:ea typeface="Calibri"/>
                <a:cs typeface="Times New Roman" panose="02020603050405020304" pitchFamily="18" charset="0"/>
              </a:rPr>
              <a:t>*</a:t>
            </a:r>
            <a:r>
              <a:rPr lang="en-US" sz="2800" b="1" dirty="0">
                <a:solidFill>
                  <a:srgbClr val="FFFFFF"/>
                </a:solidFill>
                <a:latin typeface="Times New Roman" panose="02020603050405020304" pitchFamily="18" charset="0"/>
                <a:ea typeface="Calibri"/>
                <a:cs typeface="Times New Roman" panose="02020603050405020304" pitchFamily="18" charset="0"/>
              </a:rPr>
              <a:t>R.E. Lee, “Radiocarbon, Ages in Error,” in Anthropological Journal of Canada, p. 9.</a:t>
            </a:r>
          </a:p>
        </p:txBody>
      </p:sp>
    </p:spTree>
    <p:extLst>
      <p:ext uri="{BB962C8B-B14F-4D97-AF65-F5344CB8AC3E}">
        <p14:creationId xmlns:p14="http://schemas.microsoft.com/office/powerpoint/2010/main" val="49605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705408"/>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smtClean="0">
                <a:solidFill>
                  <a:srgbClr val="FFFFFF"/>
                </a:solidFill>
                <a:latin typeface="Times New Roman" panose="02020603050405020304" pitchFamily="18" charset="0"/>
                <a:ea typeface="Calibri"/>
                <a:cs typeface="Times New Roman" panose="02020603050405020304" pitchFamily="18" charset="0"/>
              </a:rPr>
              <a:t>http</a:t>
            </a:r>
            <a:r>
              <a:rPr lang="en-CA" sz="3200" b="1" dirty="0">
                <a:solidFill>
                  <a:srgbClr val="FFFFFF"/>
                </a:solidFill>
                <a:latin typeface="Times New Roman" panose="02020603050405020304" pitchFamily="18" charset="0"/>
                <a:ea typeface="Calibri"/>
                <a:cs typeface="Times New Roman" panose="02020603050405020304" pitchFamily="18" charset="0"/>
              </a:rPr>
              <a:t>://drghaly.com/articles/display/12362</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smtClean="0">
                <a:solidFill>
                  <a:srgbClr val="FFFFFF"/>
                </a:solidFill>
                <a:latin typeface="Times New Roman" panose="02020603050405020304" pitchFamily="18" charset="0"/>
                <a:ea typeface="Calibri"/>
                <a:cs typeface="Times New Roman" panose="02020603050405020304" pitchFamily="18" charset="0"/>
              </a:rPr>
              <a:t>https</a:t>
            </a:r>
            <a:r>
              <a:rPr lang="en-US" sz="3200" b="1" dirty="0">
                <a:solidFill>
                  <a:srgbClr val="FFFFFF"/>
                </a:solidFill>
                <a:latin typeface="Times New Roman" panose="02020603050405020304" pitchFamily="18" charset="0"/>
                <a:ea typeface="Calibri"/>
                <a:cs typeface="Times New Roman" panose="02020603050405020304" pitchFamily="18" charset="0"/>
              </a:rPr>
              <a:t>://www.youtube.com/watch?v=JvpsqnlbvEE</a:t>
            </a:r>
          </a:p>
        </p:txBody>
      </p:sp>
    </p:spTree>
    <p:extLst>
      <p:ext uri="{BB962C8B-B14F-4D97-AF65-F5344CB8AC3E}">
        <p14:creationId xmlns:p14="http://schemas.microsoft.com/office/powerpoint/2010/main" val="253739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994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96051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02514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امثلة على خطأ مقياس الكربون المشع </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يوجد امثلة كثيرة جدا فوق الحصر عن خطا الكربون المشع كمقياس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للأعمار </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هاون خشبي من قلعة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في أكسفورد إنجلترا </a:t>
            </a:r>
            <a:r>
              <a:rPr lang="ar-EG" sz="2800" b="1" dirty="0">
                <a:solidFill>
                  <a:srgbClr val="FFFFFF"/>
                </a:solidFill>
                <a:latin typeface="Times New Roman" panose="02020603050405020304" pitchFamily="18" charset="0"/>
                <a:ea typeface="Calibri"/>
                <a:cs typeface="Times New Roman" panose="02020603050405020304" pitchFamily="18" charset="0"/>
              </a:rPr>
              <a:t>قيس بالكربون المشع فوجد ان عمره 7370 رغم ان القلعة وكل مكوناتها بما فيها من أدوات خشبية يعود تاريخها الي 785 سنة مضت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E.A. von </a:t>
            </a:r>
            <a:r>
              <a:rPr lang="en-US" sz="2800" b="1" dirty="0" err="1">
                <a:solidFill>
                  <a:srgbClr val="FFFFFF"/>
                </a:solidFill>
                <a:latin typeface="Times New Roman" panose="02020603050405020304" pitchFamily="18" charset="0"/>
                <a:ea typeface="Calibri"/>
                <a:cs typeface="Times New Roman" panose="02020603050405020304" pitchFamily="18" charset="0"/>
              </a:rPr>
              <a:t>Fange</a:t>
            </a:r>
            <a:r>
              <a:rPr lang="en-US" sz="2800" b="1" dirty="0">
                <a:solidFill>
                  <a:srgbClr val="FFFFFF"/>
                </a:solidFill>
                <a:latin typeface="Times New Roman" panose="02020603050405020304" pitchFamily="18" charset="0"/>
                <a:ea typeface="Calibri"/>
                <a:cs typeface="Times New Roman" panose="02020603050405020304" pitchFamily="18" charset="0"/>
              </a:rPr>
              <a:t>, “Time Upside Down,“ quoted in Creation Research Society Quarterly, November 1974, p. 18</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قيس الكربون المشع في عظام فقمة (ما يشبه كلب البحر) مقتولة وجد ان المقياس اعطي ان عمرها من الموت هو 1300 سنة رغم انها قتلت في نفس اليوم</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W. Dort, “Mummified Seals of Southern Victoria Land,” in Antarctic Journal of the U.S., June 1971, p. 210</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واخري قيست فوجدت انها 4600 سنة</a:t>
            </a:r>
          </a:p>
          <a:p>
            <a:pPr lvl="0" algn="l"/>
            <a:r>
              <a:rPr lang="en-US" sz="2800" b="1" dirty="0" err="1">
                <a:solidFill>
                  <a:srgbClr val="FFFFFF"/>
                </a:solidFill>
                <a:latin typeface="Times New Roman" panose="02020603050405020304" pitchFamily="18" charset="0"/>
                <a:ea typeface="Calibri"/>
                <a:cs typeface="Times New Roman" panose="02020603050405020304" pitchFamily="18" charset="0"/>
              </a:rPr>
              <a:t>Antaractic</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Jornal</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vol</a:t>
            </a:r>
            <a:r>
              <a:rPr lang="en-US" sz="2800" b="1" dirty="0">
                <a:solidFill>
                  <a:srgbClr val="FFFFFF"/>
                </a:solidFill>
                <a:latin typeface="Times New Roman" panose="02020603050405020304" pitchFamily="18" charset="0"/>
                <a:ea typeface="Calibri"/>
                <a:cs typeface="Times New Roman" panose="02020603050405020304" pitchFamily="18" charset="0"/>
              </a:rPr>
              <a:t> 6 p 211</a:t>
            </a:r>
          </a:p>
        </p:txBody>
      </p:sp>
    </p:spTree>
    <p:extLst>
      <p:ext uri="{BB962C8B-B14F-4D97-AF65-F5344CB8AC3E}">
        <p14:creationId xmlns:p14="http://schemas.microsoft.com/office/powerpoint/2010/main" val="209549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قيس الكربون المشع لفرع قطع من شجرة صغيرة العمر حية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فأعطى </a:t>
            </a:r>
            <a:r>
              <a:rPr lang="ar-EG" sz="2800" b="1" dirty="0">
                <a:solidFill>
                  <a:srgbClr val="FFFFFF"/>
                </a:solidFill>
                <a:latin typeface="Times New Roman" panose="02020603050405020304" pitchFamily="18" charset="0"/>
                <a:ea typeface="Calibri"/>
                <a:cs typeface="Times New Roman" panose="02020603050405020304" pitchFamily="18" charset="0"/>
              </a:rPr>
              <a:t>عمر 10000 سنة </a:t>
            </a:r>
          </a:p>
          <a:p>
            <a:pPr lvl="0" rtl="1"/>
            <a:r>
              <a:rPr lang="en-US" sz="2800" b="1" dirty="0">
                <a:solidFill>
                  <a:srgbClr val="FFFFFF"/>
                </a:solidFill>
                <a:latin typeface="Times New Roman" panose="02020603050405020304" pitchFamily="18" charset="0"/>
                <a:ea typeface="Calibri"/>
                <a:cs typeface="Times New Roman" panose="02020603050405020304" pitchFamily="18" charset="0"/>
              </a:rPr>
              <a:t>B. Huber, “Recording Gaseous Exchange Under Field Conditions,” in Physiology of Forest Trees, ed. by *K.V. </a:t>
            </a:r>
            <a:r>
              <a:rPr lang="en-US" sz="2800" b="1" dirty="0" err="1">
                <a:solidFill>
                  <a:srgbClr val="FFFFFF"/>
                </a:solidFill>
                <a:latin typeface="Times New Roman" panose="02020603050405020304" pitchFamily="18" charset="0"/>
                <a:ea typeface="Calibri"/>
                <a:cs typeface="Times New Roman" panose="02020603050405020304" pitchFamily="18" charset="0"/>
              </a:rPr>
              <a:t>Thimann</a:t>
            </a:r>
            <a:r>
              <a:rPr lang="en-US" sz="2800" b="1" dirty="0">
                <a:solidFill>
                  <a:srgbClr val="FFFFFF"/>
                </a:solidFill>
                <a:latin typeface="Times New Roman" panose="02020603050405020304" pitchFamily="18" charset="0"/>
                <a:ea typeface="Calibri"/>
                <a:cs typeface="Times New Roman" panose="02020603050405020304" pitchFamily="18" charset="0"/>
              </a:rPr>
              <a:t>,</a:t>
            </a:r>
          </a:p>
          <a:p>
            <a:pPr lvl="0" algn="r" rtl="1"/>
            <a:endParaRPr lang="ar-EG"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قيس </a:t>
            </a:r>
            <a:r>
              <a:rPr lang="ar-EG" sz="2800" b="1" dirty="0">
                <a:solidFill>
                  <a:srgbClr val="FFFFFF"/>
                </a:solidFill>
                <a:latin typeface="Times New Roman" panose="02020603050405020304" pitchFamily="18" charset="0"/>
                <a:ea typeface="Calibri"/>
                <a:cs typeface="Times New Roman" panose="02020603050405020304" pitchFamily="18" charset="0"/>
              </a:rPr>
              <a:t>الكربون المشع في بعض الكائنات الحية لم تمت. فقيس الكربون المشع في محارات حية ووجد انها يجب ان تكون ماتت منذ 2300 سنة</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 Keith and *G. Anderson, “Radiocarbon Dating: Fictitious Results with Mollusk Shells,” in Science </a:t>
            </a:r>
            <a:r>
              <a:rPr lang="en-US" sz="2800" b="1" dirty="0" err="1">
                <a:solidFill>
                  <a:srgbClr val="FFFFFF"/>
                </a:solidFill>
                <a:latin typeface="Times New Roman" panose="02020603050405020304" pitchFamily="18" charset="0"/>
                <a:ea typeface="Calibri"/>
                <a:cs typeface="Times New Roman" panose="02020603050405020304" pitchFamily="18" charset="0"/>
              </a:rPr>
              <a:t>vol</a:t>
            </a:r>
            <a:r>
              <a:rPr lang="en-US" sz="2800" b="1" dirty="0">
                <a:solidFill>
                  <a:srgbClr val="FFFFFF"/>
                </a:solidFill>
                <a:latin typeface="Times New Roman" panose="02020603050405020304" pitchFamily="18" charset="0"/>
                <a:ea typeface="Calibri"/>
                <a:cs typeface="Times New Roman" panose="02020603050405020304" pitchFamily="18" charset="0"/>
              </a:rPr>
              <a:t> 141 p 634-637</a:t>
            </a:r>
          </a:p>
          <a:p>
            <a:pPr lvl="0" algn="r" rtl="1"/>
            <a:endParaRPr lang="ar-EG"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قيس </a:t>
            </a:r>
            <a:r>
              <a:rPr lang="ar-EG" sz="2800" b="1" dirty="0">
                <a:solidFill>
                  <a:srgbClr val="FFFFFF"/>
                </a:solidFill>
                <a:latin typeface="Times New Roman" panose="02020603050405020304" pitchFamily="18" charset="0"/>
                <a:ea typeface="Calibri"/>
                <a:cs typeface="Times New Roman" panose="02020603050405020304" pitchFamily="18" charset="0"/>
              </a:rPr>
              <a:t>الكربون المشع في مجموعة طيور البطريق حديثة الوفاة ووجد ان عمر وفاتهم بالكربون المشع 8000 </a:t>
            </a:r>
            <a:r>
              <a:rPr lang="ar-EG" sz="2800" b="1" dirty="0" smtClean="0">
                <a:solidFill>
                  <a:srgbClr val="FFFFFF"/>
                </a:solidFill>
                <a:latin typeface="Times New Roman" panose="02020603050405020304" pitchFamily="18" charset="0"/>
                <a:ea typeface="Calibri"/>
                <a:cs typeface="Times New Roman" panose="02020603050405020304" pitchFamily="18" charset="0"/>
              </a:rPr>
              <a:t>سنة</a:t>
            </a:r>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قيس الكربون المشع في صدفيات حية واتضح انها 27000 سنة </a:t>
            </a:r>
          </a:p>
        </p:txBody>
      </p:sp>
    </p:spTree>
    <p:extLst>
      <p:ext uri="{BB962C8B-B14F-4D97-AF65-F5344CB8AC3E}">
        <p14:creationId xmlns:p14="http://schemas.microsoft.com/office/powerpoint/2010/main" val="360428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132985" y="468675"/>
            <a:ext cx="7926029" cy="5920649"/>
          </a:xfrm>
          <a:prstGeom prst="rect">
            <a:avLst/>
          </a:prstGeom>
        </p:spPr>
      </p:pic>
    </p:spTree>
    <p:extLst>
      <p:ext uri="{BB962C8B-B14F-4D97-AF65-F5344CB8AC3E}">
        <p14:creationId xmlns:p14="http://schemas.microsoft.com/office/powerpoint/2010/main" val="132126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تم قياس الكربون المشع في قوقعة حيوانات رخوية حديثة الوفاة واعطت عمر 3000 سنة لكائنات ماتت من أيام </a:t>
            </a:r>
          </a:p>
          <a:p>
            <a:pPr lvl="0"/>
            <a:r>
              <a:rPr lang="en-US" sz="2800" b="1" dirty="0">
                <a:solidFill>
                  <a:srgbClr val="FFFFFF"/>
                </a:solidFill>
                <a:latin typeface="Times New Roman" panose="02020603050405020304" pitchFamily="18" charset="0"/>
                <a:ea typeface="Calibri"/>
                <a:cs typeface="Times New Roman" panose="02020603050405020304" pitchFamily="18" charset="0"/>
              </a:rPr>
              <a:t>Mats </a:t>
            </a:r>
            <a:r>
              <a:rPr lang="en-US" sz="2800" b="1" dirty="0" err="1">
                <a:solidFill>
                  <a:srgbClr val="FFFFFF"/>
                </a:solidFill>
                <a:latin typeface="Times New Roman" panose="02020603050405020304" pitchFamily="18" charset="0"/>
                <a:ea typeface="Calibri"/>
                <a:cs typeface="Times New Roman" panose="02020603050405020304" pitchFamily="18" charset="0"/>
              </a:rPr>
              <a:t>Molén</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Vårt</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ursprung</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sid</a:t>
            </a:r>
            <a:r>
              <a:rPr lang="en-US" sz="2800" b="1" dirty="0">
                <a:solidFill>
                  <a:srgbClr val="FFFFFF"/>
                </a:solidFill>
                <a:latin typeface="Times New Roman" panose="02020603050405020304" pitchFamily="18" charset="0"/>
                <a:ea typeface="Calibri"/>
                <a:cs typeface="Times New Roman" panose="02020603050405020304" pitchFamily="18" charset="0"/>
              </a:rPr>
              <a:t>. 126-140</a:t>
            </a: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ايضا المثير ان بعض الكائنات نفس الهيكل العظمي اكتشف وأرسل اجزاء مختلفة بدون تحديد انه هيكل عظمي واحد من </a:t>
            </a:r>
            <a:r>
              <a:rPr lang="ar-EG" sz="2800" b="1" dirty="0" err="1">
                <a:solidFill>
                  <a:srgbClr val="FFFFFF"/>
                </a:solidFill>
                <a:latin typeface="Times New Roman" panose="02020603050405020304" pitchFamily="18" charset="0"/>
                <a:ea typeface="Calibri"/>
                <a:cs typeface="Times New Roman" panose="02020603050405020304" pitchFamily="18" charset="0"/>
              </a:rPr>
              <a:t>ماموث</a:t>
            </a:r>
            <a:r>
              <a:rPr lang="ar-EG" sz="2800" b="1" dirty="0">
                <a:solidFill>
                  <a:srgbClr val="FFFFFF"/>
                </a:solidFill>
                <a:latin typeface="Times New Roman" panose="02020603050405020304" pitchFamily="18" charset="0"/>
                <a:ea typeface="Calibri"/>
                <a:cs typeface="Times New Roman" panose="02020603050405020304" pitchFamily="18" charset="0"/>
              </a:rPr>
              <a:t> والنتيجة عظمة عمرها 29500 سنة والعينة الثانية من نفس الهيكل 44000 سنة فهل نصفه مات ودفن منذ 44000 سنة ونصفه الاخر مات بعد النصف الاول بمقدار 15000 سنة؟</a:t>
            </a:r>
          </a:p>
        </p:txBody>
      </p:sp>
    </p:spTree>
    <p:extLst>
      <p:ext uri="{BB962C8B-B14F-4D97-AF65-F5344CB8AC3E}">
        <p14:creationId xmlns:p14="http://schemas.microsoft.com/office/powerpoint/2010/main" val="12089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509200"/>
          </a:xfrm>
          <a:prstGeom prst="rect">
            <a:avLst/>
          </a:prstGeom>
        </p:spPr>
        <p:txBody>
          <a:bodyPr wrap="square">
            <a:spAutoFit/>
          </a:bodyPr>
          <a:lstStyle/>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فمثال توضيحي صخرة منذ 500 مليون سنة وجدوا فيها عنصر مشع تركيزه نصف ميكروجرام وتركيز رصاص نصف ميكروجرام فيحسبون تركيز العنصر المشع 1 ميكروجرام إذا عبر عليها نصف عمر فيكون نصف العمر هو 500 مليون </a:t>
            </a:r>
            <a:r>
              <a:rPr lang="ar-EG" sz="3200" b="1" dirty="0" smtClean="0">
                <a:solidFill>
                  <a:srgbClr val="FFFFFF"/>
                </a:solidFill>
                <a:latin typeface="Times New Roman" panose="02020603050405020304" pitchFamily="18" charset="0"/>
                <a:ea typeface="Calibri"/>
                <a:cs typeface="Times New Roman" panose="02020603050405020304" pitchFamily="18" charset="0"/>
              </a:rPr>
              <a:t>سنة. تخيل </a:t>
            </a:r>
            <a:r>
              <a:rPr lang="ar-EG" sz="3200" b="1" dirty="0">
                <a:solidFill>
                  <a:srgbClr val="FFFFFF"/>
                </a:solidFill>
                <a:latin typeface="Times New Roman" panose="02020603050405020304" pitchFamily="18" charset="0"/>
                <a:ea typeface="Calibri"/>
                <a:cs typeface="Times New Roman" panose="02020603050405020304" pitchFamily="18" charset="0"/>
              </a:rPr>
              <a:t>معي لو عمر الصخرة المستخدمة لتحديد عمر النصف للعنصر المشع هو ليس 500 مليون سنة ولكن 5000 سنة اي الفرق هو 1\100,000 اي لو وجدت ان 50% من العنصر المشع تحلل فعمر النصف لهذا العنصر يكون لا يكون 500,000,000 بل يكون 5000 فقط </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فارجوا أن نتذكر جيدا عدة أشياء منها </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أن عمر النصف لعنصر الام هذا حدد اصلا في البداية بناء على عمر الطبقات المفترض بدون دليل قبله واي تغيير في عمر الطبقات يغير عمر النصف للعناصر المشعة. </a:t>
            </a:r>
          </a:p>
        </p:txBody>
      </p:sp>
    </p:spTree>
    <p:extLst>
      <p:ext uri="{BB962C8B-B14F-4D97-AF65-F5344CB8AC3E}">
        <p14:creationId xmlns:p14="http://schemas.microsoft.com/office/powerpoint/2010/main" val="306653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102927" y="431124"/>
            <a:ext cx="7986145" cy="5995751"/>
          </a:xfrm>
          <a:prstGeom prst="rect">
            <a:avLst/>
          </a:prstGeom>
        </p:spPr>
      </p:pic>
    </p:spTree>
    <p:extLst>
      <p:ext uri="{BB962C8B-B14F-4D97-AF65-F5344CB8AC3E}">
        <p14:creationId xmlns:p14="http://schemas.microsoft.com/office/powerpoint/2010/main" val="72216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50277" y="2269678"/>
            <a:ext cx="10691445" cy="138499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والماموث الصغير المتجمد وجد ان عينة منه 40000 سنة والثانية 26000 سنة فكيف تجمد نصفه ودفن ونصف الاخر ظل حي 14000 سنة؟ والخشب الذي حوله اعطى من 9000 الي 10000 </a:t>
            </a:r>
            <a:r>
              <a:rPr lang="ar-EG" sz="2800" b="1" dirty="0" smtClean="0">
                <a:solidFill>
                  <a:srgbClr val="FFFFFF"/>
                </a:solidFill>
                <a:latin typeface="Times New Roman" panose="02020603050405020304" pitchFamily="18" charset="0"/>
                <a:ea typeface="Calibri"/>
                <a:cs typeface="Times New Roman" panose="02020603050405020304" pitchFamily="18" charset="0"/>
              </a:rPr>
              <a:t>سنة</a:t>
            </a:r>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33837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a:blip r:embed="rId5"/>
          <a:stretch>
            <a:fillRect/>
          </a:stretch>
        </p:blipFill>
        <p:spPr>
          <a:xfrm>
            <a:off x="2237736" y="532631"/>
            <a:ext cx="7716527" cy="5792738"/>
          </a:xfrm>
          <a:prstGeom prst="rect">
            <a:avLst/>
          </a:prstGeom>
        </p:spPr>
      </p:pic>
    </p:spTree>
    <p:extLst>
      <p:ext uri="{BB962C8B-B14F-4D97-AF65-F5344CB8AC3E}">
        <p14:creationId xmlns:p14="http://schemas.microsoft.com/office/powerpoint/2010/main" val="6318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50277" y="341670"/>
            <a:ext cx="1069144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ar-EG" sz="2800" b="1" dirty="0" err="1">
                <a:solidFill>
                  <a:srgbClr val="FFFFFF"/>
                </a:solidFill>
                <a:latin typeface="Times New Roman" panose="02020603050405020304" pitchFamily="18" charset="0"/>
                <a:ea typeface="Calibri"/>
                <a:cs typeface="Times New Roman" panose="02020603050405020304" pitchFamily="18" charset="0"/>
              </a:rPr>
              <a:t>ماموث</a:t>
            </a:r>
            <a:r>
              <a:rPr lang="ar-EG" sz="2800" b="1" dirty="0">
                <a:solidFill>
                  <a:srgbClr val="FFFFFF"/>
                </a:solidFill>
                <a:latin typeface="Times New Roman" panose="02020603050405020304" pitchFamily="18" charset="0"/>
                <a:ea typeface="Calibri"/>
                <a:cs typeface="Times New Roman" panose="02020603050405020304" pitchFamily="18" charset="0"/>
              </a:rPr>
              <a:t> اخر رجله 15380 سنة وجلدة 21300 سنة</a:t>
            </a:r>
          </a:p>
        </p:txBody>
      </p:sp>
      <p:pic>
        <p:nvPicPr>
          <p:cNvPr id="6" name="Picture 5"/>
          <p:cNvPicPr>
            <a:picLocks noChangeAspect="1"/>
          </p:cNvPicPr>
          <p:nvPr/>
        </p:nvPicPr>
        <p:blipFill>
          <a:blip r:embed="rId5"/>
          <a:stretch>
            <a:fillRect/>
          </a:stretch>
        </p:blipFill>
        <p:spPr>
          <a:xfrm>
            <a:off x="2386236" y="864890"/>
            <a:ext cx="7419525" cy="5569179"/>
          </a:xfrm>
          <a:prstGeom prst="rect">
            <a:avLst/>
          </a:prstGeom>
        </p:spPr>
      </p:pic>
    </p:spTree>
    <p:extLst>
      <p:ext uri="{BB962C8B-B14F-4D97-AF65-F5344CB8AC3E}">
        <p14:creationId xmlns:p14="http://schemas.microsoft.com/office/powerpoint/2010/main" val="11554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987164" y="350634"/>
            <a:ext cx="1069144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وجد اثنين </a:t>
            </a:r>
            <a:r>
              <a:rPr lang="ar-EG" sz="2800" b="1" dirty="0" err="1">
                <a:solidFill>
                  <a:srgbClr val="FFFFFF"/>
                </a:solidFill>
                <a:latin typeface="Times New Roman" panose="02020603050405020304" pitchFamily="18" charset="0"/>
                <a:ea typeface="Calibri"/>
                <a:cs typeface="Times New Roman" panose="02020603050405020304" pitchFamily="18" charset="0"/>
              </a:rPr>
              <a:t>ماموث</a:t>
            </a:r>
            <a:r>
              <a:rPr lang="ar-EG" sz="2800" b="1" dirty="0">
                <a:solidFill>
                  <a:srgbClr val="FFFFFF"/>
                </a:solidFill>
                <a:latin typeface="Times New Roman" panose="02020603050405020304" pitchFamily="18" charset="0"/>
                <a:ea typeface="Calibri"/>
                <a:cs typeface="Times New Roman" panose="02020603050405020304" pitchFamily="18" charset="0"/>
              </a:rPr>
              <a:t> متجمدين بجوار بعضهما أحدهم 22 ألف والاخر 16 ألف</a:t>
            </a:r>
          </a:p>
        </p:txBody>
      </p:sp>
      <p:pic>
        <p:nvPicPr>
          <p:cNvPr id="2" name="Picture 1"/>
          <p:cNvPicPr>
            <a:picLocks noChangeAspect="1"/>
          </p:cNvPicPr>
          <p:nvPr/>
        </p:nvPicPr>
        <p:blipFill>
          <a:blip r:embed="rId5"/>
          <a:stretch>
            <a:fillRect/>
          </a:stretch>
        </p:blipFill>
        <p:spPr>
          <a:xfrm>
            <a:off x="2760769" y="905386"/>
            <a:ext cx="7144233" cy="5454011"/>
          </a:xfrm>
          <a:prstGeom prst="rect">
            <a:avLst/>
          </a:prstGeom>
        </p:spPr>
      </p:pic>
    </p:spTree>
    <p:extLst>
      <p:ext uri="{BB962C8B-B14F-4D97-AF65-F5344CB8AC3E}">
        <p14:creationId xmlns:p14="http://schemas.microsoft.com/office/powerpoint/2010/main" val="1957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971399" y="277518"/>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هياكل عظمية قيل عنها انها أقدم هياكل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للإنسان </a:t>
            </a:r>
            <a:r>
              <a:rPr lang="ar-EG" sz="2800" b="1" dirty="0">
                <a:solidFill>
                  <a:srgbClr val="FFFFFF"/>
                </a:solidFill>
                <a:latin typeface="Times New Roman" panose="02020603050405020304" pitchFamily="18" charset="0"/>
                <a:ea typeface="Calibri"/>
                <a:cs typeface="Times New Roman" panose="02020603050405020304" pitchFamily="18" charset="0"/>
              </a:rPr>
              <a:t>وعددهم 11 هيكل وجد ان عمرهم كلهم بالكربون المشع 5000 سنة</a:t>
            </a:r>
          </a:p>
        </p:txBody>
      </p:sp>
      <p:pic>
        <p:nvPicPr>
          <p:cNvPr id="5" name="Picture 4"/>
          <p:cNvPicPr>
            <a:picLocks noChangeAspect="1"/>
          </p:cNvPicPr>
          <p:nvPr/>
        </p:nvPicPr>
        <p:blipFill>
          <a:blip r:embed="rId5"/>
          <a:stretch>
            <a:fillRect/>
          </a:stretch>
        </p:blipFill>
        <p:spPr>
          <a:xfrm>
            <a:off x="2863659" y="1231625"/>
            <a:ext cx="6906924" cy="5180193"/>
          </a:xfrm>
          <a:prstGeom prst="rect">
            <a:avLst/>
          </a:prstGeom>
        </p:spPr>
      </p:pic>
    </p:spTree>
    <p:extLst>
      <p:ext uri="{BB962C8B-B14F-4D97-AF65-F5344CB8AC3E}">
        <p14:creationId xmlns:p14="http://schemas.microsoft.com/office/powerpoint/2010/main" val="241579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160585" y="313907"/>
            <a:ext cx="10691445" cy="181588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انسان </a:t>
            </a:r>
            <a:r>
              <a:rPr lang="ar-EG" sz="2800" b="1" dirty="0" err="1">
                <a:solidFill>
                  <a:srgbClr val="FFFFFF"/>
                </a:solidFill>
                <a:latin typeface="Times New Roman" panose="02020603050405020304" pitchFamily="18" charset="0"/>
                <a:ea typeface="Calibri"/>
                <a:cs typeface="Times New Roman" panose="02020603050405020304" pitchFamily="18" charset="0"/>
              </a:rPr>
              <a:t>جاوا</a:t>
            </a:r>
            <a:r>
              <a:rPr lang="ar-EG" sz="2800" b="1" dirty="0">
                <a:solidFill>
                  <a:srgbClr val="FFFFFF"/>
                </a:solidFill>
                <a:latin typeface="Times New Roman" panose="02020603050405020304" pitchFamily="18" charset="0"/>
                <a:ea typeface="Calibri"/>
                <a:cs typeface="Times New Roman" panose="02020603050405020304" pitchFamily="18" charset="0"/>
              </a:rPr>
              <a:t> المفترض انه 250,000 سنة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وحتى مكتشف انسان </a:t>
            </a:r>
            <a:r>
              <a:rPr lang="ar-EG" sz="2800" b="1" dirty="0" err="1">
                <a:solidFill>
                  <a:srgbClr val="FFFFFF"/>
                </a:solidFill>
                <a:latin typeface="Times New Roman" panose="02020603050405020304" pitchFamily="18" charset="0"/>
                <a:ea typeface="Calibri"/>
                <a:cs typeface="Times New Roman" panose="02020603050405020304" pitchFamily="18" charset="0"/>
              </a:rPr>
              <a:t>جاوا</a:t>
            </a:r>
            <a:r>
              <a:rPr lang="ar-EG" sz="2800" b="1" dirty="0">
                <a:solidFill>
                  <a:srgbClr val="FFFFFF"/>
                </a:solidFill>
                <a:latin typeface="Times New Roman" panose="02020603050405020304" pitchFamily="18" charset="0"/>
                <a:ea typeface="Calibri"/>
                <a:cs typeface="Times New Roman" panose="02020603050405020304" pitchFamily="18" charset="0"/>
              </a:rPr>
              <a:t> الذي يتمني ان يثبت انه مئات الالوف من السنين كان التحليل بأكثر من طريقة في أكثر من معمل ما ب ين27000 سنة الي 53000 </a:t>
            </a:r>
            <a:r>
              <a:rPr lang="ar-EG" sz="2800" b="1" dirty="0" smtClean="0">
                <a:solidFill>
                  <a:srgbClr val="FFFFFF"/>
                </a:solidFill>
                <a:latin typeface="Times New Roman" panose="02020603050405020304" pitchFamily="18" charset="0"/>
                <a:ea typeface="Calibri"/>
                <a:cs typeface="Times New Roman" panose="02020603050405020304" pitchFamily="18" charset="0"/>
              </a:rPr>
              <a:t>سنة له ولعينات عظام الثدييات معه</a:t>
            </a:r>
            <a:endParaRPr lang="ar-EG" sz="2800" b="1" dirty="0">
              <a:solidFill>
                <a:srgbClr val="FFFFFF"/>
              </a:solidFill>
              <a:latin typeface="Times New Roman" panose="02020603050405020304" pitchFamily="18" charset="0"/>
              <a:ea typeface="Calibri"/>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073317" y="1817459"/>
            <a:ext cx="6307165" cy="4706263"/>
          </a:xfrm>
          <a:prstGeom prst="rect">
            <a:avLst/>
          </a:prstGeom>
        </p:spPr>
      </p:pic>
    </p:spTree>
    <p:extLst>
      <p:ext uri="{BB962C8B-B14F-4D97-AF65-F5344CB8AC3E}">
        <p14:creationId xmlns:p14="http://schemas.microsoft.com/office/powerpoint/2010/main" val="332290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47295"/>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err="1">
                <a:solidFill>
                  <a:srgbClr val="FFFFFF"/>
                </a:solidFill>
                <a:latin typeface="Times New Roman" panose="02020603050405020304" pitchFamily="18" charset="0"/>
                <a:ea typeface="Calibri"/>
                <a:cs typeface="Times New Roman" panose="02020603050405020304" pitchFamily="18" charset="0"/>
              </a:rPr>
              <a:t>اللنكات</a:t>
            </a:r>
            <a:r>
              <a:rPr lang="ar-EG" sz="3200" b="1" dirty="0">
                <a:solidFill>
                  <a:srgbClr val="FFFFFF"/>
                </a:solidFill>
                <a:latin typeface="Times New Roman" panose="02020603050405020304" pitchFamily="18" charset="0"/>
                <a:ea typeface="Calibri"/>
                <a:cs typeface="Times New Roman" panose="02020603050405020304" pitchFamily="18" charset="0"/>
              </a:rPr>
              <a:t> التي 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http://drghaly.com/articles/display/12363</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https://www.youtube.com/watch?v=hCH2yy5wJ8o</a:t>
            </a:r>
          </a:p>
        </p:txBody>
      </p:sp>
    </p:spTree>
    <p:extLst>
      <p:ext uri="{BB962C8B-B14F-4D97-AF65-F5344CB8AC3E}">
        <p14:creationId xmlns:p14="http://schemas.microsoft.com/office/powerpoint/2010/main" val="186483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897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13212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016758"/>
          </a:xfrm>
          <a:prstGeom prst="rect">
            <a:avLst/>
          </a:prstGeom>
        </p:spPr>
        <p:txBody>
          <a:bodyPr wrap="square">
            <a:spAutoFit/>
          </a:bodyPr>
          <a:lstStyle/>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ايضا أن ننتبه أنه في قياس العمر بالعناصر المشعة لا يكفي عمر النصف فقط ولا كم المتبقي من العنصر الام فقط ولكن يجب أن يأخذ معها تركيز عناصر البنت لنحصل على كم العنصر الام في البداية وفي هذه الحالة يجب علينا أن نفرض مسبقا قيمة نسبة تركيز عناصر البنت في البداية ودائما يفترض أن العناصر البنات البداية هي صفر والعنصر الام 100 %.</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ووضحت الامر بساعة رملية </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هذه الساعة الرملية لتحديد الوقت بكمية الرمل التي تسقط من اعلى الي أسفل بطريقة شبه منتظمة خلال الانبوبة الضيقة التي في المنتصف وهي يجب ان تعبر فيها كل الرمال الام من اعلى الي أسفل الرمال الابنة في ساعة فعمر النصف هو نصف ساعة. </a:t>
            </a:r>
          </a:p>
        </p:txBody>
      </p:sp>
    </p:spTree>
    <p:extLst>
      <p:ext uri="{BB962C8B-B14F-4D97-AF65-F5344CB8AC3E}">
        <p14:creationId xmlns:p14="http://schemas.microsoft.com/office/powerpoint/2010/main" val="28856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31617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138499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امثلة على خطأ مقياس الكربون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المشع</a:t>
            </a: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عظام ديناصور بالقياس أعطت نتائج أن عمرها 34000 سنة </a:t>
            </a:r>
          </a:p>
        </p:txBody>
      </p:sp>
    </p:spTree>
    <p:extLst>
      <p:ext uri="{BB962C8B-B14F-4D97-AF65-F5344CB8AC3E}">
        <p14:creationId xmlns:p14="http://schemas.microsoft.com/office/powerpoint/2010/main" val="383828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167070" y="482302"/>
            <a:ext cx="7857859" cy="5893396"/>
          </a:xfrm>
          <a:prstGeom prst="rect">
            <a:avLst/>
          </a:prstGeom>
        </p:spPr>
      </p:pic>
    </p:spTree>
    <p:extLst>
      <p:ext uri="{BB962C8B-B14F-4D97-AF65-F5344CB8AC3E}">
        <p14:creationId xmlns:p14="http://schemas.microsoft.com/office/powerpoint/2010/main" val="4338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50277" y="324793"/>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معمل اخر في روسيا اعطي نتيجة اقل من او يساوي 30000 سنة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وثالث اعطي 20000 سنة</a:t>
            </a:r>
          </a:p>
        </p:txBody>
      </p:sp>
      <p:pic>
        <p:nvPicPr>
          <p:cNvPr id="5" name="Picture 4"/>
          <p:cNvPicPr>
            <a:picLocks noChangeAspect="1"/>
          </p:cNvPicPr>
          <p:nvPr/>
        </p:nvPicPr>
        <p:blipFill>
          <a:blip r:embed="rId5"/>
          <a:stretch>
            <a:fillRect/>
          </a:stretch>
        </p:blipFill>
        <p:spPr>
          <a:xfrm>
            <a:off x="2699270" y="1278900"/>
            <a:ext cx="6791572" cy="5137779"/>
          </a:xfrm>
          <a:prstGeom prst="rect">
            <a:avLst/>
          </a:prstGeom>
        </p:spPr>
      </p:pic>
    </p:spTree>
    <p:extLst>
      <p:ext uri="{BB962C8B-B14F-4D97-AF65-F5344CB8AC3E}">
        <p14:creationId xmlns:p14="http://schemas.microsoft.com/office/powerpoint/2010/main" val="282193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40120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وفي مؤتمر </a:t>
            </a:r>
            <a:r>
              <a:rPr lang="ar-EG" sz="2800" b="1" dirty="0" err="1">
                <a:solidFill>
                  <a:srgbClr val="FFFFFF"/>
                </a:solidFill>
                <a:latin typeface="Times New Roman" panose="02020603050405020304" pitchFamily="18" charset="0"/>
                <a:ea typeface="Calibri"/>
                <a:cs typeface="Times New Roman" panose="02020603050405020304" pitchFamily="18" charset="0"/>
              </a:rPr>
              <a:t>البليانتولوجي</a:t>
            </a:r>
            <a:r>
              <a:rPr lang="ar-EG" sz="2800" b="1" dirty="0">
                <a:solidFill>
                  <a:srgbClr val="FFFFFF"/>
                </a:solidFill>
                <a:latin typeface="Times New Roman" panose="02020603050405020304" pitchFamily="18" charset="0"/>
                <a:ea typeface="Calibri"/>
                <a:cs typeface="Times New Roman" panose="02020603050405020304" pitchFamily="18" charset="0"/>
              </a:rPr>
              <a:t> في سنغافورا سنة 2012 عرض مجموعة باحثين نتائج قياس الكربون المشع في عينات 8 ديناصورات والنتائج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لبعض </a:t>
            </a:r>
            <a:r>
              <a:rPr lang="ar-EG" sz="2800" b="1" dirty="0">
                <a:solidFill>
                  <a:srgbClr val="FFFFFF"/>
                </a:solidFill>
                <a:latin typeface="Times New Roman" panose="02020603050405020304" pitchFamily="18" charset="0"/>
                <a:ea typeface="Calibri"/>
                <a:cs typeface="Times New Roman" panose="02020603050405020304" pitchFamily="18" charset="0"/>
              </a:rPr>
              <a:t>المعامل 39000 سنة ومعامل اخري 22000 سنة. ولكن هذه النتائج حذفت من اجندة موضوعات المؤتمر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بعد ذلك</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Dinosaur bones have been Carbon-14 dated to less than 40,000 years</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Researchers have found a reason for the puzzling survival of soft tissue and collagen in dinosaur bones - the bones are younger than anyone ever guessed.  Carbon-14 (C-14) dating of multiple samples of bone from 8 dinosaurs from Texas, Alaska, Colorado, and Montana revealed that they are only 22,000 to 39,000 years old.</a:t>
            </a:r>
          </a:p>
        </p:txBody>
      </p:sp>
    </p:spTree>
    <p:extLst>
      <p:ext uri="{BB962C8B-B14F-4D97-AF65-F5344CB8AC3E}">
        <p14:creationId xmlns:p14="http://schemas.microsoft.com/office/powerpoint/2010/main" val="132524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1541814" y="478970"/>
            <a:ext cx="9075010" cy="5921829"/>
          </a:xfrm>
          <a:prstGeom prst="rect">
            <a:avLst/>
          </a:prstGeom>
        </p:spPr>
      </p:pic>
    </p:spTree>
    <p:extLst>
      <p:ext uri="{BB962C8B-B14F-4D97-AF65-F5344CB8AC3E}">
        <p14:creationId xmlns:p14="http://schemas.microsoft.com/office/powerpoint/2010/main" val="40320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942359"/>
            <a:ext cx="10691445" cy="181588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تقريبا كل عظام الديناصورات التي هي المفروض اندثرت من 65 مليون سنة عندما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يسمح بقياسها يوجد </a:t>
            </a:r>
            <a:r>
              <a:rPr lang="ar-EG" sz="2800" b="1" dirty="0">
                <a:solidFill>
                  <a:srgbClr val="FFFFFF"/>
                </a:solidFill>
                <a:latin typeface="Times New Roman" panose="02020603050405020304" pitchFamily="18" charset="0"/>
                <a:ea typeface="Calibri"/>
                <a:cs typeface="Times New Roman" panose="02020603050405020304" pitchFamily="18" charset="0"/>
              </a:rPr>
              <a:t>بها كربون مشع ما بين 5000 الي 50000 سنة وقدمت امثلة كثيرة في الجزء السابق على هذا </a:t>
            </a: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وأيضا هذا </a:t>
            </a:r>
            <a:r>
              <a:rPr lang="ar-EG" sz="2800" b="1" dirty="0">
                <a:solidFill>
                  <a:srgbClr val="FFFFFF"/>
                </a:solidFill>
                <a:latin typeface="Times New Roman" panose="02020603050405020304" pitchFamily="18" charset="0"/>
                <a:ea typeface="Calibri"/>
                <a:cs typeface="Times New Roman" panose="02020603050405020304" pitchFamily="18" charset="0"/>
              </a:rPr>
              <a:t>باعتراف كثيرين مثل علماء متحف </a:t>
            </a:r>
            <a:r>
              <a:rPr lang="ar-EG" sz="2800" b="1" dirty="0" err="1">
                <a:solidFill>
                  <a:srgbClr val="FFFFFF"/>
                </a:solidFill>
                <a:latin typeface="Times New Roman" panose="02020603050405020304" pitchFamily="18" charset="0"/>
                <a:ea typeface="Calibri"/>
                <a:cs typeface="Times New Roman" panose="02020603050405020304" pitchFamily="18" charset="0"/>
              </a:rPr>
              <a:t>درمهلر</a:t>
            </a:r>
            <a:r>
              <a:rPr lang="ar-EG" sz="2800" b="1" dirty="0">
                <a:solidFill>
                  <a:srgbClr val="FFFFFF"/>
                </a:solidFill>
                <a:latin typeface="Times New Roman" panose="02020603050405020304" pitchFamily="18" charset="0"/>
                <a:ea typeface="Calibri"/>
                <a:cs typeface="Times New Roman" panose="02020603050405020304" pitchFamily="18" charset="0"/>
              </a:rPr>
              <a:t> للديناصورات</a:t>
            </a:r>
          </a:p>
        </p:txBody>
      </p:sp>
    </p:spTree>
    <p:extLst>
      <p:ext uri="{BB962C8B-B14F-4D97-AF65-F5344CB8AC3E}">
        <p14:creationId xmlns:p14="http://schemas.microsoft.com/office/powerpoint/2010/main" val="82322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In June of 1990, Hugh Miller submitted two dinosaur bone fragments to the Department of Geosciences at the University in Tucson, Arizona for carbon-14 analysis. One fragment was from an unidentified dinosaur. The other was from an </a:t>
            </a:r>
            <a:r>
              <a:rPr lang="en-US" sz="2800" b="1" dirty="0" err="1">
                <a:solidFill>
                  <a:srgbClr val="FFFFFF"/>
                </a:solidFill>
                <a:latin typeface="Times New Roman" panose="02020603050405020304" pitchFamily="18" charset="0"/>
                <a:ea typeface="Calibri"/>
                <a:cs typeface="Times New Roman" panose="02020603050405020304" pitchFamily="18" charset="0"/>
              </a:rPr>
              <a:t>Allosaurus</a:t>
            </a:r>
            <a:r>
              <a:rPr lang="en-US" sz="2800" b="1" dirty="0">
                <a:solidFill>
                  <a:srgbClr val="FFFFFF"/>
                </a:solidFill>
                <a:latin typeface="Times New Roman" panose="02020603050405020304" pitchFamily="18" charset="0"/>
                <a:ea typeface="Calibri"/>
                <a:cs typeface="Times New Roman" panose="02020603050405020304" pitchFamily="18" charset="0"/>
              </a:rPr>
              <a:t> excavated by James Hall near Grand Junction, Colorado in 1989. Miller submitted the samples without disclosing the identity of the bones. (Had the scientists known the samples actually were from dinosaurs, they would not have bothered dating them, since it is assumed dinosaurs lived millions of years ago—outside the limits of radiocarbon dating.) Interestingly, the C-14 analysis indicated that the bones were from 10,000-16,000 years old—a far cry from their alleged 60-million-year-old age</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Dahmer, et al., 1990, pp. 371-374</a:t>
            </a:r>
          </a:p>
        </p:txBody>
      </p:sp>
    </p:spTree>
    <p:extLst>
      <p:ext uri="{BB962C8B-B14F-4D97-AF65-F5344CB8AC3E}">
        <p14:creationId xmlns:p14="http://schemas.microsoft.com/office/powerpoint/2010/main" val="60132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40120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فكيف هذا مع الاعتبار ايضا كما قلت ان الكربون المشع يختفي بعد </a:t>
            </a:r>
            <a:r>
              <a:rPr lang="ar-EG" sz="2800" b="1" dirty="0" smtClean="0">
                <a:solidFill>
                  <a:srgbClr val="FFFFFF"/>
                </a:solidFill>
                <a:latin typeface="Times New Roman" panose="02020603050405020304" pitchFamily="18" charset="0"/>
                <a:ea typeface="Calibri"/>
                <a:cs typeface="Times New Roman" panose="02020603050405020304" pitchFamily="18" charset="0"/>
              </a:rPr>
              <a:t>50000 </a:t>
            </a:r>
            <a:r>
              <a:rPr lang="ar-EG" sz="2800" b="1" dirty="0">
                <a:solidFill>
                  <a:srgbClr val="FFFFFF"/>
                </a:solidFill>
                <a:latin typeface="Times New Roman" panose="02020603050405020304" pitchFamily="18" charset="0"/>
                <a:ea typeface="Calibri"/>
                <a:cs typeface="Times New Roman" panose="02020603050405020304" pitchFamily="18" charset="0"/>
              </a:rPr>
              <a:t>سنة وبعد 70000 سنة يجب ان لا يوجد له اي أثر في العظام.</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يعني شيء واحد أن الديناصورات لم تتطور الي ثدييات وطيور وتندثر من 65 مليون سنة والطبقة المزعومة سواء </a:t>
            </a:r>
            <a:r>
              <a:rPr lang="ar-EG" sz="2800" b="1" dirty="0" err="1">
                <a:solidFill>
                  <a:srgbClr val="FFFFFF"/>
                </a:solidFill>
                <a:latin typeface="Times New Roman" panose="02020603050405020304" pitchFamily="18" charset="0"/>
                <a:ea typeface="Calibri"/>
                <a:cs typeface="Times New Roman" panose="02020603050405020304" pitchFamily="18" charset="0"/>
              </a:rPr>
              <a:t>الترياسك</a:t>
            </a:r>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ar-EG" sz="2800" b="1" dirty="0" smtClean="0">
                <a:solidFill>
                  <a:srgbClr val="FFFFFF"/>
                </a:solidFill>
                <a:latin typeface="Times New Roman" panose="02020603050405020304" pitchFamily="18" charset="0"/>
                <a:ea typeface="Calibri"/>
                <a:cs typeface="Times New Roman" panose="02020603050405020304" pitchFamily="18" charset="0"/>
              </a:rPr>
              <a:t>من اقل من </a:t>
            </a:r>
            <a:r>
              <a:rPr lang="ar-EG" sz="2800" b="1" dirty="0">
                <a:solidFill>
                  <a:srgbClr val="FFFFFF"/>
                </a:solidFill>
                <a:latin typeface="Times New Roman" panose="02020603050405020304" pitchFamily="18" charset="0"/>
                <a:ea typeface="Calibri"/>
                <a:cs typeface="Times New Roman" panose="02020603050405020304" pitchFamily="18" charset="0"/>
              </a:rPr>
              <a:t>250 مليون </a:t>
            </a:r>
            <a:r>
              <a:rPr lang="ar-EG" sz="2800" b="1" dirty="0" err="1">
                <a:solidFill>
                  <a:srgbClr val="FFFFFF"/>
                </a:solidFill>
                <a:latin typeface="Times New Roman" panose="02020603050405020304" pitchFamily="18" charset="0"/>
                <a:ea typeface="Calibri"/>
                <a:cs typeface="Times New Roman" panose="02020603050405020304" pitchFamily="18" charset="0"/>
              </a:rPr>
              <a:t>والجوراسك</a:t>
            </a:r>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ar-EG" sz="2800" b="1" dirty="0" smtClean="0">
                <a:solidFill>
                  <a:srgbClr val="FFFFFF"/>
                </a:solidFill>
                <a:latin typeface="Times New Roman" panose="02020603050405020304" pitchFamily="18" charset="0"/>
                <a:ea typeface="Calibri"/>
                <a:cs typeface="Times New Roman" panose="02020603050405020304" pitchFamily="18" charset="0"/>
              </a:rPr>
              <a:t>من اقل من </a:t>
            </a:r>
            <a:r>
              <a:rPr lang="ar-EG" sz="2800" b="1" dirty="0">
                <a:solidFill>
                  <a:srgbClr val="FFFFFF"/>
                </a:solidFill>
                <a:latin typeface="Times New Roman" panose="02020603050405020304" pitchFamily="18" charset="0"/>
                <a:ea typeface="Calibri"/>
                <a:cs typeface="Times New Roman" panose="02020603050405020304" pitchFamily="18" charset="0"/>
              </a:rPr>
              <a:t>200 مليون سنة </a:t>
            </a:r>
            <a:r>
              <a:rPr lang="ar-EG" sz="2800" b="1" dirty="0" err="1">
                <a:solidFill>
                  <a:srgbClr val="FFFFFF"/>
                </a:solidFill>
                <a:latin typeface="Times New Roman" panose="02020603050405020304" pitchFamily="18" charset="0"/>
                <a:ea typeface="Calibri"/>
                <a:cs typeface="Times New Roman" panose="02020603050405020304" pitchFamily="18" charset="0"/>
              </a:rPr>
              <a:t>والكيراتيشيوس</a:t>
            </a:r>
            <a:r>
              <a:rPr lang="ar-EG" sz="2800" b="1" dirty="0">
                <a:solidFill>
                  <a:srgbClr val="FFFFFF"/>
                </a:solidFill>
                <a:latin typeface="Times New Roman" panose="02020603050405020304" pitchFamily="18" charset="0"/>
                <a:ea typeface="Calibri"/>
                <a:cs typeface="Times New Roman" panose="02020603050405020304" pitchFamily="18" charset="0"/>
              </a:rPr>
              <a:t> من 150 مليون سنة هم فقط من الاف السنين فقط وهذا يعني بوضوح أن التطور لم يحدث بدليل الكربون المشع وأيضا يوضح أن هذه الطبقات لم تترسب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ببطء </a:t>
            </a:r>
            <a:r>
              <a:rPr lang="ar-EG" sz="2800" b="1" dirty="0">
                <a:solidFill>
                  <a:srgbClr val="FFFFFF"/>
                </a:solidFill>
                <a:latin typeface="Times New Roman" panose="02020603050405020304" pitchFamily="18" charset="0"/>
                <a:ea typeface="Calibri"/>
                <a:cs typeface="Times New Roman" panose="02020603050405020304" pitchFamily="18" charset="0"/>
              </a:rPr>
              <a:t>في مئات الملايين من السنين المزعومة بل بسرعة بسبب الطوفان العالمي</a:t>
            </a:r>
            <a:r>
              <a:rPr lang="ar-EG" sz="2800" b="1" dirty="0" smtClean="0">
                <a:solidFill>
                  <a:srgbClr val="FFFFFF"/>
                </a:solidFill>
                <a:latin typeface="Times New Roman" panose="02020603050405020304" pitchFamily="18" charset="0"/>
                <a:ea typeface="Calibri"/>
                <a:cs typeface="Times New Roman" panose="02020603050405020304" pitchFamily="18" charset="0"/>
              </a:rPr>
              <a:t>.</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قائمة لتحليلات مختلفة لعظام ديناصورات بالكربون المشع</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The findings: Carbon-14 in dinosaur bones</a:t>
            </a:r>
          </a:p>
        </p:txBody>
      </p:sp>
    </p:spTree>
    <p:extLst>
      <p:ext uri="{BB962C8B-B14F-4D97-AF65-F5344CB8AC3E}">
        <p14:creationId xmlns:p14="http://schemas.microsoft.com/office/powerpoint/2010/main" val="210656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294894488"/>
              </p:ext>
            </p:extLst>
          </p:nvPr>
        </p:nvGraphicFramePr>
        <p:xfrm>
          <a:off x="2199192" y="413657"/>
          <a:ext cx="6956385" cy="5859821"/>
        </p:xfrm>
        <a:graphic>
          <a:graphicData uri="http://schemas.openxmlformats.org/drawingml/2006/table">
            <a:tbl>
              <a:tblPr firstRow="1" firstCol="1" bandRow="1">
                <a:tableStyleId>{5C22544A-7EE6-4342-B048-85BDC9FD1C3A}</a:tableStyleId>
              </a:tblPr>
              <a:tblGrid>
                <a:gridCol w="1400535"/>
                <a:gridCol w="2386998"/>
                <a:gridCol w="1961670"/>
                <a:gridCol w="1207182"/>
              </a:tblGrid>
              <a:tr h="373421">
                <a:tc>
                  <a:txBody>
                    <a:bodyPr/>
                    <a:lstStyle/>
                    <a:p>
                      <a:pPr marL="0" marR="0">
                        <a:lnSpc>
                          <a:spcPct val="150000"/>
                        </a:lnSpc>
                        <a:spcBef>
                          <a:spcPts val="0"/>
                        </a:spcBef>
                        <a:spcAft>
                          <a:spcPts val="0"/>
                        </a:spcAft>
                      </a:pPr>
                      <a:r>
                        <a:rPr lang="en-US" sz="1200" b="1" dirty="0" smtClean="0">
                          <a:solidFill>
                            <a:schemeClr val="bg1"/>
                          </a:solidFill>
                          <a:effectLst/>
                        </a:rPr>
                        <a:t>Dinosaur</a:t>
                      </a:r>
                      <a:endPar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3720" marR="53720" marT="0" marB="0">
                    <a:noFill/>
                  </a:tcPr>
                </a:tc>
                <a:tc>
                  <a:txBody>
                    <a:bodyPr/>
                    <a:lstStyle/>
                    <a:p>
                      <a:pPr marL="0" marR="0">
                        <a:lnSpc>
                          <a:spcPct val="150000"/>
                        </a:lnSpc>
                        <a:spcBef>
                          <a:spcPts val="0"/>
                        </a:spcBef>
                        <a:spcAft>
                          <a:spcPts val="0"/>
                        </a:spcAft>
                      </a:pPr>
                      <a:r>
                        <a:rPr lang="en-US" sz="1200" b="1" dirty="0">
                          <a:solidFill>
                            <a:schemeClr val="bg1"/>
                          </a:solidFill>
                          <a:effectLst/>
                        </a:rPr>
                        <a:t> Lab/Method/Fraction (</a:t>
                      </a:r>
                      <a:r>
                        <a:rPr lang="en-US" sz="1200" b="1" dirty="0" err="1">
                          <a:solidFill>
                            <a:schemeClr val="bg1"/>
                          </a:solidFill>
                          <a:effectLst/>
                        </a:rPr>
                        <a:t>b,c,d</a:t>
                      </a:r>
                      <a:r>
                        <a:rPr lang="en-US" sz="1200" b="1" dirty="0">
                          <a:solidFill>
                            <a:schemeClr val="bg1"/>
                          </a:solidFill>
                          <a:effectLst/>
                        </a:rPr>
                        <a:t>)   </a:t>
                      </a:r>
                      <a:endPar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3720" marR="53720" marT="0" marB="0">
                    <a:noFill/>
                  </a:tcPr>
                </a:tc>
                <a:tc>
                  <a:txBody>
                    <a:bodyPr/>
                    <a:lstStyle/>
                    <a:p>
                      <a:pPr marL="0" marR="0">
                        <a:lnSpc>
                          <a:spcPct val="150000"/>
                        </a:lnSpc>
                        <a:spcBef>
                          <a:spcPts val="0"/>
                        </a:spcBef>
                        <a:spcAft>
                          <a:spcPts val="0"/>
                        </a:spcAft>
                      </a:pPr>
                      <a:r>
                        <a:rPr lang="en-US" sz="1200" b="1" dirty="0">
                          <a:solidFill>
                            <a:schemeClr val="bg1"/>
                          </a:solidFill>
                          <a:effectLst/>
                        </a:rPr>
                        <a:t>C-14 Years B.P. </a:t>
                      </a:r>
                      <a:endPar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3720" marR="53720" marT="0" marB="0">
                    <a:noFill/>
                  </a:tcPr>
                </a:tc>
                <a:tc>
                  <a:txBody>
                    <a:bodyPr/>
                    <a:lstStyle/>
                    <a:p>
                      <a:pPr marL="0" marR="0" algn="ctr">
                        <a:lnSpc>
                          <a:spcPct val="150000"/>
                        </a:lnSpc>
                        <a:spcBef>
                          <a:spcPts val="0"/>
                        </a:spcBef>
                        <a:spcAft>
                          <a:spcPts val="0"/>
                        </a:spcAft>
                      </a:pPr>
                      <a:r>
                        <a:rPr lang="en-US" sz="1200" b="1" dirty="0">
                          <a:solidFill>
                            <a:schemeClr val="bg1"/>
                          </a:solidFill>
                          <a:effectLst/>
                        </a:rPr>
                        <a:t>Date</a:t>
                      </a:r>
                      <a:endPar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3720" marR="53720" marT="0" marB="0">
                    <a:noFill/>
                  </a:tcPr>
                </a:tc>
              </a:tr>
              <a:tr h="5479397">
                <a:tc>
                  <a:txBody>
                    <a:bodyPr/>
                    <a:lstStyle/>
                    <a:p>
                      <a:pPr marL="0" marR="0">
                        <a:lnSpc>
                          <a:spcPct val="150000"/>
                        </a:lnSpc>
                        <a:spcBef>
                          <a:spcPts val="0"/>
                        </a:spcBef>
                        <a:spcAft>
                          <a:spcPts val="0"/>
                        </a:spcAft>
                      </a:pPr>
                      <a:r>
                        <a:rPr lang="en-US" sz="1200" b="1" dirty="0" err="1">
                          <a:solidFill>
                            <a:schemeClr val="bg1"/>
                          </a:solidFill>
                          <a:effectLst/>
                        </a:rPr>
                        <a:t>Acro</a:t>
                      </a:r>
                      <a:r>
                        <a:rPr lang="en-US" sz="1200" b="1" dirty="0">
                          <a:solidFill>
                            <a:schemeClr val="bg1"/>
                          </a:solidFill>
                          <a:effectLst/>
                        </a:rPr>
                        <a:t> </a:t>
                      </a:r>
                      <a:br>
                        <a:rPr lang="en-US" sz="1200" b="1" dirty="0">
                          <a:solidFill>
                            <a:schemeClr val="bg1"/>
                          </a:solidFill>
                          <a:effectLst/>
                        </a:rPr>
                      </a:br>
                      <a:r>
                        <a:rPr lang="en-US" sz="1200" b="1" dirty="0" err="1">
                          <a:solidFill>
                            <a:schemeClr val="bg1"/>
                          </a:solidFill>
                          <a:effectLst/>
                        </a:rPr>
                        <a:t>Acro</a:t>
                      </a:r>
                      <a:r>
                        <a:rPr lang="en-US" sz="1200" b="1" dirty="0">
                          <a:solidFill>
                            <a:schemeClr val="bg1"/>
                          </a:solidFill>
                          <a:effectLst/>
                        </a:rPr>
                        <a:t> </a:t>
                      </a:r>
                      <a:br>
                        <a:rPr lang="en-US" sz="1200" b="1" dirty="0">
                          <a:solidFill>
                            <a:schemeClr val="bg1"/>
                          </a:solidFill>
                          <a:effectLst/>
                        </a:rPr>
                      </a:br>
                      <a:r>
                        <a:rPr lang="en-US" sz="1200" b="1" dirty="0" err="1">
                          <a:solidFill>
                            <a:schemeClr val="bg1"/>
                          </a:solidFill>
                          <a:effectLst/>
                        </a:rPr>
                        <a:t>Acro</a:t>
                      </a:r>
                      <a:r>
                        <a:rPr lang="en-US" sz="1200" b="1" dirty="0">
                          <a:solidFill>
                            <a:schemeClr val="bg1"/>
                          </a:solidFill>
                          <a:effectLst/>
                        </a:rPr>
                        <a:t> </a:t>
                      </a:r>
                      <a:br>
                        <a:rPr lang="en-US" sz="1200" b="1" dirty="0">
                          <a:solidFill>
                            <a:schemeClr val="bg1"/>
                          </a:solidFill>
                          <a:effectLst/>
                        </a:rPr>
                      </a:br>
                      <a:r>
                        <a:rPr lang="en-US" sz="1200" b="1" dirty="0" err="1">
                          <a:solidFill>
                            <a:schemeClr val="bg1"/>
                          </a:solidFill>
                          <a:effectLst/>
                        </a:rPr>
                        <a:t>Acro</a:t>
                      </a:r>
                      <a:r>
                        <a:rPr lang="en-US" sz="1200" b="1" dirty="0">
                          <a:solidFill>
                            <a:schemeClr val="bg1"/>
                          </a:solidFill>
                          <a:effectLst/>
                        </a:rPr>
                        <a:t> </a:t>
                      </a:r>
                      <a:br>
                        <a:rPr lang="en-US" sz="1200" b="1" dirty="0">
                          <a:solidFill>
                            <a:schemeClr val="bg1"/>
                          </a:solidFill>
                          <a:effectLst/>
                        </a:rPr>
                      </a:br>
                      <a:r>
                        <a:rPr lang="en-US" sz="1200" b="1" dirty="0" err="1">
                          <a:solidFill>
                            <a:schemeClr val="bg1"/>
                          </a:solidFill>
                          <a:effectLst/>
                        </a:rPr>
                        <a:t>Acro</a:t>
                      </a:r>
                      <a:r>
                        <a:rPr lang="en-US" sz="1200" b="1" dirty="0">
                          <a:solidFill>
                            <a:schemeClr val="bg1"/>
                          </a:solidFill>
                          <a:effectLst/>
                        </a:rPr>
                        <a:t> </a:t>
                      </a:r>
                      <a:br>
                        <a:rPr lang="en-US" sz="1200" b="1" dirty="0">
                          <a:solidFill>
                            <a:schemeClr val="bg1"/>
                          </a:solidFill>
                          <a:effectLst/>
                        </a:rPr>
                      </a:br>
                      <a:r>
                        <a:rPr lang="en-US" sz="1200" b="1" dirty="0" err="1">
                          <a:solidFill>
                            <a:schemeClr val="bg1"/>
                          </a:solidFill>
                          <a:effectLst/>
                        </a:rPr>
                        <a:t>Allosaurus</a:t>
                      </a:r>
                      <a:r>
                        <a:rPr lang="en-US" sz="1200" b="1" dirty="0">
                          <a:solidFill>
                            <a:schemeClr val="bg1"/>
                          </a:solidFill>
                          <a:effectLst/>
                        </a:rPr>
                        <a:t> </a:t>
                      </a:r>
                      <a:br>
                        <a:rPr lang="en-US" sz="1200" b="1" dirty="0">
                          <a:solidFill>
                            <a:schemeClr val="bg1"/>
                          </a:solidFill>
                          <a:effectLst/>
                        </a:rPr>
                      </a:br>
                      <a:r>
                        <a:rPr lang="en-US" sz="1200" b="1" dirty="0" err="1">
                          <a:solidFill>
                            <a:schemeClr val="bg1"/>
                          </a:solidFill>
                          <a:effectLst/>
                        </a:rPr>
                        <a:t>Hadrosaur</a:t>
                      </a:r>
                      <a:r>
                        <a:rPr lang="en-US" sz="1200" b="1" dirty="0">
                          <a:solidFill>
                            <a:schemeClr val="bg1"/>
                          </a:solidFill>
                          <a:effectLst/>
                        </a:rPr>
                        <a:t> #1 </a:t>
                      </a:r>
                      <a:br>
                        <a:rPr lang="en-US" sz="1200" b="1" dirty="0">
                          <a:solidFill>
                            <a:schemeClr val="bg1"/>
                          </a:solidFill>
                          <a:effectLst/>
                        </a:rPr>
                      </a:br>
                      <a:r>
                        <a:rPr lang="en-US" sz="1200" b="1" dirty="0" err="1">
                          <a:solidFill>
                            <a:schemeClr val="bg1"/>
                          </a:solidFill>
                          <a:effectLst/>
                        </a:rPr>
                        <a:t>Hadrosaur</a:t>
                      </a:r>
                      <a:r>
                        <a:rPr lang="en-US" sz="1200" b="1" dirty="0">
                          <a:solidFill>
                            <a:schemeClr val="bg1"/>
                          </a:solidFill>
                          <a:effectLst/>
                        </a:rPr>
                        <a:t> #1 </a:t>
                      </a:r>
                      <a:br>
                        <a:rPr lang="en-US" sz="1200" b="1" dirty="0">
                          <a:solidFill>
                            <a:schemeClr val="bg1"/>
                          </a:solidFill>
                          <a:effectLst/>
                        </a:rPr>
                      </a:br>
                      <a:r>
                        <a:rPr lang="en-US" sz="1200" b="1" dirty="0">
                          <a:solidFill>
                            <a:schemeClr val="bg1"/>
                          </a:solidFill>
                          <a:effectLst/>
                        </a:rPr>
                        <a:t>Triceratops #1 </a:t>
                      </a:r>
                      <a:br>
                        <a:rPr lang="en-US" sz="1200" b="1" dirty="0">
                          <a:solidFill>
                            <a:schemeClr val="bg1"/>
                          </a:solidFill>
                          <a:effectLst/>
                        </a:rPr>
                      </a:br>
                      <a:r>
                        <a:rPr lang="en-US" sz="1200" b="1" dirty="0">
                          <a:solidFill>
                            <a:schemeClr val="bg1"/>
                          </a:solidFill>
                          <a:effectLst/>
                        </a:rPr>
                        <a:t>Triceratops #1 </a:t>
                      </a:r>
                      <a:br>
                        <a:rPr lang="en-US" sz="1200" b="1" dirty="0">
                          <a:solidFill>
                            <a:schemeClr val="bg1"/>
                          </a:solidFill>
                          <a:effectLst/>
                        </a:rPr>
                      </a:br>
                      <a:r>
                        <a:rPr lang="en-US" sz="1200" b="1" dirty="0">
                          <a:solidFill>
                            <a:schemeClr val="bg1"/>
                          </a:solidFill>
                          <a:effectLst/>
                        </a:rPr>
                        <a:t>Triceratops #1 </a:t>
                      </a:r>
                      <a:br>
                        <a:rPr lang="en-US" sz="1200" b="1" dirty="0">
                          <a:solidFill>
                            <a:schemeClr val="bg1"/>
                          </a:solidFill>
                          <a:effectLst/>
                        </a:rPr>
                      </a:br>
                      <a:r>
                        <a:rPr lang="en-US" sz="1200" b="1" dirty="0">
                          <a:solidFill>
                            <a:schemeClr val="bg1"/>
                          </a:solidFill>
                          <a:effectLst/>
                        </a:rPr>
                        <a:t>Triceratops #2 </a:t>
                      </a:r>
                      <a:br>
                        <a:rPr lang="en-US" sz="1200" b="1" dirty="0">
                          <a:solidFill>
                            <a:schemeClr val="bg1"/>
                          </a:solidFill>
                          <a:effectLst/>
                        </a:rPr>
                      </a:br>
                      <a:r>
                        <a:rPr lang="en-US" sz="1200" b="1" dirty="0">
                          <a:solidFill>
                            <a:schemeClr val="bg1"/>
                          </a:solidFill>
                          <a:effectLst/>
                        </a:rPr>
                        <a:t>Triceratops #2 </a:t>
                      </a:r>
                      <a:br>
                        <a:rPr lang="en-US" sz="1200" b="1" dirty="0">
                          <a:solidFill>
                            <a:schemeClr val="bg1"/>
                          </a:solidFill>
                          <a:effectLst/>
                        </a:rPr>
                      </a:br>
                      <a:r>
                        <a:rPr lang="en-US" sz="1200" b="1" dirty="0" err="1">
                          <a:solidFill>
                            <a:schemeClr val="bg1"/>
                          </a:solidFill>
                          <a:effectLst/>
                        </a:rPr>
                        <a:t>Hadrosaur</a:t>
                      </a:r>
                      <a:r>
                        <a:rPr lang="en-US" sz="1200" b="1" dirty="0">
                          <a:solidFill>
                            <a:schemeClr val="bg1"/>
                          </a:solidFill>
                          <a:effectLst/>
                        </a:rPr>
                        <a:t> #2 </a:t>
                      </a:r>
                      <a:br>
                        <a:rPr lang="en-US" sz="1200" b="1" dirty="0">
                          <a:solidFill>
                            <a:schemeClr val="bg1"/>
                          </a:solidFill>
                          <a:effectLst/>
                        </a:rPr>
                      </a:br>
                      <a:r>
                        <a:rPr lang="en-US" sz="1200" b="1" dirty="0" err="1">
                          <a:solidFill>
                            <a:schemeClr val="bg1"/>
                          </a:solidFill>
                          <a:effectLst/>
                        </a:rPr>
                        <a:t>Hadrosaur</a:t>
                      </a:r>
                      <a:r>
                        <a:rPr lang="en-US" sz="1200" b="1" dirty="0">
                          <a:solidFill>
                            <a:schemeClr val="bg1"/>
                          </a:solidFill>
                          <a:effectLst/>
                        </a:rPr>
                        <a:t> #2 </a:t>
                      </a:r>
                      <a:br>
                        <a:rPr lang="en-US" sz="1200" b="1" dirty="0">
                          <a:solidFill>
                            <a:schemeClr val="bg1"/>
                          </a:solidFill>
                          <a:effectLst/>
                        </a:rPr>
                      </a:br>
                      <a:r>
                        <a:rPr lang="en-US" sz="1200" b="1" dirty="0" err="1">
                          <a:solidFill>
                            <a:schemeClr val="bg1"/>
                          </a:solidFill>
                          <a:effectLst/>
                        </a:rPr>
                        <a:t>Hadrosaur</a:t>
                      </a:r>
                      <a:r>
                        <a:rPr lang="en-US" sz="1200" b="1" dirty="0">
                          <a:solidFill>
                            <a:schemeClr val="bg1"/>
                          </a:solidFill>
                          <a:effectLst/>
                        </a:rPr>
                        <a:t> #2 </a:t>
                      </a:r>
                      <a:br>
                        <a:rPr lang="en-US" sz="1200" b="1" dirty="0">
                          <a:solidFill>
                            <a:schemeClr val="bg1"/>
                          </a:solidFill>
                          <a:effectLst/>
                        </a:rPr>
                      </a:br>
                      <a:r>
                        <a:rPr lang="en-US" sz="1200" b="1" dirty="0" err="1">
                          <a:solidFill>
                            <a:schemeClr val="bg1"/>
                          </a:solidFill>
                          <a:effectLst/>
                        </a:rPr>
                        <a:t>Hadrosaur</a:t>
                      </a:r>
                      <a:r>
                        <a:rPr lang="en-US" sz="1200" b="1" dirty="0">
                          <a:solidFill>
                            <a:schemeClr val="bg1"/>
                          </a:solidFill>
                          <a:effectLst/>
                        </a:rPr>
                        <a:t> #2 </a:t>
                      </a:r>
                      <a:br>
                        <a:rPr lang="en-US" sz="1200" b="1" dirty="0">
                          <a:solidFill>
                            <a:schemeClr val="bg1"/>
                          </a:solidFill>
                          <a:effectLst/>
                        </a:rPr>
                      </a:br>
                      <a:r>
                        <a:rPr lang="en-US" sz="1200" b="1" dirty="0" err="1">
                          <a:solidFill>
                            <a:schemeClr val="bg1"/>
                          </a:solidFill>
                          <a:effectLst/>
                        </a:rPr>
                        <a:t>Hadrosaur</a:t>
                      </a:r>
                      <a:r>
                        <a:rPr lang="en-US" sz="1200" b="1" dirty="0">
                          <a:solidFill>
                            <a:schemeClr val="bg1"/>
                          </a:solidFill>
                          <a:effectLst/>
                        </a:rPr>
                        <a:t> #2 </a:t>
                      </a:r>
                      <a:br>
                        <a:rPr lang="en-US" sz="1200" b="1" dirty="0">
                          <a:solidFill>
                            <a:schemeClr val="bg1"/>
                          </a:solidFill>
                          <a:effectLst/>
                        </a:rPr>
                      </a:br>
                      <a:r>
                        <a:rPr lang="en-US" sz="1200" b="1" dirty="0" err="1">
                          <a:solidFill>
                            <a:schemeClr val="bg1"/>
                          </a:solidFill>
                          <a:effectLst/>
                        </a:rPr>
                        <a:t>Hadrosaur</a:t>
                      </a:r>
                      <a:r>
                        <a:rPr lang="en-US" sz="1200" b="1" dirty="0">
                          <a:solidFill>
                            <a:schemeClr val="bg1"/>
                          </a:solidFill>
                          <a:effectLst/>
                        </a:rPr>
                        <a:t> #3 </a:t>
                      </a:r>
                      <a:br>
                        <a:rPr lang="en-US" sz="1200" b="1" dirty="0">
                          <a:solidFill>
                            <a:schemeClr val="bg1"/>
                          </a:solidFill>
                          <a:effectLst/>
                        </a:rPr>
                      </a:br>
                      <a:r>
                        <a:rPr lang="en-US" sz="1200" b="1" dirty="0" err="1">
                          <a:solidFill>
                            <a:schemeClr val="bg1"/>
                          </a:solidFill>
                          <a:effectLst/>
                        </a:rPr>
                        <a:t>Apatosaur</a:t>
                      </a:r>
                      <a:r>
                        <a:rPr lang="en-US" sz="1200" b="1" dirty="0">
                          <a:solidFill>
                            <a:schemeClr val="bg1"/>
                          </a:solidFill>
                          <a:effectLst/>
                        </a:rPr>
                        <a:t> </a:t>
                      </a:r>
                      <a:endPar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3720" marR="53720" marT="0" marB="0">
                    <a:noFill/>
                  </a:tcPr>
                </a:tc>
                <a:tc>
                  <a:txBody>
                    <a:bodyPr/>
                    <a:lstStyle/>
                    <a:p>
                      <a:pPr marL="0" marR="0">
                        <a:lnSpc>
                          <a:spcPct val="150000"/>
                        </a:lnSpc>
                        <a:spcBef>
                          <a:spcPts val="0"/>
                        </a:spcBef>
                        <a:spcAft>
                          <a:spcPts val="0"/>
                        </a:spcAft>
                      </a:pPr>
                      <a:r>
                        <a:rPr lang="en-US" sz="1200" b="1" dirty="0">
                          <a:solidFill>
                            <a:schemeClr val="bg1"/>
                          </a:solidFill>
                          <a:effectLst/>
                        </a:rPr>
                        <a:t>GX-15155-A/Beta/bio </a:t>
                      </a:r>
                      <a:br>
                        <a:rPr lang="en-US" sz="1200" b="1" dirty="0">
                          <a:solidFill>
                            <a:schemeClr val="bg1"/>
                          </a:solidFill>
                          <a:effectLst/>
                        </a:rPr>
                      </a:br>
                      <a:r>
                        <a:rPr lang="en-US" sz="1200" b="1" dirty="0">
                          <a:solidFill>
                            <a:schemeClr val="bg1"/>
                          </a:solidFill>
                          <a:effectLst/>
                        </a:rPr>
                        <a:t>GX-15155-A/AMS/bio </a:t>
                      </a:r>
                      <a:br>
                        <a:rPr lang="en-US" sz="1200" b="1" dirty="0">
                          <a:solidFill>
                            <a:schemeClr val="bg1"/>
                          </a:solidFill>
                          <a:effectLst/>
                        </a:rPr>
                      </a:br>
                      <a:r>
                        <a:rPr lang="en-US" sz="1200" b="1" dirty="0">
                          <a:solidFill>
                            <a:schemeClr val="bg1"/>
                          </a:solidFill>
                          <a:effectLst/>
                        </a:rPr>
                        <a:t>AA-5786/AMS/bio-scrapings </a:t>
                      </a:r>
                      <a:br>
                        <a:rPr lang="en-US" sz="1200" b="1" dirty="0">
                          <a:solidFill>
                            <a:schemeClr val="bg1"/>
                          </a:solidFill>
                          <a:effectLst/>
                        </a:rPr>
                      </a:br>
                      <a:r>
                        <a:rPr lang="en-US" sz="1200" b="1" dirty="0">
                          <a:solidFill>
                            <a:schemeClr val="bg1"/>
                          </a:solidFill>
                          <a:effectLst/>
                        </a:rPr>
                        <a:t>UGAMS-7509a/AMS/bio </a:t>
                      </a:r>
                      <a:br>
                        <a:rPr lang="en-US" sz="1200" b="1" dirty="0">
                          <a:solidFill>
                            <a:schemeClr val="bg1"/>
                          </a:solidFill>
                          <a:effectLst/>
                        </a:rPr>
                      </a:br>
                      <a:r>
                        <a:rPr lang="en-US" sz="1200" b="1" dirty="0">
                          <a:solidFill>
                            <a:schemeClr val="bg1"/>
                          </a:solidFill>
                          <a:effectLst/>
                        </a:rPr>
                        <a:t>UGAMS-7509b/AMS/bow </a:t>
                      </a:r>
                      <a:br>
                        <a:rPr lang="en-US" sz="1200" b="1" dirty="0">
                          <a:solidFill>
                            <a:schemeClr val="bg1"/>
                          </a:solidFill>
                          <a:effectLst/>
                        </a:rPr>
                      </a:br>
                      <a:r>
                        <a:rPr lang="en-US" sz="1200" b="1" dirty="0">
                          <a:solidFill>
                            <a:schemeClr val="bg1"/>
                          </a:solidFill>
                          <a:effectLst/>
                        </a:rPr>
                        <a:t>UGAMS-02947/AMS/bio </a:t>
                      </a:r>
                      <a:br>
                        <a:rPr lang="en-US" sz="1200" b="1" dirty="0">
                          <a:solidFill>
                            <a:schemeClr val="bg1"/>
                          </a:solidFill>
                          <a:effectLst/>
                        </a:rPr>
                      </a:br>
                      <a:r>
                        <a:rPr lang="en-US" sz="1200" b="1" dirty="0">
                          <a:solidFill>
                            <a:schemeClr val="bg1"/>
                          </a:solidFill>
                          <a:effectLst/>
                        </a:rPr>
                        <a:t>KIA-5523/AMS/bow </a:t>
                      </a:r>
                      <a:br>
                        <a:rPr lang="en-US" sz="1200" b="1" dirty="0">
                          <a:solidFill>
                            <a:schemeClr val="bg1"/>
                          </a:solidFill>
                          <a:effectLst/>
                        </a:rPr>
                      </a:br>
                      <a:r>
                        <a:rPr lang="en-US" sz="1200" b="1" dirty="0">
                          <a:solidFill>
                            <a:schemeClr val="bg1"/>
                          </a:solidFill>
                          <a:effectLst/>
                        </a:rPr>
                        <a:t>KIA-5523/AMS/hum </a:t>
                      </a:r>
                      <a:br>
                        <a:rPr lang="en-US" sz="1200" b="1" dirty="0">
                          <a:solidFill>
                            <a:schemeClr val="bg1"/>
                          </a:solidFill>
                          <a:effectLst/>
                        </a:rPr>
                      </a:br>
                      <a:r>
                        <a:rPr lang="en-US" sz="1200" b="1" dirty="0">
                          <a:solidFill>
                            <a:schemeClr val="bg1"/>
                          </a:solidFill>
                          <a:effectLst/>
                        </a:rPr>
                        <a:t>GX-32372/AMS/col </a:t>
                      </a:r>
                      <a:br>
                        <a:rPr lang="en-US" sz="1200" b="1" dirty="0">
                          <a:solidFill>
                            <a:schemeClr val="bg1"/>
                          </a:solidFill>
                          <a:effectLst/>
                        </a:rPr>
                      </a:br>
                      <a:r>
                        <a:rPr lang="en-US" sz="1200" b="1" dirty="0">
                          <a:solidFill>
                            <a:schemeClr val="bg1"/>
                          </a:solidFill>
                          <a:effectLst/>
                        </a:rPr>
                        <a:t>GX-32647/Beta/bow </a:t>
                      </a:r>
                      <a:br>
                        <a:rPr lang="en-US" sz="1200" b="1" dirty="0">
                          <a:solidFill>
                            <a:schemeClr val="bg1"/>
                          </a:solidFill>
                          <a:effectLst/>
                        </a:rPr>
                      </a:br>
                      <a:r>
                        <a:rPr lang="en-US" sz="1200" b="1" dirty="0">
                          <a:solidFill>
                            <a:schemeClr val="bg1"/>
                          </a:solidFill>
                          <a:effectLst/>
                        </a:rPr>
                        <a:t>UGAMS-04973a/AMS/bio </a:t>
                      </a:r>
                      <a:br>
                        <a:rPr lang="en-US" sz="1200" b="1" dirty="0">
                          <a:solidFill>
                            <a:schemeClr val="bg1"/>
                          </a:solidFill>
                          <a:effectLst/>
                        </a:rPr>
                      </a:br>
                      <a:r>
                        <a:rPr lang="en-US" sz="1200" b="1" dirty="0">
                          <a:solidFill>
                            <a:schemeClr val="bg1"/>
                          </a:solidFill>
                          <a:effectLst/>
                        </a:rPr>
                        <a:t>UGAMS-03228a/AMS/bio </a:t>
                      </a:r>
                      <a:br>
                        <a:rPr lang="en-US" sz="1200" b="1" dirty="0">
                          <a:solidFill>
                            <a:schemeClr val="bg1"/>
                          </a:solidFill>
                          <a:effectLst/>
                        </a:rPr>
                      </a:br>
                      <a:r>
                        <a:rPr lang="en-US" sz="1200" b="1" dirty="0">
                          <a:solidFill>
                            <a:schemeClr val="bg1"/>
                          </a:solidFill>
                          <a:effectLst/>
                        </a:rPr>
                        <a:t>UGAMS-03228b/AMS/col </a:t>
                      </a:r>
                      <a:br>
                        <a:rPr lang="en-US" sz="1200" b="1" dirty="0">
                          <a:solidFill>
                            <a:schemeClr val="bg1"/>
                          </a:solidFill>
                          <a:effectLst/>
                        </a:rPr>
                      </a:br>
                      <a:r>
                        <a:rPr lang="en-US" sz="1200" b="1" dirty="0">
                          <a:solidFill>
                            <a:schemeClr val="bg1"/>
                          </a:solidFill>
                          <a:effectLst/>
                        </a:rPr>
                        <a:t>GX-32739/Beta/</a:t>
                      </a:r>
                      <a:r>
                        <a:rPr lang="en-US" sz="1200" b="1" dirty="0" err="1">
                          <a:solidFill>
                            <a:schemeClr val="bg1"/>
                          </a:solidFill>
                          <a:effectLst/>
                        </a:rPr>
                        <a:t>ext</a:t>
                      </a:r>
                      <a:r>
                        <a:rPr lang="en-US" sz="1200" b="1" dirty="0">
                          <a:solidFill>
                            <a:schemeClr val="bg1"/>
                          </a:solidFill>
                          <a:effectLst/>
                        </a:rPr>
                        <a:t> </a:t>
                      </a:r>
                      <a:br>
                        <a:rPr lang="en-US" sz="1200" b="1" dirty="0">
                          <a:solidFill>
                            <a:schemeClr val="bg1"/>
                          </a:solidFill>
                          <a:effectLst/>
                        </a:rPr>
                      </a:br>
                      <a:r>
                        <a:rPr lang="en-US" sz="1200" b="1" dirty="0">
                          <a:solidFill>
                            <a:schemeClr val="bg1"/>
                          </a:solidFill>
                          <a:effectLst/>
                        </a:rPr>
                        <a:t>GX-32678/AMS/w </a:t>
                      </a:r>
                      <a:br>
                        <a:rPr lang="en-US" sz="1200" b="1" dirty="0">
                          <a:solidFill>
                            <a:schemeClr val="bg1"/>
                          </a:solidFill>
                          <a:effectLst/>
                        </a:rPr>
                      </a:br>
                      <a:r>
                        <a:rPr lang="en-US" sz="1200" b="1" dirty="0">
                          <a:solidFill>
                            <a:schemeClr val="bg1"/>
                          </a:solidFill>
                          <a:effectLst/>
                        </a:rPr>
                        <a:t>UGAMS-01935/AMS/bio </a:t>
                      </a:r>
                      <a:br>
                        <a:rPr lang="en-US" sz="1200" b="1" dirty="0">
                          <a:solidFill>
                            <a:schemeClr val="bg1"/>
                          </a:solidFill>
                          <a:effectLst/>
                        </a:rPr>
                      </a:br>
                      <a:r>
                        <a:rPr lang="en-US" sz="1200" b="1" dirty="0">
                          <a:solidFill>
                            <a:schemeClr val="bg1"/>
                          </a:solidFill>
                          <a:effectLst/>
                        </a:rPr>
                        <a:t>UGAMS-01936/AMS/w </a:t>
                      </a:r>
                      <a:br>
                        <a:rPr lang="en-US" sz="1200" b="1" dirty="0">
                          <a:solidFill>
                            <a:schemeClr val="bg1"/>
                          </a:solidFill>
                          <a:effectLst/>
                        </a:rPr>
                      </a:br>
                      <a:r>
                        <a:rPr lang="en-US" sz="1200" b="1" dirty="0">
                          <a:solidFill>
                            <a:schemeClr val="bg1"/>
                          </a:solidFill>
                          <a:effectLst/>
                        </a:rPr>
                        <a:t>UGAMS-01937/AMS/col </a:t>
                      </a:r>
                      <a:br>
                        <a:rPr lang="en-US" sz="1200" b="1" dirty="0">
                          <a:solidFill>
                            <a:schemeClr val="bg1"/>
                          </a:solidFill>
                          <a:effectLst/>
                        </a:rPr>
                      </a:br>
                      <a:r>
                        <a:rPr lang="en-US" sz="1200" b="1" dirty="0">
                          <a:solidFill>
                            <a:schemeClr val="bg1"/>
                          </a:solidFill>
                          <a:effectLst/>
                        </a:rPr>
                        <a:t>UGAMS-9893/AMS/bio </a:t>
                      </a:r>
                      <a:br>
                        <a:rPr lang="en-US" sz="1200" b="1" dirty="0">
                          <a:solidFill>
                            <a:schemeClr val="bg1"/>
                          </a:solidFill>
                          <a:effectLst/>
                        </a:rPr>
                      </a:br>
                      <a:r>
                        <a:rPr lang="en-US" sz="1200" b="1" dirty="0">
                          <a:solidFill>
                            <a:schemeClr val="bg1"/>
                          </a:solidFill>
                          <a:effectLst/>
                        </a:rPr>
                        <a:t>UGAMS-9891/AMS/bio </a:t>
                      </a:r>
                      <a:endPar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3720" marR="53720" marT="0" marB="0">
                    <a:noFill/>
                  </a:tcPr>
                </a:tc>
                <a:tc>
                  <a:txBody>
                    <a:bodyPr/>
                    <a:lstStyle/>
                    <a:p>
                      <a:pPr marL="0" marR="0">
                        <a:lnSpc>
                          <a:spcPct val="150000"/>
                        </a:lnSpc>
                        <a:spcBef>
                          <a:spcPts val="0"/>
                        </a:spcBef>
                        <a:spcAft>
                          <a:spcPts val="0"/>
                        </a:spcAft>
                      </a:pPr>
                      <a:r>
                        <a:rPr lang="en-US" sz="1200" b="1" dirty="0">
                          <a:solidFill>
                            <a:schemeClr val="bg1"/>
                          </a:solidFill>
                          <a:effectLst/>
                        </a:rPr>
                        <a:t>&gt;32,400 </a:t>
                      </a:r>
                      <a:br>
                        <a:rPr lang="en-US" sz="1200" b="1" dirty="0">
                          <a:solidFill>
                            <a:schemeClr val="bg1"/>
                          </a:solidFill>
                          <a:effectLst/>
                        </a:rPr>
                      </a:br>
                      <a:r>
                        <a:rPr lang="en-US" sz="1200" b="1" dirty="0">
                          <a:solidFill>
                            <a:schemeClr val="bg1"/>
                          </a:solidFill>
                          <a:effectLst/>
                        </a:rPr>
                        <a:t>25,750 </a:t>
                      </a:r>
                      <a:r>
                        <a:rPr lang="en-US" sz="1200" b="1" u="sng" dirty="0">
                          <a:solidFill>
                            <a:schemeClr val="bg1"/>
                          </a:solidFill>
                          <a:effectLst/>
                        </a:rPr>
                        <a:t>+</a:t>
                      </a:r>
                      <a:r>
                        <a:rPr lang="en-US" sz="1200" b="1" dirty="0">
                          <a:solidFill>
                            <a:schemeClr val="bg1"/>
                          </a:solidFill>
                          <a:effectLst/>
                        </a:rPr>
                        <a:t> 280 </a:t>
                      </a:r>
                      <a:br>
                        <a:rPr lang="en-US" sz="1200" b="1" dirty="0">
                          <a:solidFill>
                            <a:schemeClr val="bg1"/>
                          </a:solidFill>
                          <a:effectLst/>
                        </a:rPr>
                      </a:br>
                      <a:r>
                        <a:rPr lang="en-US" sz="1200" b="1" dirty="0">
                          <a:solidFill>
                            <a:schemeClr val="bg1"/>
                          </a:solidFill>
                          <a:effectLst/>
                        </a:rPr>
                        <a:t>23,760 </a:t>
                      </a:r>
                      <a:r>
                        <a:rPr lang="en-US" sz="1200" b="1" u="sng" dirty="0">
                          <a:solidFill>
                            <a:schemeClr val="bg1"/>
                          </a:solidFill>
                          <a:effectLst/>
                        </a:rPr>
                        <a:t>+</a:t>
                      </a:r>
                      <a:r>
                        <a:rPr lang="en-US" sz="1200" b="1" dirty="0">
                          <a:solidFill>
                            <a:schemeClr val="bg1"/>
                          </a:solidFill>
                          <a:effectLst/>
                        </a:rPr>
                        <a:t> 270 </a:t>
                      </a:r>
                      <a:br>
                        <a:rPr lang="en-US" sz="1200" b="1" dirty="0">
                          <a:solidFill>
                            <a:schemeClr val="bg1"/>
                          </a:solidFill>
                          <a:effectLst/>
                        </a:rPr>
                      </a:br>
                      <a:r>
                        <a:rPr lang="en-US" sz="1200" b="1" dirty="0">
                          <a:solidFill>
                            <a:schemeClr val="bg1"/>
                          </a:solidFill>
                          <a:effectLst/>
                        </a:rPr>
                        <a:t>29,690 </a:t>
                      </a:r>
                      <a:r>
                        <a:rPr lang="en-US" sz="1200" b="1" u="sng" dirty="0">
                          <a:solidFill>
                            <a:schemeClr val="bg1"/>
                          </a:solidFill>
                          <a:effectLst/>
                        </a:rPr>
                        <a:t>+</a:t>
                      </a:r>
                      <a:r>
                        <a:rPr lang="en-US" sz="1200" b="1" dirty="0">
                          <a:solidFill>
                            <a:schemeClr val="bg1"/>
                          </a:solidFill>
                          <a:effectLst/>
                        </a:rPr>
                        <a:t> 90 </a:t>
                      </a:r>
                      <a:br>
                        <a:rPr lang="en-US" sz="1200" b="1" dirty="0">
                          <a:solidFill>
                            <a:schemeClr val="bg1"/>
                          </a:solidFill>
                          <a:effectLst/>
                        </a:rPr>
                      </a:br>
                      <a:r>
                        <a:rPr lang="en-US" sz="1200" b="1" dirty="0">
                          <a:solidFill>
                            <a:schemeClr val="bg1"/>
                          </a:solidFill>
                          <a:effectLst/>
                        </a:rPr>
                        <a:t>30,640 </a:t>
                      </a:r>
                      <a:r>
                        <a:rPr lang="en-US" sz="1200" b="1" u="sng" dirty="0">
                          <a:solidFill>
                            <a:schemeClr val="bg1"/>
                          </a:solidFill>
                          <a:effectLst/>
                        </a:rPr>
                        <a:t>+</a:t>
                      </a:r>
                      <a:r>
                        <a:rPr lang="en-US" sz="1200" b="1" dirty="0">
                          <a:solidFill>
                            <a:schemeClr val="bg1"/>
                          </a:solidFill>
                          <a:effectLst/>
                        </a:rPr>
                        <a:t> 90 </a:t>
                      </a:r>
                      <a:br>
                        <a:rPr lang="en-US" sz="1200" b="1" dirty="0">
                          <a:solidFill>
                            <a:schemeClr val="bg1"/>
                          </a:solidFill>
                          <a:effectLst/>
                        </a:rPr>
                      </a:br>
                      <a:r>
                        <a:rPr lang="en-US" sz="1200" b="1" dirty="0">
                          <a:solidFill>
                            <a:schemeClr val="bg1"/>
                          </a:solidFill>
                          <a:effectLst/>
                        </a:rPr>
                        <a:t>31,360 </a:t>
                      </a:r>
                      <a:r>
                        <a:rPr lang="en-US" sz="1200" b="1" u="sng" dirty="0">
                          <a:solidFill>
                            <a:schemeClr val="bg1"/>
                          </a:solidFill>
                          <a:effectLst/>
                        </a:rPr>
                        <a:t>+</a:t>
                      </a:r>
                      <a:r>
                        <a:rPr lang="en-US" sz="1200" b="1" dirty="0">
                          <a:solidFill>
                            <a:schemeClr val="bg1"/>
                          </a:solidFill>
                          <a:effectLst/>
                        </a:rPr>
                        <a:t> 100 </a:t>
                      </a:r>
                      <a:br>
                        <a:rPr lang="en-US" sz="1200" b="1" dirty="0">
                          <a:solidFill>
                            <a:schemeClr val="bg1"/>
                          </a:solidFill>
                          <a:effectLst/>
                        </a:rPr>
                      </a:br>
                      <a:r>
                        <a:rPr lang="en-US" sz="1200" b="1" dirty="0">
                          <a:solidFill>
                            <a:schemeClr val="bg1"/>
                          </a:solidFill>
                          <a:effectLst/>
                        </a:rPr>
                        <a:t>31,050 + 230/-220 </a:t>
                      </a:r>
                      <a:br>
                        <a:rPr lang="en-US" sz="1200" b="1" dirty="0">
                          <a:solidFill>
                            <a:schemeClr val="bg1"/>
                          </a:solidFill>
                          <a:effectLst/>
                        </a:rPr>
                      </a:br>
                      <a:r>
                        <a:rPr lang="en-US" sz="1200" b="1" dirty="0">
                          <a:solidFill>
                            <a:schemeClr val="bg1"/>
                          </a:solidFill>
                          <a:effectLst/>
                        </a:rPr>
                        <a:t>36,480 + 560/-530 </a:t>
                      </a:r>
                      <a:br>
                        <a:rPr lang="en-US" sz="1200" b="1" dirty="0">
                          <a:solidFill>
                            <a:schemeClr val="bg1"/>
                          </a:solidFill>
                          <a:effectLst/>
                        </a:rPr>
                      </a:br>
                      <a:r>
                        <a:rPr lang="en-US" sz="1200" b="1" dirty="0">
                          <a:solidFill>
                            <a:schemeClr val="bg1"/>
                          </a:solidFill>
                          <a:effectLst/>
                        </a:rPr>
                        <a:t>30,890 </a:t>
                      </a:r>
                      <a:r>
                        <a:rPr lang="en-US" sz="1200" b="1" u="sng" dirty="0">
                          <a:solidFill>
                            <a:schemeClr val="bg1"/>
                          </a:solidFill>
                          <a:effectLst/>
                        </a:rPr>
                        <a:t>+</a:t>
                      </a:r>
                      <a:r>
                        <a:rPr lang="en-US" sz="1200" b="1" dirty="0">
                          <a:solidFill>
                            <a:schemeClr val="bg1"/>
                          </a:solidFill>
                          <a:effectLst/>
                        </a:rPr>
                        <a:t> 200 </a:t>
                      </a:r>
                      <a:br>
                        <a:rPr lang="en-US" sz="1200" b="1" dirty="0">
                          <a:solidFill>
                            <a:schemeClr val="bg1"/>
                          </a:solidFill>
                          <a:effectLst/>
                        </a:rPr>
                      </a:br>
                      <a:r>
                        <a:rPr lang="en-US" sz="1200" b="1" dirty="0">
                          <a:solidFill>
                            <a:schemeClr val="bg1"/>
                          </a:solidFill>
                          <a:effectLst/>
                        </a:rPr>
                        <a:t>33,830 + 2910/-1960 </a:t>
                      </a:r>
                      <a:br>
                        <a:rPr lang="en-US" sz="1200" b="1" dirty="0">
                          <a:solidFill>
                            <a:schemeClr val="bg1"/>
                          </a:solidFill>
                          <a:effectLst/>
                        </a:rPr>
                      </a:br>
                      <a:r>
                        <a:rPr lang="en-US" sz="1200" b="1" dirty="0">
                          <a:solidFill>
                            <a:schemeClr val="bg1"/>
                          </a:solidFill>
                          <a:effectLst/>
                        </a:rPr>
                        <a:t>24,340 </a:t>
                      </a:r>
                      <a:r>
                        <a:rPr lang="en-US" sz="1200" b="1" u="sng" dirty="0">
                          <a:solidFill>
                            <a:schemeClr val="bg1"/>
                          </a:solidFill>
                          <a:effectLst/>
                        </a:rPr>
                        <a:t>+</a:t>
                      </a:r>
                      <a:r>
                        <a:rPr lang="en-US" sz="1200" b="1" dirty="0">
                          <a:solidFill>
                            <a:schemeClr val="bg1"/>
                          </a:solidFill>
                          <a:effectLst/>
                        </a:rPr>
                        <a:t> 70 </a:t>
                      </a:r>
                      <a:br>
                        <a:rPr lang="en-US" sz="1200" b="1" dirty="0">
                          <a:solidFill>
                            <a:schemeClr val="bg1"/>
                          </a:solidFill>
                          <a:effectLst/>
                        </a:rPr>
                      </a:br>
                      <a:r>
                        <a:rPr lang="en-US" sz="1200" b="1" dirty="0">
                          <a:solidFill>
                            <a:schemeClr val="bg1"/>
                          </a:solidFill>
                          <a:effectLst/>
                        </a:rPr>
                        <a:t>39,230 </a:t>
                      </a:r>
                      <a:r>
                        <a:rPr lang="en-US" sz="1200" b="1" u="sng" dirty="0">
                          <a:solidFill>
                            <a:schemeClr val="bg1"/>
                          </a:solidFill>
                          <a:effectLst/>
                        </a:rPr>
                        <a:t>+</a:t>
                      </a:r>
                      <a:r>
                        <a:rPr lang="en-US" sz="1200" b="1" dirty="0">
                          <a:solidFill>
                            <a:schemeClr val="bg1"/>
                          </a:solidFill>
                          <a:effectLst/>
                        </a:rPr>
                        <a:t> 140 </a:t>
                      </a:r>
                      <a:br>
                        <a:rPr lang="en-US" sz="1200" b="1" dirty="0">
                          <a:solidFill>
                            <a:schemeClr val="bg1"/>
                          </a:solidFill>
                          <a:effectLst/>
                        </a:rPr>
                      </a:br>
                      <a:r>
                        <a:rPr lang="en-US" sz="1200" b="1" dirty="0">
                          <a:solidFill>
                            <a:schemeClr val="bg1"/>
                          </a:solidFill>
                          <a:effectLst/>
                        </a:rPr>
                        <a:t>30,110 </a:t>
                      </a:r>
                      <a:r>
                        <a:rPr lang="en-US" sz="1200" b="1" u="sng" dirty="0">
                          <a:solidFill>
                            <a:schemeClr val="bg1"/>
                          </a:solidFill>
                          <a:effectLst/>
                        </a:rPr>
                        <a:t>+</a:t>
                      </a:r>
                      <a:r>
                        <a:rPr lang="en-US" sz="1200" b="1" dirty="0">
                          <a:solidFill>
                            <a:schemeClr val="bg1"/>
                          </a:solidFill>
                          <a:effectLst/>
                        </a:rPr>
                        <a:t> 80 </a:t>
                      </a:r>
                      <a:br>
                        <a:rPr lang="en-US" sz="1200" b="1" dirty="0">
                          <a:solidFill>
                            <a:schemeClr val="bg1"/>
                          </a:solidFill>
                          <a:effectLst/>
                        </a:rPr>
                      </a:br>
                      <a:r>
                        <a:rPr lang="en-US" sz="1200" b="1" dirty="0">
                          <a:solidFill>
                            <a:schemeClr val="bg1"/>
                          </a:solidFill>
                          <a:effectLst/>
                        </a:rPr>
                        <a:t>22,380 </a:t>
                      </a:r>
                      <a:r>
                        <a:rPr lang="en-US" sz="1200" b="1" u="sng" dirty="0">
                          <a:solidFill>
                            <a:schemeClr val="bg1"/>
                          </a:solidFill>
                          <a:effectLst/>
                        </a:rPr>
                        <a:t>+</a:t>
                      </a:r>
                      <a:r>
                        <a:rPr lang="en-US" sz="1200" b="1" dirty="0">
                          <a:solidFill>
                            <a:schemeClr val="bg1"/>
                          </a:solidFill>
                          <a:effectLst/>
                        </a:rPr>
                        <a:t> 800 </a:t>
                      </a:r>
                      <a:br>
                        <a:rPr lang="en-US" sz="1200" b="1" dirty="0">
                          <a:solidFill>
                            <a:schemeClr val="bg1"/>
                          </a:solidFill>
                          <a:effectLst/>
                        </a:rPr>
                      </a:br>
                      <a:r>
                        <a:rPr lang="en-US" sz="1200" b="1" dirty="0">
                          <a:solidFill>
                            <a:schemeClr val="bg1"/>
                          </a:solidFill>
                          <a:effectLst/>
                        </a:rPr>
                        <a:t>22,990 </a:t>
                      </a:r>
                      <a:r>
                        <a:rPr lang="en-US" sz="1200" b="1" u="sng" dirty="0">
                          <a:solidFill>
                            <a:schemeClr val="bg1"/>
                          </a:solidFill>
                          <a:effectLst/>
                        </a:rPr>
                        <a:t>+</a:t>
                      </a:r>
                      <a:r>
                        <a:rPr lang="en-US" sz="1200" b="1" dirty="0">
                          <a:solidFill>
                            <a:schemeClr val="bg1"/>
                          </a:solidFill>
                          <a:effectLst/>
                        </a:rPr>
                        <a:t>130 </a:t>
                      </a:r>
                      <a:br>
                        <a:rPr lang="en-US" sz="1200" b="1" dirty="0">
                          <a:solidFill>
                            <a:schemeClr val="bg1"/>
                          </a:solidFill>
                          <a:effectLst/>
                        </a:rPr>
                      </a:br>
                      <a:r>
                        <a:rPr lang="en-US" sz="1200" b="1" dirty="0">
                          <a:solidFill>
                            <a:schemeClr val="bg1"/>
                          </a:solidFill>
                          <a:effectLst/>
                        </a:rPr>
                        <a:t>25,670 </a:t>
                      </a:r>
                      <a:r>
                        <a:rPr lang="en-US" sz="1200" b="1" u="sng" dirty="0">
                          <a:solidFill>
                            <a:schemeClr val="bg1"/>
                          </a:solidFill>
                          <a:effectLst/>
                        </a:rPr>
                        <a:t>+</a:t>
                      </a:r>
                      <a:r>
                        <a:rPr lang="en-US" sz="1200" b="1" dirty="0">
                          <a:solidFill>
                            <a:schemeClr val="bg1"/>
                          </a:solidFill>
                          <a:effectLst/>
                        </a:rPr>
                        <a:t> 220 </a:t>
                      </a:r>
                      <a:br>
                        <a:rPr lang="en-US" sz="1200" b="1" dirty="0">
                          <a:solidFill>
                            <a:schemeClr val="bg1"/>
                          </a:solidFill>
                          <a:effectLst/>
                        </a:rPr>
                      </a:br>
                      <a:r>
                        <a:rPr lang="en-US" sz="1200" b="1" dirty="0">
                          <a:solidFill>
                            <a:schemeClr val="bg1"/>
                          </a:solidFill>
                          <a:effectLst/>
                        </a:rPr>
                        <a:t>25,170 </a:t>
                      </a:r>
                      <a:r>
                        <a:rPr lang="en-US" sz="1200" b="1" u="sng" dirty="0">
                          <a:solidFill>
                            <a:schemeClr val="bg1"/>
                          </a:solidFill>
                          <a:effectLst/>
                        </a:rPr>
                        <a:t>+</a:t>
                      </a:r>
                      <a:r>
                        <a:rPr lang="en-US" sz="1200" b="1" dirty="0">
                          <a:solidFill>
                            <a:schemeClr val="bg1"/>
                          </a:solidFill>
                          <a:effectLst/>
                        </a:rPr>
                        <a:t> 230 </a:t>
                      </a:r>
                      <a:br>
                        <a:rPr lang="en-US" sz="1200" b="1" dirty="0">
                          <a:solidFill>
                            <a:schemeClr val="bg1"/>
                          </a:solidFill>
                          <a:effectLst/>
                        </a:rPr>
                      </a:br>
                      <a:r>
                        <a:rPr lang="en-US" sz="1200" b="1" dirty="0">
                          <a:solidFill>
                            <a:schemeClr val="bg1"/>
                          </a:solidFill>
                          <a:effectLst/>
                        </a:rPr>
                        <a:t>23,170 </a:t>
                      </a:r>
                      <a:r>
                        <a:rPr lang="en-US" sz="1200" b="1" u="sng" dirty="0">
                          <a:solidFill>
                            <a:schemeClr val="bg1"/>
                          </a:solidFill>
                          <a:effectLst/>
                        </a:rPr>
                        <a:t>+</a:t>
                      </a:r>
                      <a:r>
                        <a:rPr lang="en-US" sz="1200" b="1" dirty="0">
                          <a:solidFill>
                            <a:schemeClr val="bg1"/>
                          </a:solidFill>
                          <a:effectLst/>
                        </a:rPr>
                        <a:t> 170 </a:t>
                      </a:r>
                      <a:br>
                        <a:rPr lang="en-US" sz="1200" b="1" dirty="0">
                          <a:solidFill>
                            <a:schemeClr val="bg1"/>
                          </a:solidFill>
                          <a:effectLst/>
                        </a:rPr>
                      </a:br>
                      <a:r>
                        <a:rPr lang="en-US" sz="1200" b="1" dirty="0">
                          <a:solidFill>
                            <a:schemeClr val="bg1"/>
                          </a:solidFill>
                          <a:effectLst/>
                        </a:rPr>
                        <a:t>37,660 </a:t>
                      </a:r>
                      <a:r>
                        <a:rPr lang="en-US" sz="1200" b="1" u="sng" dirty="0">
                          <a:solidFill>
                            <a:schemeClr val="bg1"/>
                          </a:solidFill>
                          <a:effectLst/>
                        </a:rPr>
                        <a:t>+</a:t>
                      </a:r>
                      <a:r>
                        <a:rPr lang="en-US" sz="1200" b="1" dirty="0">
                          <a:solidFill>
                            <a:schemeClr val="bg1"/>
                          </a:solidFill>
                          <a:effectLst/>
                        </a:rPr>
                        <a:t> 160 </a:t>
                      </a:r>
                      <a:br>
                        <a:rPr lang="en-US" sz="1200" b="1" dirty="0">
                          <a:solidFill>
                            <a:schemeClr val="bg1"/>
                          </a:solidFill>
                          <a:effectLst/>
                        </a:rPr>
                      </a:br>
                      <a:r>
                        <a:rPr lang="en-US" sz="1200" b="1" dirty="0">
                          <a:solidFill>
                            <a:schemeClr val="bg1"/>
                          </a:solidFill>
                          <a:effectLst/>
                        </a:rPr>
                        <a:t>38,250 </a:t>
                      </a:r>
                      <a:r>
                        <a:rPr lang="en-US" sz="1200" b="1" u="sng" dirty="0">
                          <a:solidFill>
                            <a:schemeClr val="bg1"/>
                          </a:solidFill>
                          <a:effectLst/>
                        </a:rPr>
                        <a:t>+</a:t>
                      </a:r>
                      <a:r>
                        <a:rPr lang="en-US" sz="1200" b="1" dirty="0">
                          <a:solidFill>
                            <a:schemeClr val="bg1"/>
                          </a:solidFill>
                          <a:effectLst/>
                        </a:rPr>
                        <a:t> 160</a:t>
                      </a:r>
                      <a:endPar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3720" marR="53720" marT="0" marB="0">
                    <a:noFill/>
                  </a:tcPr>
                </a:tc>
                <a:tc>
                  <a:txBody>
                    <a:bodyPr/>
                    <a:lstStyle/>
                    <a:p>
                      <a:pPr marL="0" marR="0">
                        <a:lnSpc>
                          <a:spcPct val="150000"/>
                        </a:lnSpc>
                        <a:spcBef>
                          <a:spcPts val="0"/>
                        </a:spcBef>
                        <a:spcAft>
                          <a:spcPts val="0"/>
                        </a:spcAft>
                      </a:pPr>
                      <a:r>
                        <a:rPr lang="en-US" sz="1200" b="1" dirty="0">
                          <a:solidFill>
                            <a:schemeClr val="bg1"/>
                          </a:solidFill>
                          <a:effectLst/>
                        </a:rPr>
                        <a:t>11/10/1989 </a:t>
                      </a:r>
                      <a:br>
                        <a:rPr lang="en-US" sz="1200" b="1" dirty="0">
                          <a:solidFill>
                            <a:schemeClr val="bg1"/>
                          </a:solidFill>
                          <a:effectLst/>
                        </a:rPr>
                      </a:br>
                      <a:r>
                        <a:rPr lang="en-US" sz="1200" b="1" dirty="0">
                          <a:solidFill>
                            <a:schemeClr val="bg1"/>
                          </a:solidFill>
                          <a:effectLst/>
                        </a:rPr>
                        <a:t>06/14/1990 </a:t>
                      </a:r>
                      <a:br>
                        <a:rPr lang="en-US" sz="1200" b="1" dirty="0">
                          <a:solidFill>
                            <a:schemeClr val="bg1"/>
                          </a:solidFill>
                          <a:effectLst/>
                        </a:rPr>
                      </a:br>
                      <a:r>
                        <a:rPr lang="en-US" sz="1200" b="1" dirty="0">
                          <a:solidFill>
                            <a:schemeClr val="bg1"/>
                          </a:solidFill>
                          <a:effectLst/>
                        </a:rPr>
                        <a:t>10/23/1990 </a:t>
                      </a:r>
                      <a:br>
                        <a:rPr lang="en-US" sz="1200" b="1" dirty="0">
                          <a:solidFill>
                            <a:schemeClr val="bg1"/>
                          </a:solidFill>
                          <a:effectLst/>
                        </a:rPr>
                      </a:br>
                      <a:r>
                        <a:rPr lang="en-US" sz="1200" b="1" dirty="0">
                          <a:solidFill>
                            <a:schemeClr val="bg1"/>
                          </a:solidFill>
                          <a:effectLst/>
                        </a:rPr>
                        <a:t>10/27/2010 </a:t>
                      </a:r>
                      <a:br>
                        <a:rPr lang="en-US" sz="1200" b="1" dirty="0">
                          <a:solidFill>
                            <a:schemeClr val="bg1"/>
                          </a:solidFill>
                          <a:effectLst/>
                        </a:rPr>
                      </a:br>
                      <a:r>
                        <a:rPr lang="en-US" sz="1200" b="1" dirty="0">
                          <a:solidFill>
                            <a:schemeClr val="bg1"/>
                          </a:solidFill>
                          <a:effectLst/>
                        </a:rPr>
                        <a:t>10/27/2010 </a:t>
                      </a:r>
                      <a:br>
                        <a:rPr lang="en-US" sz="1200" b="1" dirty="0">
                          <a:solidFill>
                            <a:schemeClr val="bg1"/>
                          </a:solidFill>
                          <a:effectLst/>
                        </a:rPr>
                      </a:br>
                      <a:r>
                        <a:rPr lang="en-US" sz="1200" b="1" dirty="0">
                          <a:solidFill>
                            <a:schemeClr val="bg1"/>
                          </a:solidFill>
                          <a:effectLst/>
                        </a:rPr>
                        <a:t>05/01/2008 </a:t>
                      </a:r>
                      <a:br>
                        <a:rPr lang="en-US" sz="1200" b="1" dirty="0">
                          <a:solidFill>
                            <a:schemeClr val="bg1"/>
                          </a:solidFill>
                          <a:effectLst/>
                        </a:rPr>
                      </a:br>
                      <a:r>
                        <a:rPr lang="en-US" sz="1200" b="1" dirty="0">
                          <a:solidFill>
                            <a:schemeClr val="bg1"/>
                          </a:solidFill>
                          <a:effectLst/>
                        </a:rPr>
                        <a:t>10/01/1998 </a:t>
                      </a:r>
                      <a:br>
                        <a:rPr lang="en-US" sz="1200" b="1" dirty="0">
                          <a:solidFill>
                            <a:schemeClr val="bg1"/>
                          </a:solidFill>
                          <a:effectLst/>
                        </a:rPr>
                      </a:br>
                      <a:r>
                        <a:rPr lang="en-US" sz="1200" b="1" dirty="0">
                          <a:solidFill>
                            <a:schemeClr val="bg1"/>
                          </a:solidFill>
                          <a:effectLst/>
                        </a:rPr>
                        <a:t>10/01/1998 </a:t>
                      </a:r>
                      <a:br>
                        <a:rPr lang="en-US" sz="1200" b="1" dirty="0">
                          <a:solidFill>
                            <a:schemeClr val="bg1"/>
                          </a:solidFill>
                          <a:effectLst/>
                        </a:rPr>
                      </a:br>
                      <a:r>
                        <a:rPr lang="en-US" sz="1200" b="1" dirty="0">
                          <a:solidFill>
                            <a:schemeClr val="bg1"/>
                          </a:solidFill>
                          <a:effectLst/>
                        </a:rPr>
                        <a:t>08/25/2006 </a:t>
                      </a:r>
                      <a:br>
                        <a:rPr lang="en-US" sz="1200" b="1" dirty="0">
                          <a:solidFill>
                            <a:schemeClr val="bg1"/>
                          </a:solidFill>
                          <a:effectLst/>
                        </a:rPr>
                      </a:br>
                      <a:r>
                        <a:rPr lang="en-US" sz="1200" b="1" dirty="0">
                          <a:solidFill>
                            <a:schemeClr val="bg1"/>
                          </a:solidFill>
                          <a:effectLst/>
                        </a:rPr>
                        <a:t>09/12/2006 </a:t>
                      </a:r>
                      <a:br>
                        <a:rPr lang="en-US" sz="1200" b="1" dirty="0">
                          <a:solidFill>
                            <a:schemeClr val="bg1"/>
                          </a:solidFill>
                          <a:effectLst/>
                        </a:rPr>
                      </a:br>
                      <a:r>
                        <a:rPr lang="en-US" sz="1200" b="1" dirty="0">
                          <a:solidFill>
                            <a:schemeClr val="bg1"/>
                          </a:solidFill>
                          <a:effectLst/>
                        </a:rPr>
                        <a:t>10/29/2009 </a:t>
                      </a:r>
                      <a:br>
                        <a:rPr lang="en-US" sz="1200" b="1" dirty="0">
                          <a:solidFill>
                            <a:schemeClr val="bg1"/>
                          </a:solidFill>
                          <a:effectLst/>
                        </a:rPr>
                      </a:br>
                      <a:r>
                        <a:rPr lang="en-US" sz="1200" b="1" dirty="0">
                          <a:solidFill>
                            <a:schemeClr val="bg1"/>
                          </a:solidFill>
                          <a:effectLst/>
                        </a:rPr>
                        <a:t>08/27/2008 </a:t>
                      </a:r>
                      <a:br>
                        <a:rPr lang="en-US" sz="1200" b="1" dirty="0">
                          <a:solidFill>
                            <a:schemeClr val="bg1"/>
                          </a:solidFill>
                          <a:effectLst/>
                        </a:rPr>
                      </a:br>
                      <a:r>
                        <a:rPr lang="en-US" sz="1200" b="1" dirty="0">
                          <a:solidFill>
                            <a:schemeClr val="bg1"/>
                          </a:solidFill>
                          <a:effectLst/>
                        </a:rPr>
                        <a:t>08/27/2008 </a:t>
                      </a:r>
                      <a:br>
                        <a:rPr lang="en-US" sz="1200" b="1" dirty="0">
                          <a:solidFill>
                            <a:schemeClr val="bg1"/>
                          </a:solidFill>
                          <a:effectLst/>
                        </a:rPr>
                      </a:br>
                      <a:r>
                        <a:rPr lang="en-US" sz="1200" b="1" dirty="0">
                          <a:solidFill>
                            <a:schemeClr val="bg1"/>
                          </a:solidFill>
                          <a:effectLst/>
                        </a:rPr>
                        <a:t>01/06/2007 </a:t>
                      </a:r>
                      <a:br>
                        <a:rPr lang="en-US" sz="1200" b="1" dirty="0">
                          <a:solidFill>
                            <a:schemeClr val="bg1"/>
                          </a:solidFill>
                          <a:effectLst/>
                        </a:rPr>
                      </a:br>
                      <a:r>
                        <a:rPr lang="en-US" sz="1200" b="1" dirty="0">
                          <a:solidFill>
                            <a:schemeClr val="bg1"/>
                          </a:solidFill>
                          <a:effectLst/>
                        </a:rPr>
                        <a:t>04/04/2007 </a:t>
                      </a:r>
                      <a:br>
                        <a:rPr lang="en-US" sz="1200" b="1" dirty="0">
                          <a:solidFill>
                            <a:schemeClr val="bg1"/>
                          </a:solidFill>
                          <a:effectLst/>
                        </a:rPr>
                      </a:br>
                      <a:r>
                        <a:rPr lang="en-US" sz="1200" b="1" dirty="0">
                          <a:solidFill>
                            <a:schemeClr val="bg1"/>
                          </a:solidFill>
                          <a:effectLst/>
                        </a:rPr>
                        <a:t>04/10/2007 </a:t>
                      </a:r>
                      <a:br>
                        <a:rPr lang="en-US" sz="1200" b="1" dirty="0">
                          <a:solidFill>
                            <a:schemeClr val="bg1"/>
                          </a:solidFill>
                          <a:effectLst/>
                        </a:rPr>
                      </a:br>
                      <a:r>
                        <a:rPr lang="en-US" sz="1200" b="1" dirty="0">
                          <a:solidFill>
                            <a:schemeClr val="bg1"/>
                          </a:solidFill>
                          <a:effectLst/>
                        </a:rPr>
                        <a:t>04/10/2007 </a:t>
                      </a:r>
                      <a:br>
                        <a:rPr lang="en-US" sz="1200" b="1" dirty="0">
                          <a:solidFill>
                            <a:schemeClr val="bg1"/>
                          </a:solidFill>
                          <a:effectLst/>
                        </a:rPr>
                      </a:br>
                      <a:r>
                        <a:rPr lang="en-US" sz="1200" b="1" dirty="0">
                          <a:solidFill>
                            <a:schemeClr val="bg1"/>
                          </a:solidFill>
                          <a:effectLst/>
                        </a:rPr>
                        <a:t>04/10/2007 </a:t>
                      </a:r>
                      <a:br>
                        <a:rPr lang="en-US" sz="1200" b="1" dirty="0">
                          <a:solidFill>
                            <a:schemeClr val="bg1"/>
                          </a:solidFill>
                          <a:effectLst/>
                        </a:rPr>
                      </a:br>
                      <a:r>
                        <a:rPr lang="en-US" sz="1200" b="1" dirty="0">
                          <a:solidFill>
                            <a:schemeClr val="bg1"/>
                          </a:solidFill>
                          <a:effectLst/>
                        </a:rPr>
                        <a:t>11/29/2011 </a:t>
                      </a:r>
                      <a:br>
                        <a:rPr lang="en-US" sz="1200" b="1" dirty="0">
                          <a:solidFill>
                            <a:schemeClr val="bg1"/>
                          </a:solidFill>
                          <a:effectLst/>
                        </a:rPr>
                      </a:br>
                      <a:r>
                        <a:rPr lang="en-US" sz="1200" b="1" dirty="0">
                          <a:solidFill>
                            <a:schemeClr val="bg1"/>
                          </a:solidFill>
                          <a:effectLst/>
                        </a:rPr>
                        <a:t>11/29/2011</a:t>
                      </a:r>
                      <a:endPar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53720" marR="53720" marT="0" marB="0">
                    <a:noFill/>
                  </a:tcPr>
                </a:tc>
              </a:tr>
            </a:tbl>
          </a:graphicData>
        </a:graphic>
      </p:graphicFrame>
    </p:spTree>
    <p:extLst>
      <p:ext uri="{BB962C8B-B14F-4D97-AF65-F5344CB8AC3E}">
        <p14:creationId xmlns:p14="http://schemas.microsoft.com/office/powerpoint/2010/main" val="26552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3019647" y="446567"/>
            <a:ext cx="5826641" cy="5869173"/>
          </a:xfrm>
          <a:prstGeom prst="rect">
            <a:avLst/>
          </a:prstGeom>
        </p:spPr>
      </p:pic>
    </p:spTree>
    <p:extLst>
      <p:ext uri="{BB962C8B-B14F-4D97-AF65-F5344CB8AC3E}">
        <p14:creationId xmlns:p14="http://schemas.microsoft.com/office/powerpoint/2010/main" val="317588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47295"/>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http://drghaly.com/articles/display/12363</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https://www.youtube.com/watch?v=hCH2yy5wJ8o</a:t>
            </a:r>
          </a:p>
        </p:txBody>
      </p:sp>
    </p:spTree>
    <p:extLst>
      <p:ext uri="{BB962C8B-B14F-4D97-AF65-F5344CB8AC3E}">
        <p14:creationId xmlns:p14="http://schemas.microsoft.com/office/powerpoint/2010/main" val="210479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57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16796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10018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امثلة على خطأ مقياس الكربون المشع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بإقرار العلماء </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يقر الكثير من العلماء أنه لا </a:t>
            </a:r>
            <a:r>
              <a:rPr lang="ar-EG" sz="2800" b="1" dirty="0">
                <a:solidFill>
                  <a:srgbClr val="FFFFFF"/>
                </a:solidFill>
                <a:latin typeface="Times New Roman" panose="02020603050405020304" pitchFamily="18" charset="0"/>
                <a:ea typeface="Calibri"/>
                <a:cs typeface="Times New Roman" panose="02020603050405020304" pitchFamily="18" charset="0"/>
              </a:rPr>
              <a:t>يوجد عينة من العينات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البيولوجية </a:t>
            </a:r>
            <a:r>
              <a:rPr lang="ar-EG" sz="2800" b="1" dirty="0">
                <a:solidFill>
                  <a:srgbClr val="FFFFFF"/>
                </a:solidFill>
                <a:latin typeface="Times New Roman" panose="02020603050405020304" pitchFamily="18" charset="0"/>
                <a:ea typeface="Calibri"/>
                <a:cs typeface="Times New Roman" panose="02020603050405020304" pitchFamily="18" charset="0"/>
              </a:rPr>
              <a:t>تقريبا من اي طبقة من طبقات الارض التي يقولوا عنها انها من ملايين او بلايين السنين الا ونجد بها كربون مشع لو سمح بتحليلها بالكربون المشع ويعطي عمر ما بين 5000 سنة الي 50000 سنة.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Dahmer, Lionel, D. </a:t>
            </a:r>
            <a:r>
              <a:rPr lang="en-US" sz="2800" b="1" dirty="0" err="1">
                <a:solidFill>
                  <a:srgbClr val="FFFFFF"/>
                </a:solidFill>
                <a:latin typeface="Times New Roman" panose="02020603050405020304" pitchFamily="18" charset="0"/>
                <a:ea typeface="Calibri"/>
                <a:cs typeface="Times New Roman" panose="02020603050405020304" pitchFamily="18" charset="0"/>
              </a:rPr>
              <a:t>Kouznetsov</a:t>
            </a:r>
            <a:r>
              <a:rPr lang="en-US" sz="2800" b="1" dirty="0">
                <a:solidFill>
                  <a:srgbClr val="FFFFFF"/>
                </a:solidFill>
                <a:latin typeface="Times New Roman" panose="02020603050405020304" pitchFamily="18" charset="0"/>
                <a:ea typeface="Calibri"/>
                <a:cs typeface="Times New Roman" panose="02020603050405020304" pitchFamily="18" charset="0"/>
              </a:rPr>
              <a:t>, et al. (1990), “Report on Chemical Analysis and Further Dating of Dinosaur Bones and Dinosaur Petroglyphs,” Proceedings of the Second International Conference on Creationism, ed. Robert E. Walsh and Christopher L. Brooks (Pittsburgh, PA: Creation Science Fellowship</a:t>
            </a:r>
            <a:r>
              <a:rPr lang="en-US" sz="2800" b="1" dirty="0" smtClean="0">
                <a:solidFill>
                  <a:srgbClr val="FFFFFF"/>
                </a:solidFill>
                <a:latin typeface="Times New Roman" panose="02020603050405020304" pitchFamily="18" charset="0"/>
                <a:ea typeface="Calibri"/>
                <a:cs typeface="Times New Roman" panose="02020603050405020304" pitchFamily="18" charset="0"/>
              </a:rPr>
              <a:t>).</a:t>
            </a:r>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DeYoung, Don (2005), Thousands...Not Billions (Green Forest, AR: Master Books</a:t>
            </a:r>
            <a:r>
              <a:rPr lang="en-US" sz="2800" b="1" dirty="0" smtClean="0">
                <a:solidFill>
                  <a:srgbClr val="FFFFFF"/>
                </a:solidFill>
                <a:latin typeface="Times New Roman" panose="02020603050405020304" pitchFamily="18" charset="0"/>
                <a:ea typeface="Calibri"/>
                <a:cs typeface="Times New Roman" panose="02020603050405020304" pitchFamily="18" charset="0"/>
              </a:rPr>
              <a:t>).</a:t>
            </a:r>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Major, Trevor (1993), “Dating in Archaeology: Radiocarbon &amp; Tree-Ring Dating,” Apologetics Press, [On-line</a:t>
            </a:r>
            <a:r>
              <a:rPr lang="en-US" sz="2800" b="1" dirty="0" smtClean="0">
                <a:solidFill>
                  <a:srgbClr val="FFFFFF"/>
                </a:solidFill>
                <a:latin typeface="Times New Roman" panose="02020603050405020304" pitchFamily="18" charset="0"/>
                <a:ea typeface="Calibri"/>
                <a:cs typeface="Times New Roman" panose="02020603050405020304" pitchFamily="18" charset="0"/>
              </a:rPr>
              <a:t>],</a:t>
            </a:r>
            <a:endParaRPr lang="en-US"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81948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فمثلا الصخور التي يجدوا بها اثار اقدام الديناصورات ايضا يجدوا بها خشب متحجر وتحول لفحم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فعلي سبيل المثال نهر </a:t>
            </a:r>
            <a:r>
              <a:rPr lang="ar-EG" sz="2800" b="1" dirty="0" err="1">
                <a:solidFill>
                  <a:srgbClr val="FFFFFF"/>
                </a:solidFill>
                <a:latin typeface="Times New Roman" panose="02020603050405020304" pitchFamily="18" charset="0"/>
                <a:ea typeface="Calibri"/>
                <a:cs typeface="Times New Roman" panose="02020603050405020304" pitchFamily="18" charset="0"/>
              </a:rPr>
              <a:t>بلاكسي</a:t>
            </a:r>
            <a:r>
              <a:rPr lang="ar-EG" sz="2800" b="1" dirty="0">
                <a:solidFill>
                  <a:srgbClr val="FFFFFF"/>
                </a:solidFill>
                <a:latin typeface="Times New Roman" panose="02020603050405020304" pitchFamily="18" charset="0"/>
                <a:ea typeface="Calibri"/>
                <a:cs typeface="Times New Roman" panose="02020603050405020304" pitchFamily="18" charset="0"/>
              </a:rPr>
              <a:t> في تكساس </a:t>
            </a:r>
            <a:endParaRPr lang="ar-EG"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يقال ان عمر هذه الصخور هو 100 مليون سنة وهي ايضا مناسبه لما يحسبوه من عمر الديناصورات واثار اقدامها ولكن عندما يحللون عمر الفحم بالكربون المشع يجدوا ان عمره 5000 سنه فقط. فما هو الصحيح؟ اثار اقدام الديناصورات التي يقولوا انها تعود الي 100 مليون سنة بناء علي عمر الصخور لتناسب التطور ام مقياس الكربون المشع فقط 5000 سنة ويناسب وجود اثار اقدام انسان حديث في نفس الطبقة؟</a:t>
            </a:r>
          </a:p>
        </p:txBody>
      </p:sp>
    </p:spTree>
    <p:extLst>
      <p:ext uri="{BB962C8B-B14F-4D97-AF65-F5344CB8AC3E}">
        <p14:creationId xmlns:p14="http://schemas.microsoft.com/office/powerpoint/2010/main" val="327214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215858" y="500743"/>
            <a:ext cx="7760283" cy="5856514"/>
          </a:xfrm>
          <a:prstGeom prst="rect">
            <a:avLst/>
          </a:prstGeom>
        </p:spPr>
      </p:pic>
    </p:spTree>
    <p:extLst>
      <p:ext uri="{BB962C8B-B14F-4D97-AF65-F5344CB8AC3E}">
        <p14:creationId xmlns:p14="http://schemas.microsoft.com/office/powerpoint/2010/main" val="263637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18695" y="324793"/>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عظام الديناصورات في هذه الطبقة أعطت من 9890 الي 16000 سنة.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شهادة من معامل جامعة اريزونا عن انها 9890 سنة</a:t>
            </a:r>
          </a:p>
        </p:txBody>
      </p:sp>
      <p:pic>
        <p:nvPicPr>
          <p:cNvPr id="2" name="Picture 1"/>
          <p:cNvPicPr>
            <a:picLocks noChangeAspect="1"/>
          </p:cNvPicPr>
          <p:nvPr/>
        </p:nvPicPr>
        <p:blipFill>
          <a:blip r:embed="rId5"/>
          <a:stretch>
            <a:fillRect/>
          </a:stretch>
        </p:blipFill>
        <p:spPr>
          <a:xfrm>
            <a:off x="3379905" y="1278900"/>
            <a:ext cx="5433019" cy="5218383"/>
          </a:xfrm>
          <a:prstGeom prst="rect">
            <a:avLst/>
          </a:prstGeom>
        </p:spPr>
      </p:pic>
    </p:spTree>
    <p:extLst>
      <p:ext uri="{BB962C8B-B14F-4D97-AF65-F5344CB8AC3E}">
        <p14:creationId xmlns:p14="http://schemas.microsoft.com/office/powerpoint/2010/main" val="712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حتى الماس كما عرضت سابقا به كربون مشع وهو المفروض ان عمره بين 1 الي 4 بليون سنة ومن أقدم واثبت الصخور وبخاصة لصلابته وشبه استحالة هروب ذرات منه او تلوثه وبه ايضا كربون </a:t>
            </a:r>
            <a:r>
              <a:rPr lang="ar-EG" sz="2800" b="1" dirty="0" smtClean="0">
                <a:solidFill>
                  <a:srgbClr val="FFFFFF"/>
                </a:solidFill>
                <a:latin typeface="Times New Roman" panose="02020603050405020304" pitchFamily="18" charset="0"/>
                <a:ea typeface="Calibri"/>
                <a:cs typeface="Times New Roman" panose="02020603050405020304" pitchFamily="18" charset="0"/>
              </a:rPr>
              <a:t>مشع وقيست </a:t>
            </a:r>
            <a:r>
              <a:rPr lang="ar-EG" sz="2800" b="1" dirty="0">
                <a:solidFill>
                  <a:srgbClr val="FFFFFF"/>
                </a:solidFill>
                <a:latin typeface="Times New Roman" panose="02020603050405020304" pitchFamily="18" charset="0"/>
                <a:ea typeface="Calibri"/>
                <a:cs typeface="Times New Roman" panose="02020603050405020304" pitchFamily="18" charset="0"/>
              </a:rPr>
              <a:t>بمقياس الكتلة الطيفي </a:t>
            </a:r>
            <a:r>
              <a:rPr lang="en-US" sz="2800" b="1" dirty="0">
                <a:solidFill>
                  <a:srgbClr val="FFFFFF"/>
                </a:solidFill>
                <a:latin typeface="Times New Roman" panose="02020603050405020304" pitchFamily="18" charset="0"/>
                <a:ea typeface="Calibri"/>
                <a:cs typeface="Times New Roman" panose="02020603050405020304" pitchFamily="18" charset="0"/>
              </a:rPr>
              <a:t>AMS </a:t>
            </a:r>
            <a:r>
              <a:rPr lang="en-US" sz="2800" b="1" dirty="0" smtClean="0">
                <a:solidFill>
                  <a:srgbClr val="FFFFFF"/>
                </a:solidFill>
                <a:latin typeface="Times New Roman" panose="02020603050405020304" pitchFamily="18" charset="0"/>
                <a:ea typeface="Calibri"/>
                <a:cs typeface="Times New Roman" panose="02020603050405020304" pitchFamily="18" charset="0"/>
              </a:rPr>
              <a:t>Accelerator </a:t>
            </a:r>
            <a:r>
              <a:rPr lang="en-US" sz="2800" b="1" dirty="0">
                <a:solidFill>
                  <a:srgbClr val="FFFFFF"/>
                </a:solidFill>
                <a:latin typeface="Times New Roman" panose="02020603050405020304" pitchFamily="18" charset="0"/>
                <a:ea typeface="Calibri"/>
                <a:cs typeface="Times New Roman" panose="02020603050405020304" pitchFamily="18" charset="0"/>
              </a:rPr>
              <a:t>Mass </a:t>
            </a:r>
            <a:r>
              <a:rPr lang="en-US" sz="2800" b="1" dirty="0" smtClean="0">
                <a:solidFill>
                  <a:srgbClr val="FFFFFF"/>
                </a:solidFill>
                <a:latin typeface="Times New Roman" panose="02020603050405020304" pitchFamily="18" charset="0"/>
                <a:ea typeface="Calibri"/>
                <a:cs typeface="Times New Roman" panose="02020603050405020304" pitchFamily="18" charset="0"/>
              </a:rPr>
              <a:t>Spectrometer </a:t>
            </a:r>
            <a:r>
              <a:rPr lang="en-US" sz="2800" b="1" dirty="0">
                <a:solidFill>
                  <a:srgbClr val="FFFFFF"/>
                </a:solidFill>
                <a:latin typeface="Times New Roman" panose="02020603050405020304" pitchFamily="18" charset="0"/>
                <a:ea typeface="Calibri"/>
                <a:cs typeface="Times New Roman" panose="02020603050405020304" pitchFamily="18" charset="0"/>
              </a:rPr>
              <a:t>measurements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Ibid., page </a:t>
            </a:r>
            <a:r>
              <a:rPr lang="en-US" sz="2800" b="1" dirty="0" smtClean="0">
                <a:solidFill>
                  <a:srgbClr val="FFFFFF"/>
                </a:solidFill>
                <a:latin typeface="Times New Roman" panose="02020603050405020304" pitchFamily="18" charset="0"/>
                <a:ea typeface="Calibri"/>
                <a:cs typeface="Times New Roman" panose="02020603050405020304" pitchFamily="18" charset="0"/>
              </a:rPr>
              <a:t>587</a:t>
            </a:r>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 Riddle, Does radiometric dating prove the earth is old?, in K.A. Ham (Ed.), The New Answers Book, Master Books, Green Forest, Arkansas, pp. 113–124, 2006</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أكد بطريقة قاطعة قصر عمر طبقات الارض وصخورها وقصر عمر الارض الي بضعة الاف من السنين وأيضا خطا الفرضيات المبني عليها مقياس الكربون المشع</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R.E. Taylor, and J. </a:t>
            </a:r>
            <a:r>
              <a:rPr lang="en-US" sz="2800" b="1" dirty="0" err="1">
                <a:solidFill>
                  <a:srgbClr val="FFFFFF"/>
                </a:solidFill>
                <a:latin typeface="Times New Roman" panose="02020603050405020304" pitchFamily="18" charset="0"/>
                <a:ea typeface="Calibri"/>
                <a:cs typeface="Times New Roman" panose="02020603050405020304" pitchFamily="18" charset="0"/>
              </a:rPr>
              <a:t>Southon</a:t>
            </a:r>
            <a:r>
              <a:rPr lang="en-US" sz="2800" b="1" dirty="0">
                <a:solidFill>
                  <a:srgbClr val="FFFFFF"/>
                </a:solidFill>
                <a:latin typeface="Times New Roman" panose="02020603050405020304" pitchFamily="18" charset="0"/>
                <a:ea typeface="Calibri"/>
                <a:cs typeface="Times New Roman" panose="02020603050405020304" pitchFamily="18" charset="0"/>
              </a:rPr>
              <a:t>, Use of natural diamonds to monitor 14C AMS instrument backgrounds, Nuclear Instruments and Methods in Physics Research B 259:282–287, 2007.</a:t>
            </a:r>
          </a:p>
        </p:txBody>
      </p:sp>
    </p:spTree>
    <p:extLst>
      <p:ext uri="{BB962C8B-B14F-4D97-AF65-F5344CB8AC3E}">
        <p14:creationId xmlns:p14="http://schemas.microsoft.com/office/powerpoint/2010/main" val="107001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ولهذا أكثر من نصف نتائج قراءات الكربون المشع ترفض هذا لو سمح أصلا بقياس الكربون المشع في عينة يفترضوا انها قديمة فهذا كثيرا لا يسمح به.</a:t>
            </a:r>
          </a:p>
          <a:p>
            <a:pPr lvl="0" algn="l"/>
            <a:r>
              <a:rPr lang="ar-EG" sz="2800" b="1" dirty="0">
                <a:solidFill>
                  <a:srgbClr val="FFFFFF"/>
                </a:solidFill>
                <a:latin typeface="Times New Roman" panose="02020603050405020304" pitchFamily="18" charset="0"/>
                <a:ea typeface="Calibri"/>
                <a:cs typeface="Times New Roman" panose="02020603050405020304" pitchFamily="18" charset="0"/>
              </a:rPr>
              <a:t>“</a:t>
            </a:r>
            <a:r>
              <a:rPr lang="en-US" sz="2800" b="1" dirty="0">
                <a:solidFill>
                  <a:srgbClr val="FFFFFF"/>
                </a:solidFill>
                <a:latin typeface="Times New Roman" panose="02020603050405020304" pitchFamily="18" charset="0"/>
                <a:ea typeface="Calibri"/>
                <a:cs typeface="Times New Roman" panose="02020603050405020304" pitchFamily="18" charset="0"/>
              </a:rPr>
              <a:t>The troubles of the radiocarbon dating method are undeniably deep and serious. It should be no surprise, then, that fully half of the dates are rejected. The wonder is, surely, that the remaining half come to be accepted.”</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*R.E. Lee, “Radiocarbon, Ages in Error,” in Anthropological Journal of Canada, p. 9.</a:t>
            </a:r>
          </a:p>
        </p:txBody>
      </p:sp>
    </p:spTree>
    <p:extLst>
      <p:ext uri="{BB962C8B-B14F-4D97-AF65-F5344CB8AC3E}">
        <p14:creationId xmlns:p14="http://schemas.microsoft.com/office/powerpoint/2010/main" val="1950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509200"/>
          </a:xfrm>
          <a:prstGeom prst="rect">
            <a:avLst/>
          </a:prstGeom>
        </p:spPr>
        <p:txBody>
          <a:bodyPr wrap="square">
            <a:spAutoFit/>
          </a:bodyPr>
          <a:lstStyle/>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ولكن مثل هذه الساعة الرملية هذا يتم ويعطي وقت صحيح لو توافرت عدة شروط وهي انه أولا ساعة من رمل في زجاج مغلق أي يورانيوم في صخر معزول. ويجب ألا يأتي أحد ويضيق او يوسع الانبوب الذي في الوسط لأنه لو ضيقه سيجعل الوقت يزيد ولو وسعه سيجعل الوقت يقل. بمعنى أنه لو هناك عامل يزيد او يقلل من معدل تحلل اليورانيوم يكون غير دقيق. </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وايضا شرط انه لا يضيف أحد رمال من اعلي او من أسفل لأنه بهذا سيجعل الوقت ايضا يتغير ولا ينزع أحد أيضا رمل من أعلى أو من أسفل لأنه سيخل المعدل.</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 فلو اضيف يورانيوم لسبب ما أو حذف وأيضت لو أضيف أو ازيل رصاص لسبب ما او لو غيرت معدل التحلل كل هذا يؤثر على مقياس الاعمار بالمقياس الاشعاعي. </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فهل المقياس الاشعاعي دقيق؟</a:t>
            </a:r>
          </a:p>
        </p:txBody>
      </p:sp>
    </p:spTree>
    <p:extLst>
      <p:ext uri="{BB962C8B-B14F-4D97-AF65-F5344CB8AC3E}">
        <p14:creationId xmlns:p14="http://schemas.microsoft.com/office/powerpoint/2010/main" val="88610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2115783"/>
            <a:ext cx="10691445" cy="2246769"/>
          </a:xfrm>
          <a:prstGeom prst="rect">
            <a:avLst/>
          </a:prstGeom>
        </p:spPr>
        <p:txBody>
          <a:bodyPr wrap="square">
            <a:spAutoFit/>
          </a:bodyPr>
          <a:lstStyle/>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كثير من علماء </a:t>
            </a:r>
            <a:r>
              <a:rPr lang="ar-EG" sz="2800" b="1" dirty="0">
                <a:solidFill>
                  <a:srgbClr val="FFFFFF"/>
                </a:solidFill>
                <a:latin typeface="Times New Roman" panose="02020603050405020304" pitchFamily="18" charset="0"/>
                <a:ea typeface="Calibri"/>
                <a:cs typeface="Times New Roman" panose="02020603050405020304" pitchFamily="18" charset="0"/>
              </a:rPr>
              <a:t>التطور يعرفوا هذه الأخطاء ولهذا يستخدموا المناسب فقط ولهذا قال أحدهم الاتي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لو الكربون المشع مناسب لفرضية التطور وضع في النص لو ليس مناسب الي حد ما يوضع في الهامش لو غير مناسب كلية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لا يجب </a:t>
            </a:r>
            <a:r>
              <a:rPr lang="ar-EG" sz="2800" b="1" dirty="0">
                <a:solidFill>
                  <a:srgbClr val="FFFFFF"/>
                </a:solidFill>
                <a:latin typeface="Times New Roman" panose="02020603050405020304" pitchFamily="18" charset="0"/>
                <a:ea typeface="Calibri"/>
                <a:cs typeface="Times New Roman" panose="02020603050405020304" pitchFamily="18" charset="0"/>
              </a:rPr>
              <a:t>ان يكتب أصلا في المراجع. وبالطبع لن تسمعوا عنه وتتخيلوا انه دائما يعطي نتائج تناسب فرضية التطور.</a:t>
            </a:r>
          </a:p>
        </p:txBody>
      </p:sp>
    </p:spTree>
    <p:extLst>
      <p:ext uri="{BB962C8B-B14F-4D97-AF65-F5344CB8AC3E}">
        <p14:creationId xmlns:p14="http://schemas.microsoft.com/office/powerpoint/2010/main" val="36328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046209" y="381000"/>
            <a:ext cx="8099581" cy="6096000"/>
          </a:xfrm>
          <a:prstGeom prst="rect">
            <a:avLst/>
          </a:prstGeom>
        </p:spPr>
      </p:pic>
    </p:spTree>
    <p:extLst>
      <p:ext uri="{BB962C8B-B14F-4D97-AF65-F5344CB8AC3E}">
        <p14:creationId xmlns:p14="http://schemas.microsoft.com/office/powerpoint/2010/main" val="130088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50227" y="211390"/>
            <a:ext cx="1069144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اعترفوا انهم يختاروا العمر المناسب</a:t>
            </a:r>
          </a:p>
        </p:txBody>
      </p:sp>
      <p:pic>
        <p:nvPicPr>
          <p:cNvPr id="5" name="Picture 4"/>
          <p:cNvPicPr>
            <a:picLocks noChangeAspect="1"/>
          </p:cNvPicPr>
          <p:nvPr/>
        </p:nvPicPr>
        <p:blipFill>
          <a:blip r:embed="rId5"/>
          <a:stretch>
            <a:fillRect/>
          </a:stretch>
        </p:blipFill>
        <p:spPr>
          <a:xfrm>
            <a:off x="2267832" y="692348"/>
            <a:ext cx="7656335" cy="5757092"/>
          </a:xfrm>
          <a:prstGeom prst="rect">
            <a:avLst/>
          </a:prstGeom>
        </p:spPr>
      </p:pic>
    </p:spTree>
    <p:extLst>
      <p:ext uri="{BB962C8B-B14F-4D97-AF65-F5344CB8AC3E}">
        <p14:creationId xmlns:p14="http://schemas.microsoft.com/office/powerpoint/2010/main" val="282127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563989"/>
            <a:ext cx="10691445" cy="3108543"/>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وفي سنة 1984م تم اختيار 500 قياس زمني من أصل 300 ألف قياس للكربون المشع والباقي رفض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لأنه </a:t>
            </a:r>
            <a:r>
              <a:rPr lang="ar-EG" sz="2800" b="1" dirty="0">
                <a:solidFill>
                  <a:srgbClr val="FFFFFF"/>
                </a:solidFill>
                <a:latin typeface="Times New Roman" panose="02020603050405020304" pitchFamily="18" charset="0"/>
                <a:ea typeface="Calibri"/>
                <a:cs typeface="Times New Roman" panose="02020603050405020304" pitchFamily="18" charset="0"/>
              </a:rPr>
              <a:t>لا يتفق مع فرضية التطور. أي تم اختيار ما نسبته 1 : 600 : واستبعاد الباقي</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Mats </a:t>
            </a:r>
            <a:r>
              <a:rPr lang="en-US" sz="2800" b="1" dirty="0" err="1">
                <a:solidFill>
                  <a:srgbClr val="FFFFFF"/>
                </a:solidFill>
                <a:latin typeface="Times New Roman" panose="02020603050405020304" pitchFamily="18" charset="0"/>
                <a:ea typeface="Calibri"/>
                <a:cs typeface="Times New Roman" panose="02020603050405020304" pitchFamily="18" charset="0"/>
              </a:rPr>
              <a:t>Molén</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Vårt</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ursprung</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sid</a:t>
            </a:r>
            <a:r>
              <a:rPr lang="en-US" sz="2800" b="1" dirty="0">
                <a:solidFill>
                  <a:srgbClr val="FFFFFF"/>
                </a:solidFill>
                <a:latin typeface="Times New Roman" panose="02020603050405020304" pitchFamily="18" charset="0"/>
                <a:ea typeface="Calibri"/>
                <a:cs typeface="Times New Roman" panose="02020603050405020304" pitchFamily="18" charset="0"/>
              </a:rPr>
              <a:t>. 126-140</a:t>
            </a:r>
          </a:p>
          <a:p>
            <a:pPr lvl="0" algn="r" rtl="1"/>
            <a:endParaRPr lang="ar-EG"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هذا </a:t>
            </a:r>
            <a:r>
              <a:rPr lang="ar-EG" sz="2800" b="1" dirty="0">
                <a:solidFill>
                  <a:srgbClr val="FFFFFF"/>
                </a:solidFill>
                <a:latin typeface="Times New Roman" panose="02020603050405020304" pitchFamily="18" charset="0"/>
                <a:ea typeface="Calibri"/>
                <a:cs typeface="Times New Roman" panose="02020603050405020304" pitchFamily="18" charset="0"/>
              </a:rPr>
              <a:t>ليس أسلوب علمي ولكن هذا عقيدة الحادية تؤمن بالتطور ويستخدموا بعض التفسيرات العلمية (وليس الملاحظات والحقائق العلمية)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لأثبات </a:t>
            </a:r>
            <a:r>
              <a:rPr lang="ar-EG" sz="2800" b="1" dirty="0">
                <a:solidFill>
                  <a:srgbClr val="FFFFFF"/>
                </a:solidFill>
                <a:latin typeface="Times New Roman" panose="02020603050405020304" pitchFamily="18" charset="0"/>
                <a:ea typeface="Calibri"/>
                <a:cs typeface="Times New Roman" panose="02020603050405020304" pitchFamily="18" charset="0"/>
              </a:rPr>
              <a:t>عقيدتهم </a:t>
            </a:r>
          </a:p>
        </p:txBody>
      </p:sp>
    </p:spTree>
    <p:extLst>
      <p:ext uri="{BB962C8B-B14F-4D97-AF65-F5344CB8AC3E}">
        <p14:creationId xmlns:p14="http://schemas.microsoft.com/office/powerpoint/2010/main" val="293265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3539430"/>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http://drghaly.com/articles/display/12364</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https://www.youtube.com/watch?v=ceD0n1vaQNA</a:t>
            </a:r>
          </a:p>
        </p:txBody>
      </p:sp>
    </p:spTree>
    <p:extLst>
      <p:ext uri="{BB962C8B-B14F-4D97-AF65-F5344CB8AC3E}">
        <p14:creationId xmlns:p14="http://schemas.microsoft.com/office/powerpoint/2010/main" val="298275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852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313904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3672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108543"/>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فائدة الكربون المشع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لإثبات </a:t>
            </a:r>
            <a:r>
              <a:rPr lang="ar-EG" sz="2800" b="1" dirty="0">
                <a:solidFill>
                  <a:srgbClr val="FFFFFF"/>
                </a:solidFill>
                <a:latin typeface="Times New Roman" panose="02020603050405020304" pitchFamily="18" charset="0"/>
                <a:ea typeface="Calibri"/>
                <a:cs typeface="Times New Roman" panose="02020603050405020304" pitchFamily="18" charset="0"/>
              </a:rPr>
              <a:t>الخلق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وقصر العمر وليس التطور وقدم العمر والحقب</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نتأكد ان الكربون المشع يصلح فقط لكي يوضح ان عمر الحفرية اقل من 50000 سنة فقط ولكن لا يصلح لتحديد عمر </a:t>
            </a:r>
            <a:r>
              <a:rPr lang="ar-EG" sz="2800" b="1" dirty="0" smtClean="0">
                <a:solidFill>
                  <a:srgbClr val="FFFFFF"/>
                </a:solidFill>
                <a:latin typeface="Times New Roman" panose="02020603050405020304" pitchFamily="18" charset="0"/>
                <a:ea typeface="Calibri"/>
                <a:cs typeface="Times New Roman" panose="02020603050405020304" pitchFamily="18" charset="0"/>
              </a:rPr>
              <a:t>دقيق فهو يصلح تحليل كيفي وليس </a:t>
            </a:r>
            <a:r>
              <a:rPr lang="ar-EG" sz="2800" b="1" dirty="0" err="1" smtClean="0">
                <a:solidFill>
                  <a:srgbClr val="FFFFFF"/>
                </a:solidFill>
                <a:latin typeface="Times New Roman" panose="02020603050405020304" pitchFamily="18" charset="0"/>
                <a:ea typeface="Calibri"/>
                <a:cs typeface="Times New Roman" panose="02020603050405020304" pitchFamily="18" charset="0"/>
              </a:rPr>
              <a:t>كمى</a:t>
            </a:r>
            <a:r>
              <a:rPr lang="ar-EG" sz="28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ورغم هذا الكربون المشع يصلح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لتأكيد </a:t>
            </a:r>
            <a:r>
              <a:rPr lang="ar-EG" sz="2800" b="1" dirty="0">
                <a:solidFill>
                  <a:srgbClr val="FFFFFF"/>
                </a:solidFill>
                <a:latin typeface="Times New Roman" panose="02020603050405020304" pitchFamily="18" charset="0"/>
                <a:ea typeface="Calibri"/>
                <a:cs typeface="Times New Roman" panose="02020603050405020304" pitchFamily="18" charset="0"/>
              </a:rPr>
              <a:t>صدق كلام الكتاب المقدس حتي لو اخذناه كميا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قام عالم في سنة 1970 م اسمه </a:t>
            </a:r>
            <a:r>
              <a:rPr lang="ar-EG" sz="2800" b="1" dirty="0" err="1">
                <a:solidFill>
                  <a:srgbClr val="FFFFFF"/>
                </a:solidFill>
                <a:latin typeface="Times New Roman" panose="02020603050405020304" pitchFamily="18" charset="0"/>
                <a:ea typeface="Calibri"/>
                <a:cs typeface="Times New Roman" panose="02020603050405020304" pitchFamily="18" charset="0"/>
              </a:rPr>
              <a:t>وايتلا</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R. Whitelaw, of Virginia Polytechnic Institute</a:t>
            </a:r>
          </a:p>
        </p:txBody>
      </p:sp>
    </p:spTree>
    <p:extLst>
      <p:ext uri="{BB962C8B-B14F-4D97-AF65-F5344CB8AC3E}">
        <p14:creationId xmlns:p14="http://schemas.microsoft.com/office/powerpoint/2010/main" val="409444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359041"/>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جرب 25000 حفرية بمقياس الكربون المشع لبشر وحيوانات ونباتات من اعلي سطح البحر واسفله ووضع عامل ليعادل نسبة خطأ في الكربون المشع ووضع النتائج في رسم بياني وهذا الرسم ظهر فيه ان قمة موت الكائنات كان ما بين 3000 ق م الي 2000 ق م. واكثرهم في المنتصف أي تقريبا 2500 ق م أي من 4500 سنة مضت. وطبعا نعرف ان الطوفان كان في منتصف هذا الزمان. بل من 25000 عينة, 15000 عينة اتفقوا علي تاريخ 2500 ق م تقريبا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R. Whitelaw, “Time, Life and History </a:t>
            </a:r>
            <a:r>
              <a:rPr lang="en-US" sz="2800" b="1" dirty="0" err="1">
                <a:solidFill>
                  <a:srgbClr val="FFFFFF"/>
                </a:solidFill>
                <a:latin typeface="Times New Roman" panose="02020603050405020304" pitchFamily="18" charset="0"/>
                <a:ea typeface="Calibri"/>
                <a:cs typeface="Times New Roman" panose="02020603050405020304" pitchFamily="18" charset="0"/>
              </a:rPr>
              <a:t>inthe</a:t>
            </a:r>
            <a:r>
              <a:rPr lang="en-US" sz="2800" b="1" dirty="0">
                <a:solidFill>
                  <a:srgbClr val="FFFFFF"/>
                </a:solidFill>
                <a:latin typeface="Times New Roman" panose="02020603050405020304" pitchFamily="18" charset="0"/>
                <a:ea typeface="Calibri"/>
                <a:cs typeface="Times New Roman" panose="02020603050405020304" pitchFamily="18" charset="0"/>
              </a:rPr>
              <a:t> Light of 15,000 Radiocarbon Dates,” in Creation Research Society Quarterly, 7 (1970):56.)</a:t>
            </a:r>
          </a:p>
        </p:txBody>
      </p:sp>
    </p:spTree>
    <p:extLst>
      <p:ext uri="{BB962C8B-B14F-4D97-AF65-F5344CB8AC3E}">
        <p14:creationId xmlns:p14="http://schemas.microsoft.com/office/powerpoint/2010/main" val="377008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34194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2036477"/>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drghaly.com/articles/display/12310</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https://www.youtube.com/watch?v=DCpoCbx6UPs</a:t>
            </a:r>
          </a:p>
        </p:txBody>
      </p:sp>
    </p:spTree>
    <p:extLst>
      <p:ext uri="{BB962C8B-B14F-4D97-AF65-F5344CB8AC3E}">
        <p14:creationId xmlns:p14="http://schemas.microsoft.com/office/powerpoint/2010/main" val="111097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730049" y="565906"/>
            <a:ext cx="6784065" cy="5682494"/>
          </a:xfrm>
          <a:prstGeom prst="rect">
            <a:avLst/>
          </a:prstGeom>
        </p:spPr>
      </p:pic>
    </p:spTree>
    <p:extLst>
      <p:ext uri="{BB962C8B-B14F-4D97-AF65-F5344CB8AC3E}">
        <p14:creationId xmlns:p14="http://schemas.microsoft.com/office/powerpoint/2010/main" val="191531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374803"/>
            <a:ext cx="10691445" cy="267765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فلهذا لو نظرنا لمقياس الكربون المشع وبقية المقاييس الاشعاعية للعناصر المختلفة بحيادية نجد انه دليل علي صدق الكتاب المقدس وعلي قصر عمر الأرض وعلى ان كل الكائنات الحية خلقت معا في وقت واحد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وهو أسبوع الخلق من </a:t>
            </a:r>
            <a:r>
              <a:rPr lang="ar-EG" sz="2800" b="1" dirty="0">
                <a:solidFill>
                  <a:srgbClr val="FFFFFF"/>
                </a:solidFill>
                <a:latin typeface="Times New Roman" panose="02020603050405020304" pitchFamily="18" charset="0"/>
                <a:ea typeface="Calibri"/>
                <a:cs typeface="Times New Roman" panose="02020603050405020304" pitchFamily="18" charset="0"/>
              </a:rPr>
              <a:t>بضعة الاف من السنين ويؤكد أيضا حدوث الطوفان وقتل الكائنات جماعيا ورسبت طبقات الأرض في وقت قصير مثلما أخبرنا الكتاب المقدس.</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وفي النهاية اختم بملحوظة مهمة ارجوا ان تنتبهوا اليها.</a:t>
            </a:r>
          </a:p>
        </p:txBody>
      </p:sp>
    </p:spTree>
    <p:extLst>
      <p:ext uri="{BB962C8B-B14F-4D97-AF65-F5344CB8AC3E}">
        <p14:creationId xmlns:p14="http://schemas.microsoft.com/office/powerpoint/2010/main" val="23848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154082"/>
            <a:ext cx="10691445" cy="3108543"/>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وهي المقياس الاشعاعي لو اختلف مع اعمار التطور يصبح المقياس الاشعاعي خطأ والتطور هو الصحيح. وايضا لو اختلف اي مقياس علمي اخر مع اعمار التطور يصبح هذا المقياس خطأ او ملوث او غيره ولكن التطور صحيح. فمهما سيقدم </a:t>
            </a:r>
            <a:r>
              <a:rPr lang="ar-EG" sz="2800" b="1" dirty="0" smtClean="0">
                <a:solidFill>
                  <a:srgbClr val="FFFFFF"/>
                </a:solidFill>
                <a:latin typeface="Times New Roman" panose="02020603050405020304" pitchFamily="18" charset="0"/>
                <a:ea typeface="Calibri"/>
                <a:cs typeface="Times New Roman" panose="02020603050405020304" pitchFamily="18" charset="0"/>
              </a:rPr>
              <a:t>كأدلة </a:t>
            </a:r>
            <a:r>
              <a:rPr lang="ar-EG" sz="2800" b="1" dirty="0">
                <a:solidFill>
                  <a:srgbClr val="FFFFFF"/>
                </a:solidFill>
                <a:latin typeface="Times New Roman" panose="02020603050405020304" pitchFamily="18" charset="0"/>
                <a:ea typeface="Calibri"/>
                <a:cs typeface="Times New Roman" panose="02020603050405020304" pitchFamily="18" charset="0"/>
              </a:rPr>
              <a:t>علمية على خطأ اعمار التطور سيقال ان العلم خطأ في هذه النقطة وغيرها والتطور صحيح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لأنها </a:t>
            </a:r>
            <a:r>
              <a:rPr lang="ar-EG" sz="2800" b="1" dirty="0">
                <a:solidFill>
                  <a:srgbClr val="FFFFFF"/>
                </a:solidFill>
                <a:latin typeface="Times New Roman" panose="02020603050405020304" pitchFamily="18" charset="0"/>
                <a:ea typeface="Calibri"/>
                <a:cs typeface="Times New Roman" panose="02020603050405020304" pitchFamily="18" charset="0"/>
              </a:rPr>
              <a:t>عقيدة قبلوها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بإرادتهم ولا يريدوا </a:t>
            </a:r>
            <a:r>
              <a:rPr lang="ar-EG" sz="2800" b="1" dirty="0">
                <a:solidFill>
                  <a:srgbClr val="FFFFFF"/>
                </a:solidFill>
                <a:latin typeface="Times New Roman" panose="02020603050405020304" pitchFamily="18" charset="0"/>
                <a:ea typeface="Calibri"/>
                <a:cs typeface="Times New Roman" panose="02020603050405020304" pitchFamily="18" charset="0"/>
              </a:rPr>
              <a:t>أن يتخلوا عنها حتى لو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وقفت </a:t>
            </a:r>
            <a:r>
              <a:rPr lang="ar-EG" sz="2800" b="1" dirty="0">
                <a:solidFill>
                  <a:srgbClr val="FFFFFF"/>
                </a:solidFill>
                <a:latin typeface="Times New Roman" panose="02020603050405020304" pitchFamily="18" charset="0"/>
                <a:ea typeface="Calibri"/>
                <a:cs typeface="Times New Roman" panose="02020603050405020304" pitchFamily="18" charset="0"/>
              </a:rPr>
              <a:t>الادلة العلمية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الحقيقية ضدها</a:t>
            </a:r>
            <a:r>
              <a:rPr lang="ar-EG" sz="2800" b="1" dirty="0">
                <a:solidFill>
                  <a:srgbClr val="FFFFFF"/>
                </a:solidFill>
                <a:latin typeface="Times New Roman" panose="02020603050405020304" pitchFamily="18" charset="0"/>
                <a:ea typeface="Calibri"/>
                <a:cs typeface="Times New Roman" panose="02020603050405020304" pitchFamily="18" charset="0"/>
              </a:rPr>
              <a:t>. وكل هذا الامر في اساسه هم اختاروا ان يرفضوا عقيدة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الخالق ويؤمنوا بالإلحاد والتطور ويعطوه هالة علمية كاذبة. </a:t>
            </a:r>
            <a:r>
              <a:rPr lang="ar-EG" sz="2800" b="1" dirty="0">
                <a:solidFill>
                  <a:srgbClr val="FFFFFF"/>
                </a:solidFill>
                <a:latin typeface="Times New Roman" panose="02020603050405020304" pitchFamily="18" charset="0"/>
                <a:ea typeface="Calibri"/>
                <a:cs typeface="Times New Roman" panose="02020603050405020304" pitchFamily="18" charset="0"/>
              </a:rPr>
              <a:t>فلهذا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العلم رائع ولكن التطور </a:t>
            </a:r>
            <a:r>
              <a:rPr lang="ar-EG" sz="2800" b="1" dirty="0">
                <a:solidFill>
                  <a:srgbClr val="FFFFFF"/>
                </a:solidFill>
                <a:latin typeface="Times New Roman" panose="02020603050405020304" pitchFamily="18" charset="0"/>
                <a:ea typeface="Calibri"/>
                <a:cs typeface="Times New Roman" panose="02020603050405020304" pitchFamily="18" charset="0"/>
              </a:rPr>
              <a:t>بفروعه ليس علم حقيقي. </a:t>
            </a:r>
          </a:p>
        </p:txBody>
      </p:sp>
    </p:spTree>
    <p:extLst>
      <p:ext uri="{BB962C8B-B14F-4D97-AF65-F5344CB8AC3E}">
        <p14:creationId xmlns:p14="http://schemas.microsoft.com/office/powerpoint/2010/main" val="334949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3539430"/>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http://drghaly.com/articles/display/12364</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https://www.youtube.com/watch?v=ceD0n1vaQNA</a:t>
            </a:r>
          </a:p>
        </p:txBody>
      </p:sp>
    </p:spTree>
    <p:extLst>
      <p:ext uri="{BB962C8B-B14F-4D97-AF65-F5344CB8AC3E}">
        <p14:creationId xmlns:p14="http://schemas.microsoft.com/office/powerpoint/2010/main" val="338128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43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41933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2932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على قدم العمر بعدد حلقات الأشجار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وهو الأسلوب العلمي لتحديد الاعمار عن طريق تحليل ترتيب حلقات الأشجار او نمو الحلقات حيث تمثل كل حلقة سنة. وهذا المقياس هو الذي استخدم في تحديد عمر النصف للكربون المشع</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اقصى عمر يمكن ان يستخدم فيه عمر الحلقات هو 11000 سنة وهو ما تم استخدامه في الكربون المشع</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McGovern PJ, et al. (1995). Dendrochronology. "Science in Archaeology: A Review". AJA 99 (1): 79–142</a:t>
            </a:r>
            <a:r>
              <a:rPr lang="en-US" sz="2800" b="1" dirty="0" smtClean="0">
                <a:solidFill>
                  <a:srgbClr val="FFFFFF"/>
                </a:solidFill>
                <a:latin typeface="Times New Roman" panose="02020603050405020304" pitchFamily="18" charset="0"/>
                <a:ea typeface="Calibri"/>
                <a:cs typeface="Times New Roman" panose="02020603050405020304" pitchFamily="18" charset="0"/>
              </a:rPr>
              <a:t>.</a:t>
            </a:r>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لا يوجد شجر حي يعطينا 11000 سنة لأنه لا يوجد شجر حي ليتم عد حلقاته 11000 ولكن هم يعودون بطريقة انهم يأخذون عدد الحلقات من الشجر الحي ثم بعد هذا يأخذون عينات من أي اخشاب متاحة سواء في بيوت قديمة او أشجار متحجرة مدفونة او حتى اخشاب في اثار قديمة المهم ان تكون من نفس المنطقة ويرتبوها حسب توافق الاشكال للحلقات وسمكها بطريقة تسمى </a:t>
            </a:r>
            <a:r>
              <a:rPr lang="en-US" sz="2800" b="1" dirty="0">
                <a:solidFill>
                  <a:srgbClr val="FFFFFF"/>
                </a:solidFill>
                <a:latin typeface="Times New Roman" panose="02020603050405020304" pitchFamily="18" charset="0"/>
                <a:ea typeface="Calibri"/>
                <a:cs typeface="Times New Roman" panose="02020603050405020304" pitchFamily="18" charset="0"/>
              </a:rPr>
              <a:t>cross-dating </a:t>
            </a:r>
          </a:p>
        </p:txBody>
      </p:sp>
    </p:spTree>
    <p:extLst>
      <p:ext uri="{BB962C8B-B14F-4D97-AF65-F5344CB8AC3E}">
        <p14:creationId xmlns:p14="http://schemas.microsoft.com/office/powerpoint/2010/main" val="3945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262979"/>
          </a:xfrm>
          <a:prstGeom prst="rect">
            <a:avLst/>
          </a:prstGeom>
        </p:spPr>
        <p:txBody>
          <a:bodyPr wrap="square">
            <a:spAutoFit/>
          </a:bodyPr>
          <a:lstStyle/>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هذا المقياس يوجد </a:t>
            </a:r>
            <a:r>
              <a:rPr lang="ar-EG" sz="2800" b="1" dirty="0">
                <a:solidFill>
                  <a:srgbClr val="FFFFFF"/>
                </a:solidFill>
                <a:latin typeface="Times New Roman" panose="02020603050405020304" pitchFamily="18" charset="0"/>
                <a:ea typeface="Calibri"/>
                <a:cs typeface="Times New Roman" panose="02020603050405020304" pitchFamily="18" charset="0"/>
              </a:rPr>
              <a:t>بها الكثير من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الافتراضات الغير دقيقة</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عند مقارنة تركيز الكربون المشع في حلقات نفس العينة وجد انه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اختلف هذا وضح عدم دقته وهذا لان مفترض انه ينتج حلقة في السنة </a:t>
            </a: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أول </a:t>
            </a:r>
            <a:r>
              <a:rPr lang="ar-EG" sz="2800" b="1" dirty="0">
                <a:solidFill>
                  <a:srgbClr val="FFFFFF"/>
                </a:solidFill>
                <a:latin typeface="Times New Roman" panose="02020603050405020304" pitchFamily="18" charset="0"/>
                <a:ea typeface="Calibri"/>
                <a:cs typeface="Times New Roman" panose="02020603050405020304" pitchFamily="18" charset="0"/>
              </a:rPr>
              <a:t>وأهم مشكلة وهي بدأ اكتشاف أن الشجرة التي تنتج حلقة في السنة لو عبر عليها سنة بظروف سيئة او سنة جيدة ولكن حدث جفاف في منتصف الصيف ثم امطرت ثانية هذا يؤدي الي تكوين حلقتين او ثلاث حلقات او أكثر في السنة أي ان الشجرة ممكن تستمر في انتاج حلقة في السنة في المعتاد ولكن مع أي اختلاف تنتج أكثر من حلقة في السنة. ولو لم تكن سنة سيئة بالكامل ولكن تغيرت فيها الظروف من جيدة الي سيئة الي جيدة الي سيئة ينتج حلقات كثيرة في السنة تصل الي خمس حلقات وأكثر</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Lori Martinez (1996). "Useful Tree Species for Tree-Ring Dating". Retrieved 2008-11-08.</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العامل لوحده كافي لتدمير مقياس الاعمار بعدد حلقات الأشجار </a:t>
            </a:r>
          </a:p>
        </p:txBody>
      </p:sp>
    </p:spTree>
    <p:extLst>
      <p:ext uri="{BB962C8B-B14F-4D97-AF65-F5344CB8AC3E}">
        <p14:creationId xmlns:p14="http://schemas.microsoft.com/office/powerpoint/2010/main" val="337085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ثانيا اكتشف ظاهرة التي تسمى الحلقة الكاذبة وهي ان الشجرة هي في الموسم المعتدل المنتظم ممكن تنتج حلقة كاذبة لظروف داخلية في نمو الشجرة لا علاقة لها بالمناخ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Yamaguchi, D.K., Interpretation of cross-correlation between tree-ring series. Tree Ring Bulletin 46:47–54,</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ثالثا اكتشف ان عندما تتعرض الشجرة لأنواع من الامراض وبخاصة أنواع من الامراض تقلل من نمو الشجرة في وقت موسم النمو هذا يجعلها تصنع أكثر من حلقة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Lori Martinez (1996). "Useful Tree Species for Tree-Ring Dating". Retrieved 2008-11-08.</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رابعا يختلف النمو السريع في بعض المناطق فمثلا في كندا يكون في بداية الصيف النمو سريع ولكن في بعض مناطق البحر المتوسط النمو السريع يحدث في الخريف.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Capon, Brian (2005). Botany for Gardeners (2nd ed.). Portland, OR: Timber Publishing. pp. 66–67</a:t>
            </a:r>
          </a:p>
        </p:txBody>
      </p:sp>
    </p:spTree>
    <p:extLst>
      <p:ext uri="{BB962C8B-B14F-4D97-AF65-F5344CB8AC3E}">
        <p14:creationId xmlns:p14="http://schemas.microsoft.com/office/powerpoint/2010/main" val="3102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496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خامسا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الحشرات مثل النمل </a:t>
            </a:r>
            <a:r>
              <a:rPr lang="ar-EG" sz="2800" b="1" dirty="0">
                <a:solidFill>
                  <a:srgbClr val="FFFFFF"/>
                </a:solidFill>
                <a:latin typeface="Times New Roman" panose="02020603050405020304" pitchFamily="18" charset="0"/>
                <a:ea typeface="Calibri"/>
                <a:cs typeface="Times New Roman" panose="02020603050405020304" pitchFamily="18" charset="0"/>
              </a:rPr>
              <a:t>الذي يسبب صبغات في حلقات الأشجار تغير شكل الحلقات وقد تكون أكثر من حلقة ليس لتغيير الموسم ولكن فقط بسبب النمل</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Bibliography of Dendrochronology". Switzerland: ETH Forest Snow and Landscape Research. Retrieved 2010-08-08</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سادسا معظم الاشجار القديمة المهمة في هذا العلم الحلقات بها تأخذ عدة اشكال وليست شكل واحد منتظم ومنها الاشجار التي اعتمد عليها </a:t>
            </a:r>
            <a:r>
              <a:rPr lang="ar-EG" sz="2800" b="1" dirty="0" err="1">
                <a:solidFill>
                  <a:srgbClr val="FFFFFF"/>
                </a:solidFill>
                <a:latin typeface="Times New Roman" panose="02020603050405020304" pitchFamily="18" charset="0"/>
                <a:ea typeface="Calibri"/>
                <a:cs typeface="Times New Roman" panose="02020603050405020304" pitchFamily="18" charset="0"/>
              </a:rPr>
              <a:t>ايدموند</a:t>
            </a:r>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ar-EG" sz="2800" b="1" dirty="0" err="1">
                <a:solidFill>
                  <a:srgbClr val="FFFFFF"/>
                </a:solidFill>
                <a:latin typeface="Times New Roman" panose="02020603050405020304" pitchFamily="18" charset="0"/>
                <a:ea typeface="Calibri"/>
                <a:cs typeface="Times New Roman" panose="02020603050405020304" pitchFamily="18" charset="0"/>
              </a:rPr>
              <a:t>شولمان</a:t>
            </a:r>
            <a:r>
              <a:rPr lang="ar-EG" sz="2800" b="1" dirty="0">
                <a:solidFill>
                  <a:srgbClr val="FFFFFF"/>
                </a:solidFill>
                <a:latin typeface="Times New Roman" panose="02020603050405020304" pitchFamily="18" charset="0"/>
                <a:ea typeface="Calibri"/>
                <a:cs typeface="Times New Roman" panose="02020603050405020304" pitchFamily="18" charset="0"/>
              </a:rPr>
              <a:t>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Miller, Brian, “Methuselah Walk.” Eastern Sierra Interpretive Association, Bishop, CA., no date.</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سابعا امر اخر بعض الاشجار تتغير ظروفها فجأة فشجرة صغيرة مغطاة بشجرة كبيرة فنصيبها من الامطار واشعة الشمس قليل ونموها قليل وتصنع حلقات كثيرة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فجأة تموت الشجرة الكبيرة وتسقط او تقطع وتصبح الظروف للشجرة الصغيرة أفضل بكثير فهي تحصل على كل المطر واشعة الشمس وتتغير اشكال حلقاتها</a:t>
            </a:r>
          </a:p>
        </p:txBody>
      </p:sp>
    </p:spTree>
    <p:extLst>
      <p:ext uri="{BB962C8B-B14F-4D97-AF65-F5344CB8AC3E}">
        <p14:creationId xmlns:p14="http://schemas.microsoft.com/office/powerpoint/2010/main" val="36107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ثامنا الاشجار القديمة كانت تربتها قاعدية أكثر وبها طبقة كلسية أكثر التي تعطي مظهر ودرجة لون مختلف في الحلقات وهذا يعطي منظر حلقات خادعة وايضا يتغير بتغير ظروف التربة حسب ما تحمله المياه من حموضة او قاعدية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Anonymous, "Ancient Bristlecone Pine Forest." Government Printing Office, Washington D.C., 1981.</a:t>
            </a: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تاسعا الاشجار الي على جانبي جبل واحد تتعرض لظروف مختلفة من حرارة مختلفة وكميات مطر مختلف واشعة شمس مختلفة بسبب وجودهم على جانبين مختلفين من جبل واحد رغم انهم يعتبروا في التقويم السابق منطقة واحدة  </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عاشرا النشاط البركاني في مناطق قريبة الذي يؤثر بارتفاع حرارة وزيادة بخار الماء وايضا كثرة ثاني اكسيد الكربون وتغير قوة اشعة الشمس بسبب الدخان والرماد يجعل حلقة سميكة متعددة الالوان يظنوها عدة حلقات.</a:t>
            </a:r>
          </a:p>
        </p:txBody>
      </p:sp>
    </p:spTree>
    <p:extLst>
      <p:ext uri="{BB962C8B-B14F-4D97-AF65-F5344CB8AC3E}">
        <p14:creationId xmlns:p14="http://schemas.microsoft.com/office/powerpoint/2010/main" val="7512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83209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حادي عشر تغيير تيار المياه الجوفية وارتفاع وانخفاض منسوب المياه في الموسم الواحد بجوار الاشجار يؤثر على عدد الحلقات في الموسم الواحد.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وهذا ليس كلامي فقط بل كلام علماء التطور نفسهم في كل من المراجع التالية</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Under certain climatic conditions such as late frost, produce more than one ring per year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a:t>
            </a:r>
            <a:r>
              <a:rPr lang="en-US" sz="2800" b="1" dirty="0" err="1">
                <a:solidFill>
                  <a:srgbClr val="FFFFFF"/>
                </a:solidFill>
                <a:latin typeface="Times New Roman" panose="02020603050405020304" pitchFamily="18" charset="0"/>
                <a:ea typeface="Calibri"/>
                <a:cs typeface="Times New Roman" panose="02020603050405020304" pitchFamily="18" charset="0"/>
              </a:rPr>
              <a:t>Glock</a:t>
            </a:r>
            <a:r>
              <a:rPr lang="en-US" sz="2800" b="1" dirty="0">
                <a:solidFill>
                  <a:srgbClr val="FFFFFF"/>
                </a:solidFill>
                <a:latin typeface="Times New Roman" panose="02020603050405020304" pitchFamily="18" charset="0"/>
                <a:ea typeface="Calibri"/>
                <a:cs typeface="Times New Roman" panose="02020603050405020304" pitchFamily="18" charset="0"/>
              </a:rPr>
              <a:t> and </a:t>
            </a:r>
            <a:r>
              <a:rPr lang="en-US" sz="2800" b="1" dirty="0" err="1">
                <a:solidFill>
                  <a:srgbClr val="FFFFFF"/>
                </a:solidFill>
                <a:latin typeface="Times New Roman" panose="02020603050405020304" pitchFamily="18" charset="0"/>
                <a:ea typeface="Calibri"/>
                <a:cs typeface="Times New Roman" panose="02020603050405020304" pitchFamily="18" charset="0"/>
              </a:rPr>
              <a:t>Agerter</a:t>
            </a:r>
            <a:r>
              <a:rPr lang="en-US" sz="2800" b="1" dirty="0">
                <a:solidFill>
                  <a:srgbClr val="FFFFFF"/>
                </a:solidFill>
                <a:latin typeface="Times New Roman" panose="02020603050405020304" pitchFamily="18" charset="0"/>
                <a:ea typeface="Calibri"/>
                <a:cs typeface="Times New Roman" panose="02020603050405020304" pitchFamily="18" charset="0"/>
              </a:rPr>
              <a:t>, 1963].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in the carefully checked history of bristlecone pines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[Ferguson, 1968, p.840].</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(Bailey, 1989, p.101)</a:t>
            </a:r>
          </a:p>
          <a:p>
            <a:pPr lvl="0" algn="l"/>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كل هذا يؤكد عدم دقة مقياس الاعمار بعدد حلقات الأشجار </a:t>
            </a:r>
          </a:p>
        </p:txBody>
      </p:sp>
    </p:spTree>
    <p:extLst>
      <p:ext uri="{BB962C8B-B14F-4D97-AF65-F5344CB8AC3E}">
        <p14:creationId xmlns:p14="http://schemas.microsoft.com/office/powerpoint/2010/main" val="7852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626581"/>
            <a:ext cx="10691445" cy="3539430"/>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http://drghaly.com/articles/display/12369</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https://www.youtube.com/watch?v=VEqEpemsMho</a:t>
            </a:r>
          </a:p>
        </p:txBody>
      </p:sp>
    </p:spTree>
    <p:extLst>
      <p:ext uri="{BB962C8B-B14F-4D97-AF65-F5344CB8AC3E}">
        <p14:creationId xmlns:p14="http://schemas.microsoft.com/office/powerpoint/2010/main" val="355730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21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8887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32149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على قدم العمر بعدد حلقات الأشجار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كل هذا يتعلق بالأشجار الحية ولكن أيضا الخشب القديم سواء مستخدم في بيوت او مدفون الذي يستخدم لتكميل الاجندة به إشكاليات بالإضافة الي الإشكاليات السابقة</a:t>
            </a:r>
            <a:r>
              <a:rPr lang="ar-EG" sz="2800" b="1" dirty="0" smtClean="0">
                <a:solidFill>
                  <a:srgbClr val="FFFFFF"/>
                </a:solidFill>
                <a:latin typeface="Times New Roman" panose="02020603050405020304" pitchFamily="18" charset="0"/>
                <a:ea typeface="Calibri"/>
                <a:cs typeface="Times New Roman" panose="02020603050405020304" pitchFamily="18" charset="0"/>
              </a:rPr>
              <a:t>.</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ثلاث عوامل إضافية للأخشاب القديمة وليست للشجر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الحي تضاف الى الاحدى عشر السابقين</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الثاني عشر عامل اخر خطير تم تجاهله في وضع هذا المقياس متعلق بالخشب القديم وهو أن البيوت او المواد الخشبية ليست بالشرط أن تكون استخدم شجر المنطقة فقد يكون استخدم خشب منطقة اخري او دولة اخري. </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الثالث عشر من الممكن ان يكون الخشب المدفون هو ليس من خشب المنطقة ولكن اتي بسبب سيل او فيضان نهر او طوفان او غيره من العوامل.</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الرابع عشر وهو احتمالية الخطأ المرتفعة في تداخل تحديد الاعمار بين قطع الخشب المختلفة لان هذا امر تقديري فقط </a:t>
            </a:r>
          </a:p>
        </p:txBody>
      </p:sp>
    </p:spTree>
    <p:extLst>
      <p:ext uri="{BB962C8B-B14F-4D97-AF65-F5344CB8AC3E}">
        <p14:creationId xmlns:p14="http://schemas.microsoft.com/office/powerpoint/2010/main" val="379664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970318"/>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شرح دكتور جون </a:t>
            </a:r>
            <a:r>
              <a:rPr lang="ar-EG" sz="2800" b="1" dirty="0" err="1">
                <a:solidFill>
                  <a:srgbClr val="FFFFFF"/>
                </a:solidFill>
                <a:latin typeface="Times New Roman" panose="02020603050405020304" pitchFamily="18" charset="0"/>
                <a:ea typeface="Calibri"/>
                <a:cs typeface="Times New Roman" panose="02020603050405020304" pitchFamily="18" charset="0"/>
              </a:rPr>
              <a:t>وودمورابي</a:t>
            </a:r>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a:solidFill>
                  <a:srgbClr val="FFFFFF"/>
                </a:solidFill>
                <a:latin typeface="Times New Roman" panose="02020603050405020304" pitchFamily="18" charset="0"/>
                <a:ea typeface="Calibri"/>
                <a:cs typeface="Times New Roman" panose="02020603050405020304" pitchFamily="18" charset="0"/>
              </a:rPr>
              <a:t>John </a:t>
            </a:r>
            <a:r>
              <a:rPr lang="en-US" sz="2800" b="1" dirty="0" err="1">
                <a:solidFill>
                  <a:srgbClr val="FFFFFF"/>
                </a:solidFill>
                <a:latin typeface="Times New Roman" panose="02020603050405020304" pitchFamily="18" charset="0"/>
                <a:ea typeface="Calibri"/>
                <a:cs typeface="Times New Roman" panose="02020603050405020304" pitchFamily="18" charset="0"/>
              </a:rPr>
              <a:t>Woodmorappe</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ar-EG" sz="2800" b="1" dirty="0">
                <a:solidFill>
                  <a:srgbClr val="FFFFFF"/>
                </a:solidFill>
                <a:latin typeface="Times New Roman" panose="02020603050405020304" pitchFamily="18" charset="0"/>
                <a:ea typeface="Calibri"/>
                <a:cs typeface="Times New Roman" panose="02020603050405020304" pitchFamily="18" charset="0"/>
              </a:rPr>
              <a:t>اشكاليته واخطاؤه ووضح اختلال أكثر من 2 الي 3 مرات فقط في عشر سنين يجعلهم غير متطابقين ويجعلهم غالبا يضافوا بدل من ان يتداخلوا. وهذا يجعل التداخل خطا ولا يعتد به</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J. </a:t>
            </a:r>
            <a:r>
              <a:rPr lang="en-US" sz="2800" b="1" dirty="0" err="1">
                <a:solidFill>
                  <a:srgbClr val="FFFFFF"/>
                </a:solidFill>
                <a:latin typeface="Times New Roman" panose="02020603050405020304" pitchFamily="18" charset="0"/>
                <a:ea typeface="Calibri"/>
                <a:cs typeface="Times New Roman" panose="02020603050405020304" pitchFamily="18" charset="0"/>
              </a:rPr>
              <a:t>Woodmorappe</a:t>
            </a:r>
            <a:r>
              <a:rPr lang="en-US" sz="2800" b="1" dirty="0">
                <a:solidFill>
                  <a:srgbClr val="FFFFFF"/>
                </a:solidFill>
                <a:latin typeface="Times New Roman" panose="02020603050405020304" pitchFamily="18" charset="0"/>
                <a:ea typeface="Calibri"/>
                <a:cs typeface="Times New Roman" panose="02020603050405020304" pitchFamily="18" charset="0"/>
              </a:rPr>
              <a:t> (2003b), “Collapsing the Long Bristlecone Pine Tree Chronologies,” in Proceedings of the Fifth International Conference on Creationism, ed. R. L. Ivey, Jr., (Pittsburgh: Creation Science Fellowship, 2003), pp. 491–503</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ونظام الكمبيوتر </a:t>
            </a:r>
            <a:r>
              <a:rPr lang="en-US" sz="2800" b="1" dirty="0">
                <a:solidFill>
                  <a:srgbClr val="FFFFFF"/>
                </a:solidFill>
                <a:latin typeface="Times New Roman" panose="02020603050405020304" pitchFamily="18" charset="0"/>
                <a:ea typeface="Calibri"/>
                <a:cs typeface="Times New Roman" panose="02020603050405020304" pitchFamily="18" charset="0"/>
              </a:rPr>
              <a:t>COFECHA </a:t>
            </a:r>
            <a:r>
              <a:rPr lang="ar-EG" sz="2800" b="1" dirty="0">
                <a:solidFill>
                  <a:srgbClr val="FFFFFF"/>
                </a:solidFill>
                <a:latin typeface="Times New Roman" panose="02020603050405020304" pitchFamily="18" charset="0"/>
                <a:ea typeface="Calibri"/>
                <a:cs typeface="Times New Roman" panose="02020603050405020304" pitchFamily="18" charset="0"/>
              </a:rPr>
              <a:t>اثبت خطأ عدد الحلقات</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John </a:t>
            </a:r>
            <a:r>
              <a:rPr lang="en-US" sz="2800" b="1" dirty="0" err="1">
                <a:solidFill>
                  <a:srgbClr val="FFFFFF"/>
                </a:solidFill>
                <a:latin typeface="Times New Roman" panose="02020603050405020304" pitchFamily="18" charset="0"/>
                <a:ea typeface="Calibri"/>
                <a:cs typeface="Times New Roman" panose="02020603050405020304" pitchFamily="18" charset="0"/>
              </a:rPr>
              <a:t>Woodmorappe</a:t>
            </a:r>
            <a:r>
              <a:rPr lang="en-US" sz="2800" b="1" dirty="0">
                <a:solidFill>
                  <a:srgbClr val="FFFFFF"/>
                </a:solidFill>
                <a:latin typeface="Times New Roman" panose="02020603050405020304" pitchFamily="18" charset="0"/>
                <a:ea typeface="Calibri"/>
                <a:cs typeface="Times New Roman" panose="02020603050405020304" pitchFamily="18" charset="0"/>
              </a:rPr>
              <a:t>, M.A. Geology, B.A. Biology January 28, 2009</a:t>
            </a:r>
          </a:p>
        </p:txBody>
      </p:sp>
    </p:spTree>
    <p:extLst>
      <p:ext uri="{BB962C8B-B14F-4D97-AF65-F5344CB8AC3E}">
        <p14:creationId xmlns:p14="http://schemas.microsoft.com/office/powerpoint/2010/main" val="26354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اجروا تجارب على الاشجار من نوع الصنوبر التي يعتمدوا عليها كثيرا في تحديد الاعمار القديمة </a:t>
            </a:r>
            <a:r>
              <a:rPr lang="en-US" sz="2800" b="1" dirty="0">
                <a:solidFill>
                  <a:srgbClr val="FFFFFF"/>
                </a:solidFill>
                <a:latin typeface="Times New Roman" panose="02020603050405020304" pitchFamily="18" charset="0"/>
                <a:ea typeface="Calibri"/>
                <a:cs typeface="Times New Roman" panose="02020603050405020304" pitchFamily="18" charset="0"/>
              </a:rPr>
              <a:t>pine tree Bristlecone </a:t>
            </a:r>
            <a:r>
              <a:rPr lang="ar-EG" sz="2800" b="1" dirty="0">
                <a:solidFill>
                  <a:srgbClr val="FFFFFF"/>
                </a:solidFill>
                <a:latin typeface="Times New Roman" panose="02020603050405020304" pitchFamily="18" charset="0"/>
                <a:ea typeface="Calibri"/>
                <a:cs typeface="Times New Roman" panose="02020603050405020304" pitchFamily="18" charset="0"/>
              </a:rPr>
              <a:t>فبدوءا يزرعوها وبعد عشر سنين يقيسوا عدد الحلقات فيجدوا بها من 15 الي 25 حلقة وهي معروف عمرها بدقة انها 10 سنين</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ولهذا اعترف بعض علماء النباتات ان ما يسمى مقياس حلقات الاشجار القديم هو ابعد ما يكون عن الدقة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The extended tree ring chronologies are far from absolute</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3.Rohl, David, A Test of Time, Arrow Books, London, Appendix C, </a:t>
            </a:r>
            <a:r>
              <a:rPr lang="en-US" sz="2800" b="1" dirty="0" smtClean="0">
                <a:solidFill>
                  <a:srgbClr val="FFFFFF"/>
                </a:solidFill>
                <a:latin typeface="Times New Roman" panose="02020603050405020304" pitchFamily="18" charset="0"/>
                <a:ea typeface="Calibri"/>
                <a:cs typeface="Times New Roman" panose="02020603050405020304" pitchFamily="18" charset="0"/>
              </a:rPr>
              <a:t>1996</a:t>
            </a:r>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الاشجار القديمة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يوجد أنواع من الأشجار القديمة اسمها </a:t>
            </a:r>
            <a:r>
              <a:rPr lang="ar-EG" sz="2800" b="1" dirty="0" err="1">
                <a:solidFill>
                  <a:srgbClr val="FFFFFF"/>
                </a:solidFill>
                <a:latin typeface="Times New Roman" panose="02020603050405020304" pitchFamily="18" charset="0"/>
                <a:ea typeface="Calibri"/>
                <a:cs typeface="Times New Roman" panose="02020603050405020304" pitchFamily="18" charset="0"/>
              </a:rPr>
              <a:t>سيكوايس</a:t>
            </a:r>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a:solidFill>
                  <a:srgbClr val="FFFFFF"/>
                </a:solidFill>
                <a:latin typeface="Times New Roman" panose="02020603050405020304" pitchFamily="18" charset="0"/>
                <a:ea typeface="Calibri"/>
                <a:cs typeface="Times New Roman" panose="02020603050405020304" pitchFamily="18" charset="0"/>
              </a:rPr>
              <a:t>sequoias. </a:t>
            </a:r>
            <a:r>
              <a:rPr lang="ar-EG" sz="2800" b="1" dirty="0">
                <a:solidFill>
                  <a:srgbClr val="FFFFFF"/>
                </a:solidFill>
                <a:latin typeface="Times New Roman" panose="02020603050405020304" pitchFamily="18" charset="0"/>
                <a:ea typeface="Calibri"/>
                <a:cs typeface="Times New Roman" panose="02020603050405020304" pitchFamily="18" charset="0"/>
              </a:rPr>
              <a:t>بدراستها وجدوا انها ليس لها أعداء طبيعية ولا تموت وتستمر في النمو فقط مثل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The giant sequoias of California and Nevada mountains of California</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Sequoia </a:t>
            </a:r>
            <a:r>
              <a:rPr lang="en-US" sz="2800" b="1" dirty="0" err="1" smtClean="0">
                <a:solidFill>
                  <a:srgbClr val="FFFFFF"/>
                </a:solidFill>
                <a:latin typeface="Times New Roman" panose="02020603050405020304" pitchFamily="18" charset="0"/>
                <a:ea typeface="Calibri"/>
                <a:cs typeface="Times New Roman" panose="02020603050405020304" pitchFamily="18" charset="0"/>
              </a:rPr>
              <a:t>gigantea</a:t>
            </a:r>
            <a:endParaRPr lang="en-US"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465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60745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373087" y="609600"/>
            <a:ext cx="7480510" cy="5612777"/>
          </a:xfrm>
          <a:prstGeom prst="rect">
            <a:avLst/>
          </a:prstGeom>
        </p:spPr>
      </p:pic>
    </p:spTree>
    <p:extLst>
      <p:ext uri="{BB962C8B-B14F-4D97-AF65-F5344CB8AC3E}">
        <p14:creationId xmlns:p14="http://schemas.microsoft.com/office/powerpoint/2010/main" val="263337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970318"/>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فاقدم شجرة حددوا عمرها حتي الان علي الارض </a:t>
            </a:r>
            <a:r>
              <a:rPr lang="en-US" sz="2800" b="1" dirty="0">
                <a:solidFill>
                  <a:srgbClr val="FFFFFF"/>
                </a:solidFill>
                <a:latin typeface="Times New Roman" panose="02020603050405020304" pitchFamily="18" charset="0"/>
                <a:ea typeface="Calibri"/>
                <a:cs typeface="Times New Roman" panose="02020603050405020304" pitchFamily="18" charset="0"/>
              </a:rPr>
              <a:t>Bristlecone Pines  </a:t>
            </a:r>
            <a:r>
              <a:rPr lang="ar-EG" sz="2800" b="1" dirty="0">
                <a:solidFill>
                  <a:srgbClr val="FFFFFF"/>
                </a:solidFill>
                <a:latin typeface="Times New Roman" panose="02020603050405020304" pitchFamily="18" charset="0"/>
                <a:ea typeface="Calibri"/>
                <a:cs typeface="Times New Roman" panose="02020603050405020304" pitchFamily="18" charset="0"/>
              </a:rPr>
              <a:t>والتي تنمو بمعدل بوصة في القرن ولا تزال حية شجرة في جنوب كاليفورنيا يقدر عمرها 4300 سنة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وعمرها هذا يناسب الطوفان تماما. هذه الشجرة سبب اشكالية فلماذا أقدم الاشجار الحية عمرها يناسب الطوفان؟</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بحسبة اخري وجدوا ان معدل نموها مع طولها وهو 30 قدم اي 360 بوصة يناسب تماما ان تكون اقل من 4400 سنة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Anonymous, "Ancient Bristlecone Pine Forest." Government Printing Office, Washington D.C., 1981.</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إذا هو دليل على ما قاله الكتاب المقدس</a:t>
            </a:r>
          </a:p>
        </p:txBody>
      </p:sp>
    </p:spTree>
    <p:extLst>
      <p:ext uri="{BB962C8B-B14F-4D97-AF65-F5344CB8AC3E}">
        <p14:creationId xmlns:p14="http://schemas.microsoft.com/office/powerpoint/2010/main" val="139959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453161"/>
            <a:ext cx="10691445" cy="3539430"/>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http://drghaly.com/articles/display/12370</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https://www.youtube.com/watch?v=w0I1bJaedm8</a:t>
            </a:r>
          </a:p>
        </p:txBody>
      </p:sp>
    </p:spTree>
    <p:extLst>
      <p:ext uri="{BB962C8B-B14F-4D97-AF65-F5344CB8AC3E}">
        <p14:creationId xmlns:p14="http://schemas.microsoft.com/office/powerpoint/2010/main" val="35687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86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6251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02929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83209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على قدم الارض بعدد الطبقات الثلجية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الحلقات الثلجية يقولوا انه تترسب طبقة في السنة بطريقة تسمى </a:t>
            </a:r>
            <a:r>
              <a:rPr lang="en-US" sz="2800" b="1" dirty="0">
                <a:solidFill>
                  <a:srgbClr val="FFFFFF"/>
                </a:solidFill>
                <a:latin typeface="Times New Roman" panose="02020603050405020304" pitchFamily="18" charset="0"/>
                <a:ea typeface="Calibri"/>
                <a:cs typeface="Times New Roman" panose="02020603050405020304" pitchFamily="18" charset="0"/>
              </a:rPr>
              <a:t>winter summer cycle </a:t>
            </a:r>
            <a:r>
              <a:rPr lang="ar-EG" sz="2800" b="1" dirty="0">
                <a:solidFill>
                  <a:srgbClr val="FFFFFF"/>
                </a:solidFill>
                <a:latin typeface="Times New Roman" panose="02020603050405020304" pitchFamily="18" charset="0"/>
                <a:ea typeface="Calibri"/>
                <a:cs typeface="Times New Roman" panose="02020603050405020304" pitchFamily="18" charset="0"/>
              </a:rPr>
              <a:t>وتكون مميزة بكثافة معينة واضحة اللون للعين ما بين بيضاء للثلج وهو شتاء وشفافة وهي ماء متجمد للصيف والاثنين معا يمثلان طبقة او حلقة. وعندما يأخذون عينات طولية من القطب الشمالي ويعدوا عدد الحلقات ليحصوا عدد السنين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ويقولوا انها تعطي اعمار تتعدي 110,000 حلقة اي = 110,000 سنة وبهذا يؤكدوا على قدم عمر الارض بدليل واضح محسوب ويوضحوا خطأ الكتاب المقدس الذي تكلم على صغر عمر الارض بما يناسب 6000 الي 7500 سنة وايضا يوضحوا خطأ الطوفان لأنه لو كان حدث الطوفان العالمي منذ 4400 سنة لكنا وجدنا اقل من 4400 حلقة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فقط</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هذا المقياس يوجد به الكثير من المشاكل </a:t>
            </a:r>
          </a:p>
        </p:txBody>
      </p:sp>
    </p:spTree>
    <p:extLst>
      <p:ext uri="{BB962C8B-B14F-4D97-AF65-F5344CB8AC3E}">
        <p14:creationId xmlns:p14="http://schemas.microsoft.com/office/powerpoint/2010/main" val="29058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اختلاف توزيع الثلج والرياح التي تكون كثبان ثلجية وأيضا يأتي أحيانا موسم لمدة أسبوع او اثنين يدفأ فيه الجو قليلا هذا يكون طبقة شفافة ثم يأتي بعدها عاصفة ثلجية تكون طبقة هشة بيضاء وهكذا فهذا اثبت ان ممكن ان يتكون أكثر من طبقة في السنة بكل سهولة حسب عدد العواصف الثلجية في الصيف وعدد موجات الرياح الدافئة في الشتاء.</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الثلج عندما يتساقط يحبس معه فقاعات هوائية هذه الفقاعات تتحرك بأشكال مختلفة تحت ضغوط مختلفة تجعل الطبقات مختلفة تماما وغير منتظمة وتعطي شكل عدة طبقات وهي طبقة واحدة. أيضا بعض العناصر التي تعطي شكل أكثر من حلقة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يدمر هذا المقياس السنوي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تماما.</a:t>
            </a:r>
            <a:r>
              <a:rPr lang="en-US" sz="2800" b="1" dirty="0" smtClean="0">
                <a:solidFill>
                  <a:srgbClr val="FFFFFF"/>
                </a:solidFill>
                <a:latin typeface="Times New Roman" panose="02020603050405020304" pitchFamily="18" charset="0"/>
                <a:ea typeface="Calibri"/>
                <a:cs typeface="Times New Roman" panose="02020603050405020304" pitchFamily="18" charset="0"/>
              </a:rPr>
              <a:t> </a:t>
            </a:r>
            <a:endParaRPr lang="en-US"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84438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83209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ومرجع تكلم عن هذه العوامل</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Shuman, C.A., Alley, R.B., </a:t>
            </a:r>
            <a:r>
              <a:rPr lang="en-US" sz="2800" b="1" dirty="0" err="1">
                <a:solidFill>
                  <a:srgbClr val="FFFFFF"/>
                </a:solidFill>
                <a:latin typeface="Times New Roman" panose="02020603050405020304" pitchFamily="18" charset="0"/>
                <a:ea typeface="Calibri"/>
                <a:cs typeface="Times New Roman" panose="02020603050405020304" pitchFamily="18" charset="0"/>
              </a:rPr>
              <a:t>Anandakrishnan</a:t>
            </a:r>
            <a:r>
              <a:rPr lang="en-US" sz="2800" b="1" dirty="0">
                <a:solidFill>
                  <a:srgbClr val="FFFFFF"/>
                </a:solidFill>
                <a:latin typeface="Times New Roman" panose="02020603050405020304" pitchFamily="18" charset="0"/>
                <a:ea typeface="Calibri"/>
                <a:cs typeface="Times New Roman" panose="02020603050405020304" pitchFamily="18" charset="0"/>
              </a:rPr>
              <a:t>, S., White, J.W.C., </a:t>
            </a:r>
            <a:r>
              <a:rPr lang="en-US" sz="2800" b="1" dirty="0" err="1">
                <a:solidFill>
                  <a:srgbClr val="FFFFFF"/>
                </a:solidFill>
                <a:latin typeface="Times New Roman" panose="02020603050405020304" pitchFamily="18" charset="0"/>
                <a:ea typeface="Calibri"/>
                <a:cs typeface="Times New Roman" panose="02020603050405020304" pitchFamily="18" charset="0"/>
              </a:rPr>
              <a:t>Grootes</a:t>
            </a:r>
            <a:r>
              <a:rPr lang="en-US" sz="2800" b="1" dirty="0">
                <a:solidFill>
                  <a:srgbClr val="FFFFFF"/>
                </a:solidFill>
                <a:latin typeface="Times New Roman" panose="02020603050405020304" pitchFamily="18" charset="0"/>
                <a:ea typeface="Calibri"/>
                <a:cs typeface="Times New Roman" panose="02020603050405020304" pitchFamily="18" charset="0"/>
              </a:rPr>
              <a:t>, P.M., and Stearns, C.R., Temperature and accumulation at the Greenland summit: Comparison of high-resolution isotope profiles and satellite passive microwave brightness temperature trends. Journal of Geophysical Research 100(D5):9165–9177,</a:t>
            </a: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ولهذا اعترف بعض من مؤيدي التطور على خطأ تحديد الاعمار بعدد الطبقات</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Alley, R.B. et al., Visual-stratigraphic dating of the GISP2 ice core: Basis, reproducibility, and application. Journal of Geophysical Research 102(C12):26,367–26,381, 1997.</a:t>
            </a:r>
          </a:p>
        </p:txBody>
      </p:sp>
    </p:spTree>
    <p:extLst>
      <p:ext uri="{BB962C8B-B14F-4D97-AF65-F5344CB8AC3E}">
        <p14:creationId xmlns:p14="http://schemas.microsoft.com/office/powerpoint/2010/main" val="230500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ما دمر هذا المقياس تماما هو قصة هبوط مجموعة طائرات في المنطقة القطبية في الحرب العالمية الثانية التي هبطت اضطراريا سنة 1942 </a:t>
            </a:r>
            <a:r>
              <a:rPr lang="ar-EG" sz="2800" b="1" dirty="0" smtClean="0">
                <a:solidFill>
                  <a:srgbClr val="FFFFFF"/>
                </a:solidFill>
                <a:latin typeface="Times New Roman" panose="02020603050405020304" pitchFamily="18" charset="0"/>
                <a:ea typeface="Calibri"/>
                <a:cs typeface="Times New Roman" panose="02020603050405020304" pitchFamily="18" charset="0"/>
              </a:rPr>
              <a:t>في </a:t>
            </a:r>
            <a:r>
              <a:rPr lang="ar-EG" sz="2800" b="1" dirty="0">
                <a:solidFill>
                  <a:srgbClr val="FFFFFF"/>
                </a:solidFill>
                <a:latin typeface="Times New Roman" panose="02020603050405020304" pitchFamily="18" charset="0"/>
                <a:ea typeface="Calibri"/>
                <a:cs typeface="Times New Roman" panose="02020603050405020304" pitchFamily="18" charset="0"/>
              </a:rPr>
              <a:t>منطقة جرين لاند وتركت منذ هذا الوقت وبعد أكثر من 40 سنة بدا البحث عنها كاثر تاريخي من الحرب واكتشف انها على عمق أكثر من 75 متر من الثلج او ما يوازي 250 قدم من الثلج وهذه النقطة تشير الي ان افتراض طبقات الثلج الكثيرة تؤكد ان عمر الارض مئات الالوف من السنين هي معلومة غير دقيقة لان 268 قدم تكونوا ليس في أكثر من 3200 سنة ولكن فقط في خمسين سنة. اي بمعدل 1.6 متر ثلج في السنة او تقريبا 5 الي 5.5 قدم في السنة او ما يوازي 60 حلقة او طبقة في السنة.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فالعمق التي وجدت عليه هو عمق يمثل أكثر من 3200 سنة بعدد الطبقات ولكنها من 48 سنة فقط وليست من 3200 سنة. ملحوظة أيضا اكتشف أن في كل متر من هذه الطبقات الكثير جدا من الحلقات فكل حلقة غامقة وفاتحة اللون لا تمثل سنة بل تنتج حلقات كثيره في السنة الواحدة ولا تكون بوصة في السنة كطبقة سنوية بل تمثل خمسين او ستين طبقة كل منها بوصه او اقل او أكثر وكلهم يمثلون معا سنة واحدة</a:t>
            </a:r>
          </a:p>
        </p:txBody>
      </p:sp>
    </p:spTree>
    <p:extLst>
      <p:ext uri="{BB962C8B-B14F-4D97-AF65-F5344CB8AC3E}">
        <p14:creationId xmlns:p14="http://schemas.microsoft.com/office/powerpoint/2010/main" val="143794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20952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365829" y="522515"/>
            <a:ext cx="7605485" cy="5704114"/>
          </a:xfrm>
          <a:prstGeom prst="rect">
            <a:avLst/>
          </a:prstGeom>
        </p:spPr>
      </p:pic>
    </p:spTree>
    <p:extLst>
      <p:ext uri="{BB962C8B-B14F-4D97-AF65-F5344CB8AC3E}">
        <p14:creationId xmlns:p14="http://schemas.microsoft.com/office/powerpoint/2010/main" val="18915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224676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ورغم هذا الاكتشاف من بداية التسعينيات وحتى الان واضح ومقاس. ولكن للأسف حتى الان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لا</a:t>
            </a:r>
            <a:r>
              <a:rPr lang="en-US" sz="2800" b="1" dirty="0" smtClean="0">
                <a:solidFill>
                  <a:srgbClr val="FFFFFF"/>
                </a:solidFill>
                <a:latin typeface="Times New Roman" panose="02020603050405020304" pitchFamily="18" charset="0"/>
                <a:ea typeface="Calibri"/>
                <a:cs typeface="Times New Roman" panose="02020603050405020304" pitchFamily="18" charset="0"/>
              </a:rPr>
              <a:t> </a:t>
            </a:r>
            <a:r>
              <a:rPr lang="ar-EG" sz="2800" b="1" dirty="0" smtClean="0">
                <a:solidFill>
                  <a:srgbClr val="FFFFFF"/>
                </a:solidFill>
                <a:latin typeface="Times New Roman" panose="02020603050405020304" pitchFamily="18" charset="0"/>
                <a:ea typeface="Calibri"/>
                <a:cs typeface="Times New Roman" panose="02020603050405020304" pitchFamily="18" charset="0"/>
              </a:rPr>
              <a:t>يزالوا </a:t>
            </a:r>
            <a:r>
              <a:rPr lang="ar-EG" sz="2800" b="1" dirty="0">
                <a:solidFill>
                  <a:srgbClr val="FFFFFF"/>
                </a:solidFill>
                <a:latin typeface="Times New Roman" panose="02020603050405020304" pitchFamily="18" charset="0"/>
                <a:ea typeface="Calibri"/>
                <a:cs typeface="Times New Roman" panose="02020603050405020304" pitchFamily="18" charset="0"/>
              </a:rPr>
              <a:t>يتكلموا عن الحلقات التي تساوي سنين رغم انها ثبت خطأها بدليل لا يصلح تجاهله بهذه الطريقة</a:t>
            </a:r>
            <a:r>
              <a:rPr lang="ar-EG" sz="2800" b="1" dirty="0" smtClean="0">
                <a:solidFill>
                  <a:srgbClr val="FFFFFF"/>
                </a:solidFill>
                <a:latin typeface="Times New Roman" panose="02020603050405020304" pitchFamily="18" charset="0"/>
                <a:ea typeface="Calibri"/>
                <a:cs typeface="Times New Roman" panose="02020603050405020304" pitchFamily="18" charset="0"/>
              </a:rPr>
              <a:t>.</a:t>
            </a:r>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لو دققنا في الادلة نجدها ضد عمر الارض القديم اي بلايين السنين بل أقصر من ذلك بكثير ولا يوجد الوقت المزعوم للتطور وهذا ما يجعل فرضية التطور خطأ تماما وتثبت وجود الخالق</a:t>
            </a:r>
          </a:p>
        </p:txBody>
      </p:sp>
    </p:spTree>
    <p:extLst>
      <p:ext uri="{BB962C8B-B14F-4D97-AF65-F5344CB8AC3E}">
        <p14:creationId xmlns:p14="http://schemas.microsoft.com/office/powerpoint/2010/main" val="12661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4524315"/>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http://drghaly.com/articles/display/12374</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http://drghaly.com/articles/display/12375</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https://www.youtube.com/watch?v=qpsYHvT8Q84</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https://www.youtube.com/watch?v=9CkV4QowO88</a:t>
            </a:r>
          </a:p>
        </p:txBody>
      </p:sp>
    </p:spTree>
    <p:extLst>
      <p:ext uri="{BB962C8B-B14F-4D97-AF65-F5344CB8AC3E}">
        <p14:creationId xmlns:p14="http://schemas.microsoft.com/office/powerpoint/2010/main" val="26760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191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80188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60436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83209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على بعض ادلة قدم الأرض والشعاب المرجانية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الشعاب المرجانية التي يقال انها تنمو بمعدل بطيء جدا فيستشهد بالأحجام الكبيرة منها والتي تنموا بمعدل بطيء جدا كدليل يؤكد قدم عمر الأرض وهذا تكلم عنه دارون كدليل على قدم العمر</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والان يقولوا انها تكون من 0.8 مليمتر الي 80 مليمتر في السنة فتكون بعضها عمره 175000 سنة كمتوسط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يوجد عوامل كثيره تؤثر في نمو الشعاب المرجانية على سبيل المثال كلما كثرت الكائنات الدقيقة التي تكونه كلما ازداد معدل كبر حجمه أيضا المواد الكيميائية والملوثات والعوادم التي نعرف كلنا انها تزداد نسبتها في مياه المحيطات والبحار كل سنة هذه تجعل معدل نموت الشعاب يقل كل سنة بطريقة عكسية. وبناء عليه المعدل الذي نقيسه الان هو اقل بكثير من المعدل القديم</a:t>
            </a:r>
          </a:p>
        </p:txBody>
      </p:sp>
    </p:spTree>
    <p:extLst>
      <p:ext uri="{BB962C8B-B14F-4D97-AF65-F5344CB8AC3E}">
        <p14:creationId xmlns:p14="http://schemas.microsoft.com/office/powerpoint/2010/main" val="37991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40120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عمق المياه هذه كائنات كثير منها يقوم بعملية البناء الضوئي ولكنها حساسة الي قوة اشعة الشمس فكلما اقتربت من سطح المياه قل النمو بسبب اشعة الشمس المباشرة هذا العامل يجعل المقياس الحالي فاشل لأنه يقيس الان بعد نمو الأعشاب المرجانية الي قرب سطح الماء.</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Squires, D.F. (1959). "Deep sea corals collected by the Lamont Geological Observatory. 1. Atlantic corals". American Museum </a:t>
            </a:r>
            <a:r>
              <a:rPr lang="en-US" sz="2800" b="1" dirty="0" err="1">
                <a:solidFill>
                  <a:srgbClr val="FFFFFF"/>
                </a:solidFill>
                <a:latin typeface="Times New Roman" panose="02020603050405020304" pitchFamily="18" charset="0"/>
                <a:ea typeface="Calibri"/>
                <a:cs typeface="Times New Roman" panose="02020603050405020304" pitchFamily="18" charset="0"/>
              </a:rPr>
              <a:t>Novitates</a:t>
            </a:r>
            <a:r>
              <a:rPr lang="en-US" sz="2800" b="1" dirty="0">
                <a:solidFill>
                  <a:srgbClr val="FFFFFF"/>
                </a:solidFill>
                <a:latin typeface="Times New Roman" panose="02020603050405020304" pitchFamily="18" charset="0"/>
                <a:ea typeface="Calibri"/>
                <a:cs typeface="Times New Roman" panose="02020603050405020304" pitchFamily="18" charset="0"/>
              </a:rPr>
              <a:t> 1965: 1–42.</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نسبة الملوحة فهو لا ينموا في المياه عالية الملوحة ونعرف ان الملوحة تختلف من جيل عن اخر والمياه في ازدياد نسبة الملوحة فيها تدريجيا من سنة الي التالية هذا يؤثر على معدلها </a:t>
            </a:r>
          </a:p>
          <a:p>
            <a:pPr lvl="0" algn="l"/>
            <a:r>
              <a:rPr lang="en-US" sz="2800" b="1" dirty="0" err="1">
                <a:solidFill>
                  <a:srgbClr val="FFFFFF"/>
                </a:solidFill>
                <a:latin typeface="Times New Roman" panose="02020603050405020304" pitchFamily="18" charset="0"/>
                <a:ea typeface="Calibri"/>
                <a:cs typeface="Times New Roman" panose="02020603050405020304" pitchFamily="18" charset="0"/>
              </a:rPr>
              <a:t>Reefkeeping</a:t>
            </a:r>
            <a:r>
              <a:rPr lang="en-US" sz="2800" b="1" dirty="0">
                <a:solidFill>
                  <a:srgbClr val="FFFFFF"/>
                </a:solidFill>
                <a:latin typeface="Times New Roman" panose="02020603050405020304" pitchFamily="18" charset="0"/>
                <a:ea typeface="Calibri"/>
                <a:cs typeface="Times New Roman" panose="02020603050405020304" pitchFamily="18" charset="0"/>
              </a:rPr>
              <a:t> 101 - Various Nutrient Control </a:t>
            </a:r>
            <a:r>
              <a:rPr lang="en-US" sz="2800" b="1" dirty="0" smtClean="0">
                <a:solidFill>
                  <a:srgbClr val="FFFFFF"/>
                </a:solidFill>
                <a:latin typeface="Times New Roman" panose="02020603050405020304" pitchFamily="18" charset="0"/>
                <a:ea typeface="Calibri"/>
                <a:cs typeface="Times New Roman" panose="02020603050405020304" pitchFamily="18" charset="0"/>
              </a:rPr>
              <a:t>Methods</a:t>
            </a:r>
            <a:endParaRPr lang="en-US"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5478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500743" y="649585"/>
            <a:ext cx="10894087" cy="6124754"/>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وغيرها الكثير من العوامل وهذا ليس كلامي بل كلام علماء التطور نفسهم مثل دراسات مايور التي استمرت 4 سنوات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There are numerous influences, which directly interfere with the growth processes of the coral animals. Some of these factors as observed by A. G. Mayor during a four-year Carnegie expedition to the Samoan Islands were: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هناك العديد من المؤثرات التي تتعارض مباشرة مع عمليات النمو للكائنات المرجانية بعض هذه العوامل كما لاحظ اي جي مايور في خلال أربع سنوات في بعثته الاستكشافية </a:t>
            </a:r>
            <a:r>
              <a:rPr lang="ar-EG" sz="2800" b="1" dirty="0" err="1">
                <a:solidFill>
                  <a:srgbClr val="FFFFFF"/>
                </a:solidFill>
                <a:latin typeface="Times New Roman" panose="02020603050405020304" pitchFamily="18" charset="0"/>
                <a:ea typeface="Calibri"/>
                <a:cs typeface="Times New Roman" panose="02020603050405020304" pitchFamily="18" charset="0"/>
              </a:rPr>
              <a:t>كارينجي</a:t>
            </a:r>
            <a:r>
              <a:rPr lang="ar-EG" sz="2800" b="1" dirty="0">
                <a:solidFill>
                  <a:srgbClr val="FFFFFF"/>
                </a:solidFill>
                <a:latin typeface="Times New Roman" panose="02020603050405020304" pitchFamily="18" charset="0"/>
                <a:ea typeface="Calibri"/>
                <a:cs typeface="Times New Roman" panose="02020603050405020304" pitchFamily="18" charset="0"/>
              </a:rPr>
              <a:t> الي جزر </a:t>
            </a:r>
            <a:r>
              <a:rPr lang="ar-EG" sz="2800" b="1" dirty="0" err="1">
                <a:solidFill>
                  <a:srgbClr val="FFFFFF"/>
                </a:solidFill>
                <a:latin typeface="Times New Roman" panose="02020603050405020304" pitchFamily="18" charset="0"/>
                <a:ea typeface="Calibri"/>
                <a:cs typeface="Times New Roman" panose="02020603050405020304" pitchFamily="18" charset="0"/>
              </a:rPr>
              <a:t>ساموان</a:t>
            </a:r>
            <a:r>
              <a:rPr lang="ar-EG" sz="2800" b="1" dirty="0">
                <a:solidFill>
                  <a:srgbClr val="FFFFFF"/>
                </a:solidFill>
                <a:latin typeface="Times New Roman" panose="02020603050405020304" pitchFamily="18" charset="0"/>
                <a:ea typeface="Calibri"/>
                <a:cs typeface="Times New Roman" panose="02020603050405020304" pitchFamily="18" charset="0"/>
              </a:rPr>
              <a:t> كانت:</a:t>
            </a:r>
          </a:p>
          <a:p>
            <a:pPr lvl="0" algn="l"/>
            <a:r>
              <a:rPr lang="ar-EG" sz="2800" b="1" dirty="0">
                <a:solidFill>
                  <a:srgbClr val="FFFFFF"/>
                </a:solidFill>
                <a:latin typeface="Times New Roman" panose="02020603050405020304" pitchFamily="18" charset="0"/>
                <a:ea typeface="Calibri"/>
                <a:cs typeface="Times New Roman" panose="02020603050405020304" pitchFamily="18" charset="0"/>
              </a:rPr>
              <a:t>(</a:t>
            </a:r>
            <a:r>
              <a:rPr lang="en-US" sz="2800" b="1" dirty="0">
                <a:solidFill>
                  <a:srgbClr val="FFFFFF"/>
                </a:solidFill>
                <a:latin typeface="Times New Roman" panose="02020603050405020304" pitchFamily="18" charset="0"/>
                <a:ea typeface="Calibri"/>
                <a:cs typeface="Times New Roman" panose="02020603050405020304" pitchFamily="18" charset="0"/>
              </a:rPr>
              <a:t>a) Silt and mud washing over and smothering coral colonies,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(b) High temperatures due to hot sun during low tides,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(c) drenching tropical rains which not only smothered and killed many coral colonies by the resulting mud, but diluted the sea water to such a low salt content that the coral polyps could no longer live in it.</a:t>
            </a:r>
          </a:p>
        </p:txBody>
      </p:sp>
    </p:spTree>
    <p:extLst>
      <p:ext uri="{BB962C8B-B14F-4D97-AF65-F5344CB8AC3E}">
        <p14:creationId xmlns:p14="http://schemas.microsoft.com/office/powerpoint/2010/main" val="239542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970318"/>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الطمى والطين الذي يجرف فوقهم يخنق المستعمرات المرجانية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ارتفاع الحرارة بسبب الشمس الحارقة اثناء الجذر (وهذا ما قلته سابقا ان ينموا بسرعة حتى يقترب من سطح المياه وعندها يقل معدل النمو جدا لان الشمس تقتل هذه الكائنات لأنها اقتربت من سطح المياه وهي لا تتحمل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اشعة الشمس </a:t>
            </a:r>
            <a:r>
              <a:rPr lang="ar-EG" sz="2800" b="1" dirty="0">
                <a:solidFill>
                  <a:srgbClr val="FFFFFF"/>
                </a:solidFill>
                <a:latin typeface="Times New Roman" panose="02020603050405020304" pitchFamily="18" charset="0"/>
                <a:ea typeface="Calibri"/>
                <a:cs typeface="Times New Roman" panose="02020603050405020304" pitchFamily="18" charset="0"/>
              </a:rPr>
              <a:t>القوية)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الامطار الغزيرة الاستوائية التي تسبب ليس فقط خنق وقتل العديد من المستعمرات المرجانية من الطين ولكن تخفف ملوحة مياه البحر الي مستوى لم تعد البراعم المرجانية تقدر ان تعيش فيه.</a:t>
            </a:r>
          </a:p>
          <a:p>
            <a:pPr lvl="0" algn="l"/>
            <a:r>
              <a:rPr lang="ar-EG" sz="2800" b="1" dirty="0">
                <a:solidFill>
                  <a:srgbClr val="FFFFFF"/>
                </a:solidFill>
                <a:latin typeface="Times New Roman" panose="02020603050405020304" pitchFamily="18" charset="0"/>
                <a:ea typeface="Calibri"/>
                <a:cs typeface="Times New Roman" panose="02020603050405020304" pitchFamily="18" charset="0"/>
              </a:rPr>
              <a:t>(</a:t>
            </a:r>
            <a:r>
              <a:rPr lang="en-US" sz="2800" b="1" dirty="0" err="1">
                <a:solidFill>
                  <a:srgbClr val="FFFFFF"/>
                </a:solidFill>
                <a:latin typeface="Times New Roman" panose="02020603050405020304" pitchFamily="18" charset="0"/>
                <a:ea typeface="Calibri"/>
                <a:cs typeface="Times New Roman" panose="02020603050405020304" pitchFamily="18" charset="0"/>
              </a:rPr>
              <a:t>Wonderly</a:t>
            </a:r>
            <a:r>
              <a:rPr lang="en-US" sz="2800" b="1" dirty="0">
                <a:solidFill>
                  <a:srgbClr val="FFFFFF"/>
                </a:solidFill>
                <a:latin typeface="Times New Roman" panose="02020603050405020304" pitchFamily="18" charset="0"/>
                <a:ea typeface="Calibri"/>
                <a:cs typeface="Times New Roman" panose="02020603050405020304" pitchFamily="18" charset="0"/>
              </a:rPr>
              <a:t>, 1977, p.28)</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هذه العوامل تمدر ادعاء القدم بدليل الشعاب المرجانية</a:t>
            </a:r>
          </a:p>
        </p:txBody>
      </p:sp>
    </p:spTree>
    <p:extLst>
      <p:ext uri="{BB962C8B-B14F-4D97-AF65-F5344CB8AC3E}">
        <p14:creationId xmlns:p14="http://schemas.microsoft.com/office/powerpoint/2010/main" val="17457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عشر فرضيات المقياس الاشعاعي</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في المقياس الاشعاعي علميا يوجد عشر افتراضيات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أساسية تجعله </a:t>
            </a:r>
            <a:r>
              <a:rPr lang="ar-EG" sz="2800" b="1" dirty="0">
                <a:solidFill>
                  <a:srgbClr val="FFFFFF"/>
                </a:solidFill>
                <a:latin typeface="Times New Roman" panose="02020603050405020304" pitchFamily="18" charset="0"/>
                <a:ea typeface="Calibri"/>
                <a:cs typeface="Times New Roman" panose="02020603050405020304" pitchFamily="18" charset="0"/>
              </a:rPr>
              <a:t>غير دقيق بالمرة ويجعل أي انسان باحث علمي مدقق لا يعتد به لخطئه الشديد.</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1 افتراض الأول ان العينة هي في نظام مغلق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2 الافتراض الثاني ان كل نظام في البداية لا يحتوي على أي من العناصر النهائية (الابنة)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وهذا مستحيل اثباته بل ثبت خطؤه بوجود أنواع من نظائر العناصر الابنة التي ليست نتيجة تحلل اشعاعي ان العناصر الابنة موجودة من البداية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يقول هنري فول</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هناك فرضيتين تؤثر على هذه المعادلة أولا اننا نتعامل مع نظام مغلق والثاني افتراض لا يوجد أي ذرات من العناصر الابنة وقت تكوين الصخور. هاتين الفرضيتين تقدم تقييد خطير جدا في اعمار الصخور</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ويضيف قائلا بالحق النظام المغلق غير موجود في الطبيعة</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Henry </a:t>
            </a:r>
            <a:r>
              <a:rPr lang="en-US" sz="2800" b="1" dirty="0" err="1">
                <a:solidFill>
                  <a:srgbClr val="FFFFFF"/>
                </a:solidFill>
                <a:latin typeface="Times New Roman" panose="02020603050405020304" pitchFamily="18" charset="0"/>
                <a:ea typeface="Calibri"/>
                <a:cs typeface="Times New Roman" panose="02020603050405020304" pitchFamily="18" charset="0"/>
              </a:rPr>
              <a:t>Faul</a:t>
            </a:r>
            <a:r>
              <a:rPr lang="en-US" sz="2800" b="1" dirty="0">
                <a:solidFill>
                  <a:srgbClr val="FFFFFF"/>
                </a:solidFill>
                <a:latin typeface="Times New Roman" panose="02020603050405020304" pitchFamily="18" charset="0"/>
                <a:ea typeface="Calibri"/>
                <a:cs typeface="Times New Roman" panose="02020603050405020304" pitchFamily="18" charset="0"/>
              </a:rPr>
              <a:t>, Age of Rocks, Planets &amp; Stars p.vi.</a:t>
            </a:r>
          </a:p>
        </p:txBody>
      </p:sp>
    </p:spTree>
    <p:extLst>
      <p:ext uri="{BB962C8B-B14F-4D97-AF65-F5344CB8AC3E}">
        <p14:creationId xmlns:p14="http://schemas.microsoft.com/office/powerpoint/2010/main" val="82134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3970318"/>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الامر لم يتوقف عند هذا الحد فاكتشف امر غريب جدا وهو كان بمكانة المفاجئة. ففي سنة 1972 م بسبب اعصار بيبي </a:t>
            </a:r>
            <a:r>
              <a:rPr lang="en-US" sz="2800" b="1" dirty="0">
                <a:solidFill>
                  <a:srgbClr val="FFFFFF"/>
                </a:solidFill>
                <a:latin typeface="Times New Roman" panose="02020603050405020304" pitchFamily="18" charset="0"/>
                <a:ea typeface="Calibri"/>
                <a:cs typeface="Times New Roman" panose="02020603050405020304" pitchFamily="18" charset="0"/>
              </a:rPr>
              <a:t>Cyclone </a:t>
            </a:r>
            <a:r>
              <a:rPr lang="en-US" sz="2800" b="1" dirty="0" err="1">
                <a:solidFill>
                  <a:srgbClr val="FFFFFF"/>
                </a:solidFill>
                <a:latin typeface="Times New Roman" panose="02020603050405020304" pitchFamily="18" charset="0"/>
                <a:ea typeface="Calibri"/>
                <a:cs typeface="Times New Roman" panose="02020603050405020304" pitchFamily="18" charset="0"/>
              </a:rPr>
              <a:t>Bebe</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ar-EG" sz="2800" b="1" dirty="0">
                <a:solidFill>
                  <a:srgbClr val="FFFFFF"/>
                </a:solidFill>
                <a:latin typeface="Times New Roman" panose="02020603050405020304" pitchFamily="18" charset="0"/>
                <a:ea typeface="Calibri"/>
                <a:cs typeface="Times New Roman" panose="02020603050405020304" pitchFamily="18" charset="0"/>
              </a:rPr>
              <a:t>فوجدوا انه تكون بسبب الاعصار اعشاب مرجانيه 3.5 متر ارتفاع 37 متر عرض و18 كيلومتر طول. ليس في مئة ألف سنه ولا ألف ولا مئة بل في عدة ساعات وهذا مدون </a:t>
            </a:r>
            <a:r>
              <a:rPr lang="ar-EG" sz="2800" b="1" dirty="0" err="1">
                <a:solidFill>
                  <a:srgbClr val="FFFFFF"/>
                </a:solidFill>
                <a:latin typeface="Times New Roman" panose="02020603050405020304" pitchFamily="18" charset="0"/>
                <a:ea typeface="Calibri"/>
                <a:cs typeface="Times New Roman" panose="02020603050405020304" pitchFamily="18" charset="0"/>
              </a:rPr>
              <a:t>فى</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J.E. Maragos, G.B.K. Baines, and P.J. </a:t>
            </a:r>
            <a:r>
              <a:rPr lang="en-US" sz="2800" b="1" dirty="0" err="1">
                <a:solidFill>
                  <a:srgbClr val="FFFFFF"/>
                </a:solidFill>
                <a:latin typeface="Times New Roman" panose="02020603050405020304" pitchFamily="18" charset="0"/>
                <a:ea typeface="Calibri"/>
                <a:cs typeface="Times New Roman" panose="02020603050405020304" pitchFamily="18" charset="0"/>
              </a:rPr>
              <a:t>Beveridge</a:t>
            </a:r>
            <a:r>
              <a:rPr lang="en-US" sz="2800" b="1" dirty="0">
                <a:solidFill>
                  <a:srgbClr val="FFFFFF"/>
                </a:solidFill>
                <a:latin typeface="Times New Roman" panose="02020603050405020304" pitchFamily="18" charset="0"/>
                <a:ea typeface="Calibri"/>
                <a:cs typeface="Times New Roman" panose="02020603050405020304" pitchFamily="18" charset="0"/>
              </a:rPr>
              <a:t>, ‘Tropical Cyclone </a:t>
            </a:r>
            <a:r>
              <a:rPr lang="en-US" sz="2800" b="1" dirty="0" err="1">
                <a:solidFill>
                  <a:srgbClr val="FFFFFF"/>
                </a:solidFill>
                <a:latin typeface="Times New Roman" panose="02020603050405020304" pitchFamily="18" charset="0"/>
                <a:ea typeface="Calibri"/>
                <a:cs typeface="Times New Roman" panose="02020603050405020304" pitchFamily="18" charset="0"/>
              </a:rPr>
              <a:t>Bebe</a:t>
            </a:r>
            <a:r>
              <a:rPr lang="en-US" sz="2800" b="1" dirty="0">
                <a:solidFill>
                  <a:srgbClr val="FFFFFF"/>
                </a:solidFill>
                <a:latin typeface="Times New Roman" panose="02020603050405020304" pitchFamily="18" charset="0"/>
                <a:ea typeface="Calibri"/>
                <a:cs typeface="Times New Roman" panose="02020603050405020304" pitchFamily="18" charset="0"/>
              </a:rPr>
              <a:t> Creates a New Land Formation on Funafuti Atoll’, Science 181:1161–1164, 1973</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وبهذا نجد ان كل الشعاب المرجانية التي نعرفها حتى اكبرها حجما من الممكن ان تكون تكونت فقط في 3500 سنه الي 4000 سنة فقط</a:t>
            </a:r>
          </a:p>
        </p:txBody>
      </p:sp>
    </p:spTree>
    <p:extLst>
      <p:ext uri="{BB962C8B-B14F-4D97-AF65-F5344CB8AC3E}">
        <p14:creationId xmlns:p14="http://schemas.microsoft.com/office/powerpoint/2010/main" val="7022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40120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دليل اخر</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من أكبر شعاب مرجانية هي في استراليا وتسمي بالشعاب العظيمة المانعة </a:t>
            </a:r>
            <a:r>
              <a:rPr lang="en-US" sz="2800" b="1" dirty="0">
                <a:solidFill>
                  <a:srgbClr val="FFFFFF"/>
                </a:solidFill>
                <a:latin typeface="Times New Roman" panose="02020603050405020304" pitchFamily="18" charset="0"/>
                <a:ea typeface="Calibri"/>
                <a:cs typeface="Times New Roman" panose="02020603050405020304" pitchFamily="18" charset="0"/>
              </a:rPr>
              <a:t>Great Barrier Reef </a:t>
            </a:r>
            <a:r>
              <a:rPr lang="ar-EG" sz="2800" b="1" dirty="0">
                <a:solidFill>
                  <a:srgbClr val="FFFFFF"/>
                </a:solidFill>
                <a:latin typeface="Times New Roman" panose="02020603050405020304" pitchFamily="18" charset="0"/>
                <a:ea typeface="Calibri"/>
                <a:cs typeface="Times New Roman" panose="02020603050405020304" pitchFamily="18" charset="0"/>
              </a:rPr>
              <a:t>يقع بالقرب من ولاية </a:t>
            </a:r>
            <a:r>
              <a:rPr lang="ar-EG" sz="2800" b="1" dirty="0" err="1">
                <a:solidFill>
                  <a:srgbClr val="FFFFFF"/>
                </a:solidFill>
                <a:latin typeface="Times New Roman" panose="02020603050405020304" pitchFamily="18" charset="0"/>
                <a:ea typeface="Calibri"/>
                <a:cs typeface="Times New Roman" panose="02020603050405020304" pitchFamily="18" charset="0"/>
              </a:rPr>
              <a:t>كوينزلاند</a:t>
            </a:r>
            <a:r>
              <a:rPr lang="ar-EG" sz="2800" b="1" dirty="0">
                <a:solidFill>
                  <a:srgbClr val="FFFFFF"/>
                </a:solidFill>
                <a:latin typeface="Times New Roman" panose="02020603050405020304" pitchFamily="18" charset="0"/>
                <a:ea typeface="Calibri"/>
                <a:cs typeface="Times New Roman" panose="02020603050405020304" pitchFamily="18" charset="0"/>
              </a:rPr>
              <a:t> بشمال شرق أستراليا ويمتد لمسافة 2300 كيلومتر يقول البعض انه " يعود الي 18 مليون سنة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ففي الحرب العالمية الثانية بعض السفن البريطانية لتقلل من التكلفة ولضيق الوقت شقوا طريق في هذه الشعاب بتدميرها بدل من ان يدوروا 1500 ميل اي فجروا جزء من قلب هذا الحاجز ليعبروا فيه بدل من ان يدوروا حوله. وبدوءا من بعدها يدرسوا اعادة نموها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والمفاجئة بناء على معدل النمو الشعاب في هذه المنطقة وبتطبيقه على سمكها الكلي من اوله الي اخره توصلوا الي ان عمر الشعاب كلها هو 4200 سنة فقط وليس مئات الالاف او ملايين السنين كما كان يفترض </a:t>
            </a:r>
          </a:p>
        </p:txBody>
      </p:sp>
    </p:spTree>
    <p:extLst>
      <p:ext uri="{BB962C8B-B14F-4D97-AF65-F5344CB8AC3E}">
        <p14:creationId xmlns:p14="http://schemas.microsoft.com/office/powerpoint/2010/main" val="236256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605402" y="587830"/>
            <a:ext cx="7091570" cy="5595256"/>
          </a:xfrm>
          <a:prstGeom prst="rect">
            <a:avLst/>
          </a:prstGeom>
        </p:spPr>
      </p:pic>
    </p:spTree>
    <p:extLst>
      <p:ext uri="{BB962C8B-B14F-4D97-AF65-F5344CB8AC3E}">
        <p14:creationId xmlns:p14="http://schemas.microsoft.com/office/powerpoint/2010/main" val="52478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181588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وهذا أصبح دليل علي صغر عمر الارض وليس قدمها لأنه لماذا أضخم تكوين شعب مرجانية يناسب 4200 سنة فقط؟</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ويشابه هذا </a:t>
            </a:r>
            <a:r>
              <a:rPr lang="ar-EG" sz="2800" b="1" dirty="0" err="1">
                <a:solidFill>
                  <a:srgbClr val="FFFFFF"/>
                </a:solidFill>
                <a:latin typeface="Times New Roman" panose="02020603050405020304" pitchFamily="18" charset="0"/>
                <a:ea typeface="Calibri"/>
                <a:cs typeface="Times New Roman" panose="02020603050405020304" pitchFamily="18" charset="0"/>
              </a:rPr>
              <a:t>الدياتوم</a:t>
            </a:r>
            <a:r>
              <a:rPr lang="ar-EG" sz="2800" b="1" dirty="0">
                <a:solidFill>
                  <a:srgbClr val="FFFFFF"/>
                </a:solidFill>
                <a:latin typeface="Times New Roman" panose="02020603050405020304" pitchFamily="18" charset="0"/>
                <a:ea typeface="Calibri"/>
                <a:cs typeface="Times New Roman" panose="02020603050405020304" pitchFamily="18" charset="0"/>
              </a:rPr>
              <a:t> الذي وجد حيتان مدفونة فيه أي انه يترسب بسرعة وأيضا الطباشير الذي بدراسة طبقات الاثنين وجد انهم يشهدوا عن الطوفان.</a:t>
            </a:r>
          </a:p>
        </p:txBody>
      </p:sp>
    </p:spTree>
    <p:extLst>
      <p:ext uri="{BB962C8B-B14F-4D97-AF65-F5344CB8AC3E}">
        <p14:creationId xmlns:p14="http://schemas.microsoft.com/office/powerpoint/2010/main" val="285795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4031873"/>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err="1">
                <a:solidFill>
                  <a:srgbClr val="FFFFFF"/>
                </a:solidFill>
                <a:latin typeface="Times New Roman" panose="02020603050405020304" pitchFamily="18" charset="0"/>
                <a:ea typeface="Calibri"/>
                <a:cs typeface="Times New Roman" panose="02020603050405020304" pitchFamily="18" charset="0"/>
              </a:rPr>
              <a:t>اللنكات</a:t>
            </a:r>
            <a:r>
              <a:rPr lang="ar-EG" sz="3200" b="1" dirty="0">
                <a:solidFill>
                  <a:srgbClr val="FFFFFF"/>
                </a:solidFill>
                <a:latin typeface="Times New Roman" panose="02020603050405020304" pitchFamily="18" charset="0"/>
                <a:ea typeface="Calibri"/>
                <a:cs typeface="Times New Roman" panose="02020603050405020304" pitchFamily="18" charset="0"/>
              </a:rPr>
              <a:t> التي 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http://drghaly.com/articles/display/12377</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http://drghaly.com/articles/display/12378</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https://www.youtube.com/watch?v=BOjocG3eWic</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https://www.youtube.com/watch?v=Co8NBc7WnNI</a:t>
            </a:r>
          </a:p>
        </p:txBody>
      </p:sp>
    </p:spTree>
    <p:extLst>
      <p:ext uri="{BB962C8B-B14F-4D97-AF65-F5344CB8AC3E}">
        <p14:creationId xmlns:p14="http://schemas.microsoft.com/office/powerpoint/2010/main" val="396635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750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8865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2207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40120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على بعض ادلة قدم الارض مثل ترسيبات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الكهوف</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من بعض الادلة التي يستخدمها مؤيدي التطور علي عمر الارض الطويل وخطأ الكتاب المقدس في قصر عمر الارض والطوفان وهو الترسيبات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الجيولوجية </a:t>
            </a:r>
            <a:r>
              <a:rPr lang="ar-EG" sz="2800" b="1" dirty="0">
                <a:solidFill>
                  <a:srgbClr val="FFFFFF"/>
                </a:solidFill>
                <a:latin typeface="Times New Roman" panose="02020603050405020304" pitchFamily="18" charset="0"/>
                <a:ea typeface="Calibri"/>
                <a:cs typeface="Times New Roman" panose="02020603050405020304" pitchFamily="18" charset="0"/>
              </a:rPr>
              <a:t>في الكهوف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Stalagmites (bottom), Stalactites (Top)</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التي يدعوا انها تترسب ببطء بمعدل ثابت في مئات الالوف الي ملايين من السنين</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وعندما نجد واحده بطول 10 سم تعني انها 10000 سنة وبالطبع الكبيرة منها يقولوا عنها انها من ازمنة سحيقة لأنها تترسب بمعدل ثابت</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هذا غير صحيح بل بالبديهي ان معدل الترسيب لا بد ان يقل جدا بمرور الوقت والسبب ان دائما هذه القنوات أن تضيق تدريجيا بفعل الموادّ الّتي ترد في التّرسّبات</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وهذا الدليل مليء بالفرضيات بل هو كله مبني على فرضيات </a:t>
            </a:r>
          </a:p>
        </p:txBody>
      </p:sp>
    </p:spTree>
    <p:extLst>
      <p:ext uri="{BB962C8B-B14F-4D97-AF65-F5344CB8AC3E}">
        <p14:creationId xmlns:p14="http://schemas.microsoft.com/office/powerpoint/2010/main" val="61644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522515" y="649585"/>
            <a:ext cx="10872316"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اولا افتراض ثبات معدل الترسيب وهذا بوضوح غير صحيح والترسيب معدله يقل بمرور الزمن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ثانيا افتراض ثبات المعدل خطأ لأنه يتأثر بتغير كمية حمض الكربونيك الذي يختلط بمياه الامطار والمياه الجوفية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ثالثا تغير معدل الترسيب بتغير درجة الحرارة لان اتساع الشقوق وكمية المياه المتسربة منها تتغير بتغير الحرارة والبرودة فقياسها في الشتاء يكون اقل كثير من الصيف</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رابعا تتغير معدل الترسيب بكمية مياه الامطار الساقطة التي تتغير من سنة الي اخرى ففي مواسم وسنين الجفاف يكون الترسيب اقل بكثير والامطار في الماضي كانت أكثر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خامسا ايضا يتغير بمنسوب المياه الجوفية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سادسا يتغير بتركيز الكالسيوم الذي يتفاعل معه حمض الكربونيك وتركيز الاملاح يقل في التربة لان مياه الامطار باستمرار تحمله وتلقيه في البحار والمحيطات ولهذا بكل تأكيد المعدل الان اقل من الماضي بكثير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سابعا يتغير المعدل باي شيء يؤثر على مسارات المياه مثل زلازل وهزات ارضية لأنها تؤثر على كمية المياه المتسربة وتضيق بعض المسارات</a:t>
            </a:r>
          </a:p>
        </p:txBody>
      </p:sp>
    </p:spTree>
    <p:extLst>
      <p:ext uri="{BB962C8B-B14F-4D97-AF65-F5344CB8AC3E}">
        <p14:creationId xmlns:p14="http://schemas.microsoft.com/office/powerpoint/2010/main" val="27678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3 افتراض ان معدل التحلل ثابت طول الوقت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دراسات كثيرة حديثة اثبتت انه ليس ثابت مثل يورانيوم </a:t>
            </a:r>
            <a:r>
              <a:rPr lang="ar-EG" sz="2800" b="1" dirty="0" err="1">
                <a:solidFill>
                  <a:srgbClr val="FFFFFF"/>
                </a:solidFill>
                <a:latin typeface="Times New Roman" panose="02020603050405020304" pitchFamily="18" charset="0"/>
                <a:ea typeface="Calibri"/>
                <a:cs typeface="Times New Roman" panose="02020603050405020304" pitchFamily="18" charset="0"/>
              </a:rPr>
              <a:t>هيلو</a:t>
            </a:r>
            <a:r>
              <a:rPr lang="ar-EG" sz="2800" b="1" dirty="0">
                <a:solidFill>
                  <a:srgbClr val="FFFFFF"/>
                </a:solidFill>
                <a:latin typeface="Times New Roman" panose="02020603050405020304" pitchFamily="18" charset="0"/>
                <a:ea typeface="Calibri"/>
                <a:cs typeface="Times New Roman" panose="02020603050405020304" pitchFamily="18" charset="0"/>
              </a:rPr>
              <a:t>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تغير معدل تحلل العناصر المشعة في ظروف جيولوجية وصخرية مختلفة وهذه دراسات قدمت مثلما قال دكتور كوفريك في دراساته ان تغير معدل تحلل اليورانيوم في مختلف العصور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الجيولوجية </a:t>
            </a:r>
            <a:r>
              <a:rPr lang="ar-EG" sz="2800" b="1" dirty="0">
                <a:solidFill>
                  <a:srgbClr val="FFFFFF"/>
                </a:solidFill>
                <a:latin typeface="Times New Roman" panose="02020603050405020304" pitchFamily="18" charset="0"/>
                <a:ea typeface="Calibri"/>
                <a:cs typeface="Times New Roman" panose="02020603050405020304" pitchFamily="18" charset="0"/>
              </a:rPr>
              <a:t>لو كان صحيح هذا يلقي جانبا كل حسابات الاعمار بالمقياس الاشعاعي ويجعله لا يعتد به. هذا ليس كلامي بل شهادته بعد كل الأبحاث التي قدمها.</a:t>
            </a:r>
          </a:p>
          <a:p>
            <a:pPr lvl="0" algn="l"/>
            <a:r>
              <a:rPr lang="en-US" sz="2800" b="1" dirty="0" smtClean="0">
                <a:solidFill>
                  <a:srgbClr val="FFFFFF"/>
                </a:solidFill>
                <a:latin typeface="Times New Roman" panose="02020603050405020304" pitchFamily="18" charset="0"/>
                <a:ea typeface="Calibri"/>
                <a:cs typeface="Times New Roman" panose="02020603050405020304" pitchFamily="18" charset="0"/>
              </a:rPr>
              <a:t>*</a:t>
            </a:r>
            <a:r>
              <a:rPr lang="en-US" sz="2800" b="1" dirty="0">
                <a:solidFill>
                  <a:srgbClr val="FFFFFF"/>
                </a:solidFill>
                <a:latin typeface="Times New Roman" panose="02020603050405020304" pitchFamily="18" charset="0"/>
                <a:ea typeface="Calibri"/>
                <a:cs typeface="Times New Roman" panose="02020603050405020304" pitchFamily="18" charset="0"/>
              </a:rPr>
              <a:t>A.F. </a:t>
            </a:r>
            <a:r>
              <a:rPr lang="en-US" sz="2800" b="1" dirty="0" err="1">
                <a:solidFill>
                  <a:srgbClr val="FFFFFF"/>
                </a:solidFill>
                <a:latin typeface="Times New Roman" panose="02020603050405020304" pitchFamily="18" charset="0"/>
                <a:ea typeface="Calibri"/>
                <a:cs typeface="Times New Roman" panose="02020603050405020304" pitchFamily="18" charset="0"/>
              </a:rPr>
              <a:t>Kovarik</a:t>
            </a:r>
            <a:r>
              <a:rPr lang="en-US" sz="2800" b="1" dirty="0">
                <a:solidFill>
                  <a:srgbClr val="FFFFFF"/>
                </a:solidFill>
                <a:latin typeface="Times New Roman" panose="02020603050405020304" pitchFamily="18" charset="0"/>
                <a:ea typeface="Calibri"/>
                <a:cs typeface="Times New Roman" panose="02020603050405020304" pitchFamily="18" charset="0"/>
              </a:rPr>
              <a:t>, “Calculating the Age of Minerals from Radioactivity Data and Principles,” in Bulletin 80 of the National Research Council, p. 107.</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وأيضا دراسات </a:t>
            </a:r>
            <a:r>
              <a:rPr lang="ar-EG" sz="2800" b="1" dirty="0" err="1">
                <a:solidFill>
                  <a:srgbClr val="FFFFFF"/>
                </a:solidFill>
                <a:latin typeface="Times New Roman" panose="02020603050405020304" pitchFamily="18" charset="0"/>
                <a:ea typeface="Calibri"/>
                <a:cs typeface="Times New Roman" panose="02020603050405020304" pitchFamily="18" charset="0"/>
              </a:rPr>
              <a:t>ايمري</a:t>
            </a:r>
            <a:r>
              <a:rPr lang="ar-EG" sz="2800" b="1" dirty="0">
                <a:solidFill>
                  <a:srgbClr val="FFFFFF"/>
                </a:solidFill>
                <a:latin typeface="Times New Roman" panose="02020603050405020304" pitchFamily="18" charset="0"/>
                <a:ea typeface="Calibri"/>
                <a:cs typeface="Times New Roman" panose="02020603050405020304" pitchFamily="18" charset="0"/>
              </a:rPr>
              <a:t> علي فقاعات اليورانيوم التي اثبتت ان المعدل غير ثابت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G.T. Emery has done careful research on </a:t>
            </a:r>
            <a:r>
              <a:rPr lang="en-US" sz="2800" b="1" dirty="0" err="1">
                <a:solidFill>
                  <a:srgbClr val="FFFFFF"/>
                </a:solidFill>
                <a:latin typeface="Times New Roman" panose="02020603050405020304" pitchFamily="18" charset="0"/>
                <a:ea typeface="Calibri"/>
                <a:cs typeface="Times New Roman" panose="02020603050405020304" pitchFamily="18" charset="0"/>
              </a:rPr>
              <a:t>radiohalos</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pleochroic</a:t>
            </a:r>
            <a:r>
              <a:rPr lang="en-US" sz="2800" b="1" dirty="0">
                <a:solidFill>
                  <a:srgbClr val="FFFFFF"/>
                </a:solidFill>
                <a:latin typeface="Times New Roman" panose="02020603050405020304" pitchFamily="18" charset="0"/>
                <a:ea typeface="Calibri"/>
                <a:cs typeface="Times New Roman" panose="02020603050405020304" pitchFamily="18" charset="0"/>
              </a:rPr>
              <a:t> halos) and found that they do not show constant decay rates.</a:t>
            </a:r>
          </a:p>
        </p:txBody>
      </p:sp>
    </p:spTree>
    <p:extLst>
      <p:ext uri="{BB962C8B-B14F-4D97-AF65-F5344CB8AC3E}">
        <p14:creationId xmlns:p14="http://schemas.microsoft.com/office/powerpoint/2010/main" val="86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753175"/>
            <a:ext cx="10691445" cy="3108543"/>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وجد ادلة كثيرة على ان هذا الترسيب يبدا سريع ثم يبطأ ويدل على قصر العمر وليس العكس</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أحد المناطق بالقرب من دالاس التي فيها ترسيبات ويقولوا انها قديمة جدا لأنها تنموا بمعدل بطئي. في نفس المنطقة في بيت عمره 40 سنة وجد أسفل بدرومه فوق الانابيب هذه الترسيبات </a:t>
            </a:r>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التي </a:t>
            </a:r>
            <a:r>
              <a:rPr lang="ar-EG" sz="2800" b="1" dirty="0">
                <a:solidFill>
                  <a:srgbClr val="FFFFFF"/>
                </a:solidFill>
                <a:latin typeface="Times New Roman" panose="02020603050405020304" pitchFamily="18" charset="0"/>
                <a:ea typeface="Calibri"/>
                <a:cs typeface="Times New Roman" panose="02020603050405020304" pitchFamily="18" charset="0"/>
              </a:rPr>
              <a:t>تساوى المفترض عشرات الاف من السنين وهو عمره 40 سنة فقط</a:t>
            </a:r>
          </a:p>
        </p:txBody>
      </p:sp>
    </p:spTree>
    <p:extLst>
      <p:ext uri="{BB962C8B-B14F-4D97-AF65-F5344CB8AC3E}">
        <p14:creationId xmlns:p14="http://schemas.microsoft.com/office/powerpoint/2010/main" val="287880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3865180" y="372679"/>
            <a:ext cx="4461640" cy="6112641"/>
          </a:xfrm>
          <a:prstGeom prst="rect">
            <a:avLst/>
          </a:prstGeom>
        </p:spPr>
      </p:pic>
    </p:spTree>
    <p:extLst>
      <p:ext uri="{BB962C8B-B14F-4D97-AF65-F5344CB8AC3E}">
        <p14:creationId xmlns:p14="http://schemas.microsoft.com/office/powerpoint/2010/main" val="37203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79300"/>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في استراليا </a:t>
            </a:r>
            <a:r>
              <a:rPr lang="en-US" sz="2800" b="1" dirty="0">
                <a:solidFill>
                  <a:srgbClr val="FFFFFF"/>
                </a:solidFill>
                <a:latin typeface="Times New Roman" panose="02020603050405020304" pitchFamily="18" charset="0"/>
                <a:ea typeface="Calibri"/>
                <a:cs typeface="Times New Roman" panose="02020603050405020304" pitchFamily="18" charset="0"/>
              </a:rPr>
              <a:t>Jenolan Caves  </a:t>
            </a:r>
            <a:r>
              <a:rPr lang="ar-EG" sz="2800" b="1" dirty="0">
                <a:solidFill>
                  <a:srgbClr val="FFFFFF"/>
                </a:solidFill>
                <a:latin typeface="Times New Roman" panose="02020603050405020304" pitchFamily="18" charset="0"/>
                <a:ea typeface="Calibri"/>
                <a:cs typeface="Times New Roman" panose="02020603050405020304" pitchFamily="18" charset="0"/>
              </a:rPr>
              <a:t>في نفق صناعه بشريه لمنجم زنك قفل لمدة 30 سنة يوجد ترسيبات عشرات الاقدام وهي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بالألاف. </a:t>
            </a:r>
            <a:endParaRPr lang="ar-EG"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6919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a:blip r:embed="rId5"/>
          <a:stretch>
            <a:fillRect/>
          </a:stretch>
        </p:blipFill>
        <p:spPr>
          <a:xfrm>
            <a:off x="4085896" y="456432"/>
            <a:ext cx="4020207" cy="5945135"/>
          </a:xfrm>
          <a:prstGeom prst="rect">
            <a:avLst/>
          </a:prstGeom>
        </p:spPr>
      </p:pic>
    </p:spTree>
    <p:extLst>
      <p:ext uri="{BB962C8B-B14F-4D97-AF65-F5344CB8AC3E}">
        <p14:creationId xmlns:p14="http://schemas.microsoft.com/office/powerpoint/2010/main" val="400506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737412"/>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في </a:t>
            </a:r>
            <a:r>
              <a:rPr lang="en-US" sz="2800" b="1" dirty="0">
                <a:solidFill>
                  <a:srgbClr val="FFFFFF"/>
                </a:solidFill>
                <a:latin typeface="Times New Roman" panose="02020603050405020304" pitchFamily="18" charset="0"/>
                <a:ea typeface="Calibri"/>
                <a:cs typeface="Times New Roman" panose="02020603050405020304" pitchFamily="18" charset="0"/>
              </a:rPr>
              <a:t>Carlsbad Caverns, New Mexico </a:t>
            </a:r>
            <a:r>
              <a:rPr lang="ar-EG" sz="2800" b="1" dirty="0">
                <a:solidFill>
                  <a:srgbClr val="FFFFFF"/>
                </a:solidFill>
                <a:latin typeface="Times New Roman" panose="02020603050405020304" pitchFamily="18" charset="0"/>
                <a:ea typeface="Calibri"/>
                <a:cs typeface="Times New Roman" panose="02020603050405020304" pitchFamily="18" charset="0"/>
              </a:rPr>
              <a:t>وجدوا ايضا خفاش مات وترسبت عليه طبقة كلسية حتي قبل ان يتحلل وحفظته</a:t>
            </a:r>
          </a:p>
        </p:txBody>
      </p:sp>
    </p:spTree>
    <p:extLst>
      <p:ext uri="{BB962C8B-B14F-4D97-AF65-F5344CB8AC3E}">
        <p14:creationId xmlns:p14="http://schemas.microsoft.com/office/powerpoint/2010/main" val="151023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1972442" y="441523"/>
            <a:ext cx="8247116" cy="5974954"/>
          </a:xfrm>
          <a:prstGeom prst="rect">
            <a:avLst/>
          </a:prstGeom>
        </p:spPr>
      </p:pic>
    </p:spTree>
    <p:extLst>
      <p:ext uri="{BB962C8B-B14F-4D97-AF65-F5344CB8AC3E}">
        <p14:creationId xmlns:p14="http://schemas.microsoft.com/office/powerpoint/2010/main" val="16778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522515" y="1563994"/>
            <a:ext cx="10872316" cy="224676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فتحول من دليل قدم الي دليل حداثة فلو عمر الارض قديم اين الترسيبات التي تشهد لملايين السنين؟</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وهذا أحد شهادات حتى من مؤيدي التطور</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http://www.environmentalgraffiti.com/news-biggest-stalactites-and-stalagmites-earth?image=3#Y5Vm84JfbaquW5X8.99</a:t>
            </a:r>
          </a:p>
        </p:txBody>
      </p:sp>
    </p:spTree>
    <p:extLst>
      <p:ext uri="{BB962C8B-B14F-4D97-AF65-F5344CB8AC3E}">
        <p14:creationId xmlns:p14="http://schemas.microsoft.com/office/powerpoint/2010/main" val="20846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531990"/>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http://drghaly.com/articles/display/12380</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https://www.youtube.com/watch?v=y1AT-E0cNSM</a:t>
            </a:r>
          </a:p>
        </p:txBody>
      </p:sp>
    </p:spTree>
    <p:extLst>
      <p:ext uri="{BB962C8B-B14F-4D97-AF65-F5344CB8AC3E}">
        <p14:creationId xmlns:p14="http://schemas.microsoft.com/office/powerpoint/2010/main" val="419081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0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35243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4 افتراض عدم تغير الضغط فزيادة الضغط يؤثر على سرعة تحلل العناصر المشعة فزيادة الضغط تساعد سواء بالضغط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الرأسي </a:t>
            </a:r>
            <a:r>
              <a:rPr lang="ar-EG" sz="2800" b="1" dirty="0">
                <a:solidFill>
                  <a:srgbClr val="FFFFFF"/>
                </a:solidFill>
                <a:latin typeface="Times New Roman" panose="02020603050405020304" pitchFamily="18" charset="0"/>
                <a:ea typeface="Calibri"/>
                <a:cs typeface="Times New Roman" panose="02020603050405020304" pitchFamily="18" charset="0"/>
              </a:rPr>
              <a:t>او بالاحتكاك او غيره هذا يجعل معدل التحلل يختلف وبشدة وهذا يجعل معدل التحلل مقياس لا يعتد به.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5 افتراض ثبات الحرارة فبازدياد الحرارة يغير سرعة تحلل العناصر المشعة وبشدة.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فتخيل عناصر مشعة في منطقة تعتبر معتدلة الحرارة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وفجأة </a:t>
            </a:r>
            <a:r>
              <a:rPr lang="ar-EG" sz="2800" b="1" dirty="0">
                <a:solidFill>
                  <a:srgbClr val="FFFFFF"/>
                </a:solidFill>
                <a:latin typeface="Times New Roman" panose="02020603050405020304" pitchFamily="18" charset="0"/>
                <a:ea typeface="Calibri"/>
                <a:cs typeface="Times New Roman" panose="02020603050405020304" pitchFamily="18" charset="0"/>
              </a:rPr>
              <a:t>ينفجر فيها بركان او على مقربة منها يرفع الحرارة جدا هذا يجعل مقياس الاشعاعي لصخور هذه المنطقة لا يعتد به. أيضا مصادر كثيرة للحرارة مثل حرائق ونيازك وغيره.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6 الطاقة التي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تأتي </a:t>
            </a:r>
            <a:r>
              <a:rPr lang="ar-EG" sz="2800" b="1" dirty="0">
                <a:solidFill>
                  <a:srgbClr val="FFFFFF"/>
                </a:solidFill>
                <a:latin typeface="Times New Roman" panose="02020603050405020304" pitchFamily="18" charset="0"/>
                <a:ea typeface="Calibri"/>
                <a:cs typeface="Times New Roman" panose="02020603050405020304" pitchFamily="18" charset="0"/>
              </a:rPr>
              <a:t>من مصادر مختلفة وبخاصة الفضاء مثل الاشعة الكونية او النيترونات وغيرها التي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باصطدامها </a:t>
            </a:r>
            <a:r>
              <a:rPr lang="ar-EG" sz="2800" b="1" dirty="0">
                <a:solidFill>
                  <a:srgbClr val="FFFFFF"/>
                </a:solidFill>
                <a:latin typeface="Times New Roman" panose="02020603050405020304" pitchFamily="18" charset="0"/>
                <a:ea typeface="Calibri"/>
                <a:cs typeface="Times New Roman" panose="02020603050405020304" pitchFamily="18" charset="0"/>
              </a:rPr>
              <a:t>بالعناصر تغير معدل التحليل جدا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لأنها </a:t>
            </a:r>
            <a:r>
              <a:rPr lang="ar-EG" sz="2800" b="1" dirty="0">
                <a:solidFill>
                  <a:srgbClr val="FFFFFF"/>
                </a:solidFill>
                <a:latin typeface="Times New Roman" panose="02020603050405020304" pitchFamily="18" charset="0"/>
                <a:ea typeface="Calibri"/>
                <a:cs typeface="Times New Roman" panose="02020603050405020304" pitchFamily="18" charset="0"/>
              </a:rPr>
              <a:t>بدل من ان تتحلل ممكن تتغير فتقلله أو توقفه او تبني ذرات العناصر المشعة بدل من ان تتحلل.</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7 أيضا الطاقة المغناطيسية والمجال المغناطيسي الذي له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تأثير </a:t>
            </a:r>
            <a:r>
              <a:rPr lang="ar-EG" sz="2800" b="1" dirty="0">
                <a:solidFill>
                  <a:srgbClr val="FFFFFF"/>
                </a:solidFill>
                <a:latin typeface="Times New Roman" panose="02020603050405020304" pitchFamily="18" charset="0"/>
                <a:ea typeface="Calibri"/>
                <a:cs typeface="Times New Roman" panose="02020603050405020304" pitchFamily="18" charset="0"/>
              </a:rPr>
              <a:t>على ذرات العناصر المشعة فبتغير المجال المغناطيسي يتغير معدل تحلل العناصر المشعة ودائما ما بتصاغر المجال المغناطيسي يتباطأ معدل تحلل العناصر المشعة</a:t>
            </a:r>
          </a:p>
        </p:txBody>
      </p:sp>
    </p:spTree>
    <p:extLst>
      <p:ext uri="{BB962C8B-B14F-4D97-AF65-F5344CB8AC3E}">
        <p14:creationId xmlns:p14="http://schemas.microsoft.com/office/powerpoint/2010/main" val="34522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30659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على قدم عمر الارض من دليل شلالات نياجرا </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اول من افترض قدم عمر الارض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بأدلة </a:t>
            </a:r>
            <a:r>
              <a:rPr lang="ar-EG" sz="2800" b="1" dirty="0">
                <a:solidFill>
                  <a:srgbClr val="FFFFFF"/>
                </a:solidFill>
                <a:latin typeface="Times New Roman" panose="02020603050405020304" pitchFamily="18" charset="0"/>
                <a:ea typeface="Calibri"/>
                <a:cs typeface="Times New Roman" panose="02020603050405020304" pitchFamily="18" charset="0"/>
              </a:rPr>
              <a:t>مثل معدل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تأكل </a:t>
            </a:r>
            <a:r>
              <a:rPr lang="ar-EG" sz="2800" b="1" dirty="0">
                <a:solidFill>
                  <a:srgbClr val="FFFFFF"/>
                </a:solidFill>
                <a:latin typeface="Times New Roman" panose="02020603050405020304" pitchFamily="18" charset="0"/>
                <a:ea typeface="Calibri"/>
                <a:cs typeface="Times New Roman" panose="02020603050405020304" pitchFamily="18" charset="0"/>
              </a:rPr>
              <a:t>شلالات نياجرا هو ليس عالم حفريات ولا عالم اثار ولكن هو المحامي تشارلز ليال </a:t>
            </a:r>
            <a:r>
              <a:rPr lang="en-US" sz="2800" b="1" dirty="0">
                <a:solidFill>
                  <a:srgbClr val="FFFFFF"/>
                </a:solidFill>
                <a:latin typeface="Times New Roman" panose="02020603050405020304" pitchFamily="18" charset="0"/>
                <a:ea typeface="Calibri"/>
                <a:cs typeface="Times New Roman" panose="02020603050405020304" pitchFamily="18" charset="0"/>
              </a:rPr>
              <a:t>Charles </a:t>
            </a:r>
            <a:r>
              <a:rPr lang="en-US" sz="2800" b="1" dirty="0" smtClean="0">
                <a:solidFill>
                  <a:srgbClr val="FFFFFF"/>
                </a:solidFill>
                <a:latin typeface="Times New Roman" panose="02020603050405020304" pitchFamily="18" charset="0"/>
                <a:ea typeface="Calibri"/>
                <a:cs typeface="Times New Roman" panose="02020603050405020304" pitchFamily="18" charset="0"/>
              </a:rPr>
              <a:t>Lyell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ولد </a:t>
            </a:r>
            <a:r>
              <a:rPr lang="en-US" sz="2800" b="1" dirty="0" smtClean="0">
                <a:solidFill>
                  <a:srgbClr val="FFFFFF"/>
                </a:solidFill>
                <a:latin typeface="Times New Roman" panose="02020603050405020304" pitchFamily="18" charset="0"/>
                <a:ea typeface="Calibri"/>
                <a:cs typeface="Times New Roman" panose="02020603050405020304" pitchFamily="18" charset="0"/>
              </a:rPr>
              <a:t>1797 </a:t>
            </a:r>
            <a:r>
              <a:rPr lang="ar-EG" sz="2800" b="1" dirty="0">
                <a:solidFill>
                  <a:srgbClr val="FFFFFF"/>
                </a:solidFill>
                <a:latin typeface="Times New Roman" panose="02020603050405020304" pitchFamily="18" charset="0"/>
                <a:ea typeface="Calibri"/>
                <a:cs typeface="Times New Roman" panose="02020603050405020304" pitchFamily="18" charset="0"/>
              </a:rPr>
              <a:t>م الي 1875 م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الذي </a:t>
            </a:r>
            <a:r>
              <a:rPr lang="ar-EG" sz="2800" b="1" dirty="0">
                <a:solidFill>
                  <a:srgbClr val="FFFFFF"/>
                </a:solidFill>
                <a:latin typeface="Times New Roman" panose="02020603050405020304" pitchFamily="18" charset="0"/>
                <a:ea typeface="Calibri"/>
                <a:cs typeface="Times New Roman" panose="02020603050405020304" pitchFamily="18" charset="0"/>
              </a:rPr>
              <a:t>كان هدفه من هذا اثبات خطأ الكتاب المقدس</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اهمية هذا الدليل انه يعتبر اول دليل قدم على قدم عمر الارض وخطأ الكتاب المقدس وهو اول دليل كذب في سلسلة اكاذيب علوم التطور وهو واحد من اهم الادلة (مع الاخاديد) التي اقتنع بها المبشر المسيحي تشارلز دارون عندما قراء كتاب تشارلز لايال مبادئ الجيولوجيا وبعدها افترض فرضية التطور الكبير.</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فتشارلز ليال ارتحل كثيرا بحثا عن دليل يثبت به خطأ الكتاب المقدس في الاعمار وعندما اتى الي شلالات نياجرا سمع انها تتأكل سنويا في شلال </a:t>
            </a:r>
            <a:r>
              <a:rPr lang="en-US" sz="2800" b="1" dirty="0">
                <a:solidFill>
                  <a:srgbClr val="FFFFFF"/>
                </a:solidFill>
                <a:latin typeface="Times New Roman" panose="02020603050405020304" pitchFamily="18" charset="0"/>
                <a:ea typeface="Calibri"/>
                <a:cs typeface="Times New Roman" panose="02020603050405020304" pitchFamily="18" charset="0"/>
              </a:rPr>
              <a:t>Horseshoe </a:t>
            </a:r>
            <a:r>
              <a:rPr lang="ar-EG" sz="2800" b="1" dirty="0" smtClean="0">
                <a:solidFill>
                  <a:srgbClr val="FFFFFF"/>
                </a:solidFill>
                <a:latin typeface="Times New Roman" panose="02020603050405020304" pitchFamily="18" charset="0"/>
                <a:ea typeface="Calibri"/>
                <a:cs typeface="Times New Roman" panose="02020603050405020304" pitchFamily="18" charset="0"/>
              </a:rPr>
              <a:t> لان </a:t>
            </a:r>
            <a:r>
              <a:rPr lang="ar-EG" sz="2800" b="1" dirty="0">
                <a:solidFill>
                  <a:srgbClr val="FFFFFF"/>
                </a:solidFill>
                <a:latin typeface="Times New Roman" panose="02020603050405020304" pitchFamily="18" charset="0"/>
                <a:ea typeface="Calibri"/>
                <a:cs typeface="Times New Roman" panose="02020603050405020304" pitchFamily="18" charset="0"/>
              </a:rPr>
              <a:t>شلالات نياجرا ثلاث مقاطع اكبرهم </a:t>
            </a:r>
            <a:r>
              <a:rPr lang="ar-EG" sz="2800" b="1" dirty="0" err="1" smtClean="0">
                <a:solidFill>
                  <a:srgbClr val="FFFFFF"/>
                </a:solidFill>
                <a:latin typeface="Times New Roman" panose="02020603050405020304" pitchFamily="18" charset="0"/>
                <a:ea typeface="Calibri"/>
                <a:cs typeface="Times New Roman" panose="02020603050405020304" pitchFamily="18" charset="0"/>
              </a:rPr>
              <a:t>هورسشو</a:t>
            </a:r>
            <a:r>
              <a:rPr lang="ar-EG" sz="28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60102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83209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فقام بافتراض ان معدل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تآكل </a:t>
            </a:r>
            <a:r>
              <a:rPr lang="ar-EG" sz="2800" b="1" dirty="0">
                <a:solidFill>
                  <a:srgbClr val="FFFFFF"/>
                </a:solidFill>
                <a:latin typeface="Times New Roman" panose="02020603050405020304" pitchFamily="18" charset="0"/>
                <a:ea typeface="Calibri"/>
                <a:cs typeface="Times New Roman" panose="02020603050405020304" pitchFamily="18" charset="0"/>
              </a:rPr>
              <a:t>شلالات نياجرا انها بمقدار قدم في السنة وهذه المعلومة هي نقلها بغير امانة عن أحد المرشدين في منطقة شلالات نياجرا الذي أخبره ان معدل تآكل منطقة الشلال هي تقريبا 3 اقدام في السنة لأنه عاش 40 سنة في المنطقة وتأكلت على ما يعتقد بمقدار 45 متر او 150 قدم تقريبا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Henry Rodgers, On the Falls of Niagara, American Journal of Science and Arts (New Haven), xxvii: 326–335, January 1835</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تشارلز شعر انه رقم مبالغ فيه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وهو غير مناسب لفرضيته فافترض </a:t>
            </a:r>
            <a:r>
              <a:rPr lang="ar-EG" sz="2800" b="1" dirty="0">
                <a:solidFill>
                  <a:srgbClr val="FFFFFF"/>
                </a:solidFill>
                <a:latin typeface="Times New Roman" panose="02020603050405020304" pitchFamily="18" charset="0"/>
                <a:ea typeface="Calibri"/>
                <a:cs typeface="Times New Roman" panose="02020603050405020304" pitchFamily="18" charset="0"/>
              </a:rPr>
              <a:t>انه قدم واحد في السنة. هذا هو مصدر تشارلز هو فرضية لا اساس علمي لها فيما بني عليه فهو فقال ان بمعدل قدم في السنة ولان المسافة بين المسقط الي كوين ستون </a:t>
            </a:r>
            <a:r>
              <a:rPr lang="en-US" sz="2800" b="1" dirty="0" err="1">
                <a:solidFill>
                  <a:srgbClr val="FFFFFF"/>
                </a:solidFill>
                <a:latin typeface="Times New Roman" panose="02020603050405020304" pitchFamily="18" charset="0"/>
                <a:ea typeface="Calibri"/>
                <a:cs typeface="Times New Roman" panose="02020603050405020304" pitchFamily="18" charset="0"/>
              </a:rPr>
              <a:t>Queenston</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ar-EG" sz="2800" b="1" dirty="0" smtClean="0">
                <a:solidFill>
                  <a:srgbClr val="FFFFFF"/>
                </a:solidFill>
                <a:latin typeface="Times New Roman" panose="02020603050405020304" pitchFamily="18" charset="0"/>
                <a:ea typeface="Calibri"/>
                <a:cs typeface="Times New Roman" panose="02020603050405020304" pitchFamily="18" charset="0"/>
              </a:rPr>
              <a:t> هي </a:t>
            </a:r>
            <a:r>
              <a:rPr lang="ar-EG" sz="2800" b="1" dirty="0">
                <a:solidFill>
                  <a:srgbClr val="FFFFFF"/>
                </a:solidFill>
                <a:latin typeface="Times New Roman" panose="02020603050405020304" pitchFamily="18" charset="0"/>
                <a:ea typeface="Calibri"/>
                <a:cs typeface="Times New Roman" panose="02020603050405020304" pitchFamily="18" charset="0"/>
              </a:rPr>
              <a:t>11 كم او 35000 قدم فيكون عمرها 35000 سنة وقدمه كدليل واضح قوي على خطأ الكتاب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المقدس في الاعمار والطوفان</a:t>
            </a:r>
            <a:endParaRPr lang="ar-EG"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75987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الادلة على خدعته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بدأت </a:t>
            </a:r>
            <a:r>
              <a:rPr lang="ar-EG" sz="2800" b="1" dirty="0">
                <a:solidFill>
                  <a:srgbClr val="FFFFFF"/>
                </a:solidFill>
                <a:latin typeface="Times New Roman" panose="02020603050405020304" pitchFamily="18" charset="0"/>
                <a:ea typeface="Calibri"/>
                <a:cs typeface="Times New Roman" panose="02020603050405020304" pitchFamily="18" charset="0"/>
              </a:rPr>
              <a:t>تظهر فظهر ان تشارلز لايال اهمل تقارير ارسلت له من مستر بلاك ويل  </a:t>
            </a:r>
            <a:r>
              <a:rPr lang="en-US" sz="2800" b="1" dirty="0" err="1">
                <a:solidFill>
                  <a:srgbClr val="FFFFFF"/>
                </a:solidFill>
                <a:latin typeface="Times New Roman" panose="02020603050405020304" pitchFamily="18" charset="0"/>
                <a:ea typeface="Calibri"/>
                <a:cs typeface="Times New Roman" panose="02020603050405020304" pitchFamily="18" charset="0"/>
              </a:rPr>
              <a:t>Mr</a:t>
            </a:r>
            <a:r>
              <a:rPr lang="en-US" sz="2800" b="1" dirty="0">
                <a:solidFill>
                  <a:srgbClr val="FFFFFF"/>
                </a:solidFill>
                <a:latin typeface="Times New Roman" panose="02020603050405020304" pitchFamily="18" charset="0"/>
                <a:ea typeface="Calibri"/>
                <a:cs typeface="Times New Roman" panose="02020603050405020304" pitchFamily="18" charset="0"/>
              </a:rPr>
              <a:t> Blackwell </a:t>
            </a:r>
            <a:r>
              <a:rPr lang="ar-EG" sz="2800" b="1" dirty="0" smtClean="0">
                <a:solidFill>
                  <a:srgbClr val="FFFFFF"/>
                </a:solidFill>
                <a:latin typeface="Times New Roman" panose="02020603050405020304" pitchFamily="18" charset="0"/>
                <a:ea typeface="Calibri"/>
                <a:cs typeface="Times New Roman" panose="02020603050405020304" pitchFamily="18" charset="0"/>
              </a:rPr>
              <a:t>ن قلا </a:t>
            </a:r>
            <a:r>
              <a:rPr lang="ar-EG" sz="2800" b="1" dirty="0">
                <a:solidFill>
                  <a:srgbClr val="FFFFFF"/>
                </a:solidFill>
                <a:latin typeface="Times New Roman" panose="02020603050405020304" pitchFamily="18" charset="0"/>
                <a:ea typeface="Calibri"/>
                <a:cs typeface="Times New Roman" panose="02020603050405020304" pitchFamily="18" charset="0"/>
              </a:rPr>
              <a:t>عن محليين بجوار نياجرا يشرحوا ان معدل التأكل هو اكثر من 3 اقدام في السنة ولهذا ما قاله ان عمرها 35000 سنة خطا وهو اقل من 12000  سنة بكثير ولكن لأنه كان يبحث عن دليل يؤيد كلامه عن قدم العمر رفض هذا لأنه غير مناسب لفكره وغرضه الشرير واعلن في كتابه فقط عمر 35000 سنة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Henry Rodgers, On the Falls of Niagara, American Journal of Science and Arts (New Haven), xxvii: 326–335, January 1835.</a:t>
            </a: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Larry Pierce, Niagara Falls and the Bible</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ثانيا الدراسات التي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بدأت </a:t>
            </a:r>
            <a:r>
              <a:rPr lang="ar-EG" sz="2800" b="1" dirty="0">
                <a:solidFill>
                  <a:srgbClr val="FFFFFF"/>
                </a:solidFill>
                <a:latin typeface="Times New Roman" panose="02020603050405020304" pitchFamily="18" charset="0"/>
                <a:ea typeface="Calibri"/>
                <a:cs typeface="Times New Roman" panose="02020603050405020304" pitchFamily="18" charset="0"/>
              </a:rPr>
              <a:t>من سنة 1842م الي 1927 وبعدها وضحت ان الحد الأدنى لمعدل التآكل هو 5 قدم في السنة وليس قدم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In the Minds of Men, 4th </a:t>
            </a:r>
            <a:r>
              <a:rPr lang="en-US" sz="2800" b="1" dirty="0" err="1">
                <a:solidFill>
                  <a:srgbClr val="FFFFFF"/>
                </a:solidFill>
                <a:latin typeface="Times New Roman" panose="02020603050405020304" pitchFamily="18" charset="0"/>
                <a:ea typeface="Calibri"/>
                <a:cs typeface="Times New Roman" panose="02020603050405020304" pitchFamily="18" charset="0"/>
              </a:rPr>
              <a:t>ed</a:t>
            </a:r>
            <a:r>
              <a:rPr lang="en-US" sz="2800" b="1" dirty="0">
                <a:solidFill>
                  <a:srgbClr val="FFFFFF"/>
                </a:solidFill>
                <a:latin typeface="Times New Roman" panose="02020603050405020304" pitchFamily="18" charset="0"/>
                <a:ea typeface="Calibri"/>
                <a:cs typeface="Times New Roman" panose="02020603050405020304" pitchFamily="18" charset="0"/>
              </a:rPr>
              <a:t> p. 356</a:t>
            </a:r>
          </a:p>
        </p:txBody>
      </p:sp>
    </p:spTree>
    <p:extLst>
      <p:ext uri="{BB962C8B-B14F-4D97-AF65-F5344CB8AC3E}">
        <p14:creationId xmlns:p14="http://schemas.microsoft.com/office/powerpoint/2010/main" val="35558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وايضا اتضح ان هناك صور قديمة لشلالات نياجرا منذ سنة 1677 مثل صورة </a:t>
            </a:r>
            <a:r>
              <a:rPr lang="ar-EG" sz="2800" b="1" dirty="0" err="1">
                <a:solidFill>
                  <a:srgbClr val="FFFFFF"/>
                </a:solidFill>
                <a:latin typeface="Times New Roman" panose="02020603050405020304" pitchFamily="18" charset="0"/>
                <a:ea typeface="Calibri"/>
                <a:cs typeface="Times New Roman" panose="02020603050405020304" pitchFamily="18" charset="0"/>
              </a:rPr>
              <a:t>هنيبين</a:t>
            </a:r>
            <a:r>
              <a:rPr lang="ar-EG" sz="2800" b="1" dirty="0">
                <a:solidFill>
                  <a:srgbClr val="FFFFFF"/>
                </a:solidFill>
                <a:latin typeface="Times New Roman" panose="02020603050405020304" pitchFamily="18" charset="0"/>
                <a:ea typeface="Calibri"/>
                <a:cs typeface="Times New Roman" panose="02020603050405020304" pitchFamily="18" charset="0"/>
              </a:rPr>
              <a:t> الشهيرة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 </a:t>
            </a:r>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ومقارنتها بصورة 1842 م ووجد ان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المسافة </a:t>
            </a:r>
            <a:r>
              <a:rPr lang="ar-EG" sz="2800" b="1" dirty="0">
                <a:solidFill>
                  <a:srgbClr val="FFFFFF"/>
                </a:solidFill>
                <a:latin typeface="Times New Roman" panose="02020603050405020304" pitchFamily="18" charset="0"/>
                <a:ea typeface="Calibri"/>
                <a:cs typeface="Times New Roman" panose="02020603050405020304" pitchFamily="18" charset="0"/>
              </a:rPr>
              <a:t>هي تساوي 1148 قدم قد تم تراجعه بمعنى انه </a:t>
            </a:r>
            <a:r>
              <a:rPr lang="ar-EG" sz="2800" b="1" dirty="0" smtClean="0">
                <a:solidFill>
                  <a:srgbClr val="FFFFFF"/>
                </a:solidFill>
                <a:latin typeface="Times New Roman" panose="02020603050405020304" pitchFamily="18" charset="0"/>
                <a:ea typeface="Calibri"/>
                <a:cs typeface="Times New Roman" panose="02020603050405020304" pitchFamily="18" charset="0"/>
              </a:rPr>
              <a:t>يتأكل </a:t>
            </a:r>
            <a:r>
              <a:rPr lang="ar-EG" sz="2800" b="1" dirty="0">
                <a:solidFill>
                  <a:srgbClr val="FFFFFF"/>
                </a:solidFill>
                <a:latin typeface="Times New Roman" panose="02020603050405020304" pitchFamily="18" charset="0"/>
                <a:ea typeface="Calibri"/>
                <a:cs typeface="Times New Roman" panose="02020603050405020304" pitchFamily="18" charset="0"/>
              </a:rPr>
              <a:t>بمعدل 7 قدم في السنة قبل ذلك فيكون حسب مقاس لايال طول الشلالات وهو 35000 قدم (او 11 كم) فعمرها اقل من 5000 سنة. ومع وضع الاعتبار ان المعدل يتناقص فهو في الماضي كان اعلي بمعني انها اقل من 5000 سنة بكثير.</a:t>
            </a:r>
          </a:p>
        </p:txBody>
      </p:sp>
      <p:pic>
        <p:nvPicPr>
          <p:cNvPr id="2" name="Picture 1"/>
          <p:cNvPicPr>
            <a:picLocks noChangeAspect="1"/>
          </p:cNvPicPr>
          <p:nvPr/>
        </p:nvPicPr>
        <p:blipFill>
          <a:blip r:embed="rId5"/>
          <a:stretch>
            <a:fillRect/>
          </a:stretch>
        </p:blipFill>
        <p:spPr>
          <a:xfrm>
            <a:off x="4114801" y="1378402"/>
            <a:ext cx="4114800" cy="3034665"/>
          </a:xfrm>
          <a:prstGeom prst="rect">
            <a:avLst/>
          </a:prstGeom>
        </p:spPr>
      </p:pic>
    </p:spTree>
    <p:extLst>
      <p:ext uri="{BB962C8B-B14F-4D97-AF65-F5344CB8AC3E}">
        <p14:creationId xmlns:p14="http://schemas.microsoft.com/office/powerpoint/2010/main" val="152996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وجد ان معدل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تآكل </a:t>
            </a:r>
            <a:r>
              <a:rPr lang="ar-EG" sz="2800" b="1" dirty="0">
                <a:solidFill>
                  <a:srgbClr val="FFFFFF"/>
                </a:solidFill>
                <a:latin typeface="Times New Roman" panose="02020603050405020304" pitchFamily="18" charset="0"/>
                <a:ea typeface="Calibri"/>
                <a:cs typeface="Times New Roman" panose="02020603050405020304" pitchFamily="18" charset="0"/>
              </a:rPr>
              <a:t>شلالات نياجرا هي في البداية من 11 الي 15 قدم في السنة كمتوسط وقل بعد ذلك الي 7 اقدام في السنة ولكن حاليا قل المعدل في اخر السنوات ووصل الي 5 قدم في السنة حاليا ويتناقص فهي في الماضي كانت أسرع بكثير من ذلك اي ان عمر الشلالات ليس 35000 سنة ولكن تقريبا 4000 سنة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شلالات نياجرا هي طبقتين الأعلى هي طبقات كلسية  </a:t>
            </a:r>
            <a:r>
              <a:rPr lang="en-US" sz="2800" b="1" dirty="0">
                <a:solidFill>
                  <a:srgbClr val="FFFFFF"/>
                </a:solidFill>
                <a:latin typeface="Times New Roman" panose="02020603050405020304" pitchFamily="18" charset="0"/>
                <a:ea typeface="Calibri"/>
                <a:cs typeface="Times New Roman" panose="02020603050405020304" pitchFamily="18" charset="0"/>
              </a:rPr>
              <a:t>limestone </a:t>
            </a:r>
            <a:r>
              <a:rPr lang="ar-EG" sz="2800" b="1" dirty="0" smtClean="0">
                <a:solidFill>
                  <a:srgbClr val="FFFFFF"/>
                </a:solidFill>
                <a:latin typeface="Times New Roman" panose="02020603050405020304" pitchFamily="18" charset="0"/>
                <a:ea typeface="Calibri"/>
                <a:cs typeface="Times New Roman" panose="02020603050405020304" pitchFamily="18" charset="0"/>
              </a:rPr>
              <a:t> سميكة </a:t>
            </a:r>
            <a:r>
              <a:rPr lang="ar-EG" sz="2800" b="1" dirty="0">
                <a:solidFill>
                  <a:srgbClr val="FFFFFF"/>
                </a:solidFill>
                <a:latin typeface="Times New Roman" panose="02020603050405020304" pitchFamily="18" charset="0"/>
                <a:ea typeface="Calibri"/>
                <a:cs typeface="Times New Roman" panose="02020603050405020304" pitchFamily="18" charset="0"/>
              </a:rPr>
              <a:t>27 متر وبسقوطها هي تحدث تآكل في الطبقة المسامية </a:t>
            </a:r>
            <a:r>
              <a:rPr lang="en-US" sz="2800" b="1" dirty="0">
                <a:solidFill>
                  <a:srgbClr val="FFFFFF"/>
                </a:solidFill>
                <a:latin typeface="Times New Roman" panose="02020603050405020304" pitchFamily="18" charset="0"/>
                <a:ea typeface="Calibri"/>
                <a:cs typeface="Times New Roman" panose="02020603050405020304" pitchFamily="18" charset="0"/>
              </a:rPr>
              <a:t>shale </a:t>
            </a:r>
            <a:r>
              <a:rPr lang="ar-EG" sz="2800" b="1" dirty="0" smtClean="0">
                <a:solidFill>
                  <a:srgbClr val="FFFFFF"/>
                </a:solidFill>
                <a:latin typeface="Times New Roman" panose="02020603050405020304" pitchFamily="18" charset="0"/>
                <a:ea typeface="Calibri"/>
                <a:cs typeface="Times New Roman" panose="02020603050405020304" pitchFamily="18" charset="0"/>
              </a:rPr>
              <a:t> التي </a:t>
            </a:r>
            <a:r>
              <a:rPr lang="ar-EG" sz="2800" b="1" dirty="0">
                <a:solidFill>
                  <a:srgbClr val="FFFFFF"/>
                </a:solidFill>
                <a:latin typeface="Times New Roman" panose="02020603050405020304" pitchFamily="18" charset="0"/>
                <a:ea typeface="Calibri"/>
                <a:cs typeface="Times New Roman" panose="02020603050405020304" pitchFamily="18" charset="0"/>
              </a:rPr>
              <a:t>تحتها وسمكها 21 متر وتتآكل بعمق حتي تبدا الطبقة الأعلى في التكسر لتآكل الطبقة السفلية من تحتها فلا تتحمل وزن الطبقة العليا فتنكسر</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وبالدراسة اتضح ان السمك غير متساوي فالطبقة الصلبة الكلسية حاليا التي اعلي هي 27 متر سمك ولكن في الماضي كان طبقة كلسية اقل سمك والطبقة المسامية أكثر ولهذا كان أسرع في التآكل فهي حالية 27 كلسية و21 مسامية ولكن كلما تبتعد تقل الطبقة الكلسية حتى تصل على بعد 3 كم من مكان الشلال الان تجد ان سمك الطبقة الكلسية الصلبة هي 14 متر والباقي مسامي عند منطقة الكبرى.</a:t>
            </a:r>
          </a:p>
        </p:txBody>
      </p:sp>
    </p:spTree>
    <p:extLst>
      <p:ext uri="{BB962C8B-B14F-4D97-AF65-F5344CB8AC3E}">
        <p14:creationId xmlns:p14="http://schemas.microsoft.com/office/powerpoint/2010/main" val="294802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فهذا يوضح ان معدل التآكل كان في الماضي عند هذا الجزء أسرع بكثير لان سمك الطبقة الصلبة اقل للنصف.</a:t>
            </a:r>
          </a:p>
          <a:p>
            <a:pPr lvl="0" algn="l"/>
            <a:r>
              <a:rPr lang="en-US" sz="2800" b="1" dirty="0" err="1">
                <a:solidFill>
                  <a:srgbClr val="FFFFFF"/>
                </a:solidFill>
                <a:latin typeface="Times New Roman" panose="02020603050405020304" pitchFamily="18" charset="0"/>
                <a:ea typeface="Calibri"/>
                <a:cs typeface="Times New Roman" panose="02020603050405020304" pitchFamily="18" charset="0"/>
              </a:rPr>
              <a:t>Philbrick</a:t>
            </a:r>
            <a:r>
              <a:rPr lang="en-US" sz="2800" b="1" dirty="0">
                <a:solidFill>
                  <a:srgbClr val="FFFFFF"/>
                </a:solidFill>
                <a:latin typeface="Times New Roman" panose="02020603050405020304" pitchFamily="18" charset="0"/>
                <a:ea typeface="Calibri"/>
                <a:cs typeface="Times New Roman" panose="02020603050405020304" pitchFamily="18" charset="0"/>
              </a:rPr>
              <a:t>, S.S., What future for Niagara Falls? Geological Society of America Bulletin, 85:91–98, 1974</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اي ان نياجرا لم يكن معدل التآكل طوال عمراها قدم هذا خطأ شديد جدا بل اضعاف ذلك لذلك عمر نياجرا ليس 35000 سنه بل 3 الي 4 الاف سنه فقط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Batten, D. (ed.), the Answers Book, Creation Ministries International, Brisbane, </a:t>
            </a:r>
            <a:r>
              <a:rPr lang="en-US" sz="2800" b="1" dirty="0" err="1">
                <a:solidFill>
                  <a:srgbClr val="FFFFFF"/>
                </a:solidFill>
                <a:latin typeface="Times New Roman" panose="02020603050405020304" pitchFamily="18" charset="0"/>
                <a:ea typeface="Calibri"/>
                <a:cs typeface="Times New Roman" panose="02020603050405020304" pitchFamily="18" charset="0"/>
              </a:rPr>
              <a:t>Qld</a:t>
            </a:r>
            <a:r>
              <a:rPr lang="en-US" sz="2800" b="1" dirty="0">
                <a:solidFill>
                  <a:srgbClr val="FFFFFF"/>
                </a:solidFill>
                <a:latin typeface="Times New Roman" panose="02020603050405020304" pitchFamily="18" charset="0"/>
                <a:ea typeface="Calibri"/>
                <a:cs typeface="Times New Roman" panose="02020603050405020304" pitchFamily="18" charset="0"/>
              </a:rPr>
              <a:t>, Australia, pp. 63–82</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وحسابات أكثر دقة تضع كل هذه العوامل توضح ان عمر الشلال كله هو ما بين 3800 الي 4300 سنة</a:t>
            </a:r>
          </a:p>
          <a:p>
            <a:pPr lvl="0" algn="l"/>
            <a:r>
              <a:rPr lang="en-US" sz="2800" b="1" dirty="0" err="1">
                <a:solidFill>
                  <a:srgbClr val="FFFFFF"/>
                </a:solidFill>
                <a:latin typeface="Times New Roman" panose="02020603050405020304" pitchFamily="18" charset="0"/>
                <a:ea typeface="Calibri"/>
                <a:cs typeface="Times New Roman" panose="02020603050405020304" pitchFamily="18" charset="0"/>
              </a:rPr>
              <a:t>Oard</a:t>
            </a:r>
            <a:r>
              <a:rPr lang="en-US" sz="2800" b="1" dirty="0">
                <a:solidFill>
                  <a:srgbClr val="FFFFFF"/>
                </a:solidFill>
                <a:latin typeface="Times New Roman" panose="02020603050405020304" pitchFamily="18" charset="0"/>
                <a:ea typeface="Calibri"/>
                <a:cs typeface="Times New Roman" panose="02020603050405020304" pitchFamily="18" charset="0"/>
              </a:rPr>
              <a:t>, M.J., An Ice Age Caused by the Genesis Flood, Institute for Creation Research, El Cajon, CA, USA, 1990</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وبهذا نجد ان شلالات نياجرا دليل اخر على عمر يناسب ما بعد طوفان نوح.</a:t>
            </a:r>
          </a:p>
        </p:txBody>
      </p:sp>
    </p:spTree>
    <p:extLst>
      <p:ext uri="{BB962C8B-B14F-4D97-AF65-F5344CB8AC3E}">
        <p14:creationId xmlns:p14="http://schemas.microsoft.com/office/powerpoint/2010/main" val="387769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964433"/>
            <a:ext cx="10691445" cy="4524315"/>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drghaly.com/articles/display/12382</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http://drghaly.com/articles/display/12383</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https://www.youtube.com/watch?v=UfqhgZ0w26o</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https://www.youtube.com/watch?v=Fa4O7WJwZYY</a:t>
            </a:r>
            <a:endParaRPr lang="en-US" sz="32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596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9712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16371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440120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8 أيضا مواد كيميائية التي تكون على مقربة من العناصر المشعة والماء الذي يحمل عناصر مختلفة كيميائية لها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تأثير </a:t>
            </a:r>
            <a:r>
              <a:rPr lang="ar-EG" sz="2800" b="1" dirty="0">
                <a:solidFill>
                  <a:srgbClr val="FFFFFF"/>
                </a:solidFill>
                <a:latin typeface="Times New Roman" panose="02020603050405020304" pitchFamily="18" charset="0"/>
                <a:ea typeface="Calibri"/>
                <a:cs typeface="Times New Roman" panose="02020603050405020304" pitchFamily="18" charset="0"/>
              </a:rPr>
              <a:t>على معدل تحلل العناصر المشعة وتفاعلاتها فمثلا بسحب النتائج بسرعة بالتفاعلات يسبب ان التحلل يكون أكثر ويعطي نتائج خطأ</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9 أيضا الكثير من العناصر التي تتغير بما يسمى بأسر اصطياد الالكترون </a:t>
            </a:r>
            <a:r>
              <a:rPr lang="en-US" sz="2800" b="1" dirty="0">
                <a:solidFill>
                  <a:srgbClr val="FFFFFF"/>
                </a:solidFill>
                <a:latin typeface="Times New Roman" panose="02020603050405020304" pitchFamily="18" charset="0"/>
                <a:ea typeface="Calibri"/>
                <a:cs typeface="Times New Roman" panose="02020603050405020304" pitchFamily="18" charset="0"/>
              </a:rPr>
              <a:t>electron capture </a:t>
            </a:r>
            <a:r>
              <a:rPr lang="ar-EG" sz="2800" b="1" dirty="0">
                <a:solidFill>
                  <a:srgbClr val="FFFFFF"/>
                </a:solidFill>
                <a:latin typeface="Times New Roman" panose="02020603050405020304" pitchFamily="18" charset="0"/>
                <a:ea typeface="Calibri"/>
                <a:cs typeface="Times New Roman" panose="02020603050405020304" pitchFamily="18" charset="0"/>
              </a:rPr>
              <a:t>مثل </a:t>
            </a:r>
            <a:r>
              <a:rPr lang="en-US" sz="2800" b="1" dirty="0">
                <a:solidFill>
                  <a:srgbClr val="FFFFFF"/>
                </a:solidFill>
                <a:latin typeface="Times New Roman" panose="02020603050405020304" pitchFamily="18" charset="0"/>
                <a:ea typeface="Calibri"/>
                <a:cs typeface="Times New Roman" panose="02020603050405020304" pitchFamily="18" charset="0"/>
              </a:rPr>
              <a:t>beryllium-7، strontium-85، zirconium-89</a:t>
            </a:r>
            <a:r>
              <a:rPr lang="ar-EG" sz="2800" b="1" dirty="0">
                <a:solidFill>
                  <a:srgbClr val="FFFFFF"/>
                </a:solidFill>
                <a:latin typeface="Times New Roman" panose="02020603050405020304" pitchFamily="18" charset="0"/>
                <a:ea typeface="Calibri"/>
                <a:cs typeface="Times New Roman" panose="02020603050405020304" pitchFamily="18" charset="0"/>
              </a:rPr>
              <a:t>وحتى البوتاسيوم 40 وهي يتأثر مقياسها ومعدل تحللها على تركيز الالكترونات المحيطة بها ويعطي نتائج خطا.</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10 افتراض أنها معايرة رغم أنه لا يوجد نظام معايرة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للتأكد </a:t>
            </a:r>
            <a:r>
              <a:rPr lang="ar-EG" sz="2800" b="1" dirty="0">
                <a:solidFill>
                  <a:srgbClr val="FFFFFF"/>
                </a:solidFill>
                <a:latin typeface="Times New Roman" panose="02020603050405020304" pitchFamily="18" charset="0"/>
                <a:ea typeface="Calibri"/>
                <a:cs typeface="Times New Roman" panose="02020603050405020304" pitchFamily="18" charset="0"/>
              </a:rPr>
              <a:t>من دقتها</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بالإضافة الي مشاكل الفرضيات الخاصة الكثيرة بكل مقياس التي تجعل المقياس الاشعاعي لا يعتد به ودائما يعطي اعمار عشرات ومئات الاف العمر الحقيقي.</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فأتساءل كيف نستخدم ساعة رملية مكسورة لقياس الوقت؟</a:t>
            </a:r>
          </a:p>
        </p:txBody>
      </p:sp>
    </p:spTree>
    <p:extLst>
      <p:ext uri="{BB962C8B-B14F-4D97-AF65-F5344CB8AC3E}">
        <p14:creationId xmlns:p14="http://schemas.microsoft.com/office/powerpoint/2010/main" val="55478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584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على معدل التحجر والتفحم كدليل علي قدم الكائنات المتحجرة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التحجر او </a:t>
            </a:r>
            <a:r>
              <a:rPr lang="en-US" sz="2800" b="1" dirty="0">
                <a:solidFill>
                  <a:srgbClr val="FFFFFF"/>
                </a:solidFill>
                <a:latin typeface="Times New Roman" panose="02020603050405020304" pitchFamily="18" charset="0"/>
                <a:ea typeface="Calibri"/>
                <a:cs typeface="Times New Roman" panose="02020603050405020304" pitchFamily="18" charset="0"/>
              </a:rPr>
              <a:t>Petrifaction </a:t>
            </a:r>
            <a:r>
              <a:rPr lang="ar-EG" sz="2800" b="1" dirty="0">
                <a:solidFill>
                  <a:srgbClr val="FFFFFF"/>
                </a:solidFill>
                <a:latin typeface="Times New Roman" panose="02020603050405020304" pitchFamily="18" charset="0"/>
                <a:ea typeface="Calibri"/>
                <a:cs typeface="Times New Roman" panose="02020603050405020304" pitchFamily="18" charset="0"/>
              </a:rPr>
              <a:t>هو عملية تحدث للمواد العضوية فتتحول ببطيء شديد لأحجار من خلال احلال المواد العضوية وامتلاء مكانها بمواد معدنية. العملية دائما تحتاج توافر مياه تحمل مواد معدنية كثيرة اي تكون غنية بالمواد المعدنية. هذه نراها في الطبيعة ولا خلاف عليها ولكن الخلاف على الاستنتاج الذي يدعوه من هم ضد الخلق لانهم يقولوا ان التحجر يحتاج الي زمن طويل جدا عشرات ومئات الالاف وملايين من السنين.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ويستغل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مؤيدو </a:t>
            </a:r>
            <a:r>
              <a:rPr lang="ar-EG" sz="2800" b="1" dirty="0">
                <a:solidFill>
                  <a:srgbClr val="FFFFFF"/>
                </a:solidFill>
                <a:latin typeface="Times New Roman" panose="02020603050405020304" pitchFamily="18" charset="0"/>
                <a:ea typeface="Calibri"/>
                <a:cs typeface="Times New Roman" panose="02020603050405020304" pitchFamily="18" charset="0"/>
              </a:rPr>
              <a:t>التطور ذلك في اثبات قدم عمر الارض وخطأ الكتاب المقدس فكثير ما يستشهد مؤيدي التطور علي قدم الحفريات بانها متحجرة وتحول العظام الي ما يشبه الاحجار وايضا اثبات مراحل التطور فعظام الديناصورات دائما متحجرة كدليل على قدمها بملايين السنين.</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الحقيقة لا, التحجر من الممكن ان يحدث بسرعه شديده لو توفرت ظروف مناسبه وبخاصه مياه بها نسبة معادن </a:t>
            </a:r>
            <a:r>
              <a:rPr lang="ar-EG" sz="2800" b="1" dirty="0" smtClean="0">
                <a:solidFill>
                  <a:srgbClr val="FFFFFF"/>
                </a:solidFill>
                <a:latin typeface="Times New Roman" panose="02020603050405020304" pitchFamily="18" charset="0"/>
                <a:ea typeface="Calibri"/>
                <a:cs typeface="Times New Roman" panose="02020603050405020304" pitchFamily="18" charset="0"/>
              </a:rPr>
              <a:t>مرتفعة </a:t>
            </a:r>
            <a:r>
              <a:rPr lang="ar-EG" sz="2800" b="1" dirty="0">
                <a:solidFill>
                  <a:srgbClr val="FFFFFF"/>
                </a:solidFill>
                <a:latin typeface="Times New Roman" panose="02020603050405020304" pitchFamily="18" charset="0"/>
                <a:ea typeface="Calibri"/>
                <a:cs typeface="Times New Roman" panose="02020603050405020304" pitchFamily="18" charset="0"/>
              </a:rPr>
              <a:t>ترسبها بسرعه علي المواد العضوية وتجعلها تتحجر حتي قبل ان تتحلل كليا وتتحول الي حفرية. واقدم ادلة علي هذا كثيرة.</a:t>
            </a:r>
          </a:p>
        </p:txBody>
      </p:sp>
    </p:spTree>
    <p:extLst>
      <p:ext uri="{BB962C8B-B14F-4D97-AF65-F5344CB8AC3E}">
        <p14:creationId xmlns:p14="http://schemas.microsoft.com/office/powerpoint/2010/main" val="18551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83209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ابحاث تمت في جامعة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واشنطن </a:t>
            </a:r>
            <a:r>
              <a:rPr lang="ar-EG" sz="2800" b="1" dirty="0">
                <a:solidFill>
                  <a:srgbClr val="FFFFFF"/>
                </a:solidFill>
                <a:latin typeface="Times New Roman" panose="02020603050405020304" pitchFamily="18" charset="0"/>
                <a:ea typeface="Calibri"/>
                <a:cs typeface="Times New Roman" panose="02020603050405020304" pitchFamily="18" charset="0"/>
              </a:rPr>
              <a:t>على الخشب وتحجره اثبتت امكانية حدوث ذلك في وقت قصير جدا. في حرارة 44 مئوية ولكن برفع الضغط يتم هذا بسرعة</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Phil </a:t>
            </a:r>
            <a:r>
              <a:rPr lang="en-US" sz="2800" b="1" dirty="0" err="1">
                <a:solidFill>
                  <a:srgbClr val="FFFFFF"/>
                </a:solidFill>
                <a:latin typeface="Times New Roman" panose="02020603050405020304" pitchFamily="18" charset="0"/>
                <a:ea typeface="Calibri"/>
                <a:cs typeface="Times New Roman" panose="02020603050405020304" pitchFamily="18" charset="0"/>
              </a:rPr>
              <a:t>McCafferty</a:t>
            </a:r>
            <a:r>
              <a:rPr lang="en-US" sz="2800" b="1" dirty="0">
                <a:solidFill>
                  <a:srgbClr val="FFFFFF"/>
                </a:solidFill>
                <a:latin typeface="Times New Roman" panose="02020603050405020304" pitchFamily="18" charset="0"/>
                <a:ea typeface="Calibri"/>
                <a:cs typeface="Times New Roman" panose="02020603050405020304" pitchFamily="18" charset="0"/>
              </a:rPr>
              <a:t>, ‘Instant petrified wood?’ Popular Science, October 1992, pp. 56-57.</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وايضا بحث اخر يثبت نفس الامر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Hamilton Hicks, 'Mineralized sodium silicate solutions for artificial petrification of wood', United States Patent Number 4,612,050, September 16,1986, pp. 1-3.</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في شمال </a:t>
            </a:r>
            <a:r>
              <a:rPr lang="ar-EG" sz="2800" b="1" dirty="0" err="1">
                <a:solidFill>
                  <a:srgbClr val="FFFFFF"/>
                </a:solidFill>
                <a:latin typeface="Times New Roman" panose="02020603050405020304" pitchFamily="18" charset="0"/>
                <a:ea typeface="Calibri"/>
                <a:cs typeface="Times New Roman" panose="02020603050405020304" pitchFamily="18" charset="0"/>
              </a:rPr>
              <a:t>نازبرا</a:t>
            </a:r>
            <a:r>
              <a:rPr lang="ar-EG" sz="2800" b="1" dirty="0">
                <a:solidFill>
                  <a:srgbClr val="FFFFFF"/>
                </a:solidFill>
                <a:latin typeface="Times New Roman" panose="02020603050405020304" pitchFamily="18" charset="0"/>
                <a:ea typeface="Calibri"/>
                <a:cs typeface="Times New Roman" panose="02020603050405020304" pitchFamily="18" charset="0"/>
              </a:rPr>
              <a:t> يوجد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بئر انشئ </a:t>
            </a:r>
            <a:r>
              <a:rPr lang="ar-EG" sz="2800" b="1" dirty="0">
                <a:solidFill>
                  <a:srgbClr val="FFFFFF"/>
                </a:solidFill>
                <a:latin typeface="Times New Roman" panose="02020603050405020304" pitchFamily="18" charset="0"/>
                <a:ea typeface="Calibri"/>
                <a:cs typeface="Times New Roman" panose="02020603050405020304" pitchFamily="18" charset="0"/>
              </a:rPr>
              <a:t>في سنة 1538 م اكتشف فيها حديثا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شيء </a:t>
            </a:r>
            <a:r>
              <a:rPr lang="ar-EG" sz="2800" b="1" dirty="0">
                <a:solidFill>
                  <a:srgbClr val="FFFFFF"/>
                </a:solidFill>
                <a:latin typeface="Times New Roman" panose="02020603050405020304" pitchFamily="18" charset="0"/>
                <a:ea typeface="Calibri"/>
                <a:cs typeface="Times New Roman" panose="02020603050405020304" pitchFamily="18" charset="0"/>
              </a:rPr>
              <a:t>يدعو للتعجب وهو دمية دب متحجرة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وايضا صورة لقدم متحجرة داخل حذاء</a:t>
            </a:r>
          </a:p>
        </p:txBody>
      </p:sp>
    </p:spTree>
    <p:extLst>
      <p:ext uri="{BB962C8B-B14F-4D97-AF65-F5344CB8AC3E}">
        <p14:creationId xmlns:p14="http://schemas.microsoft.com/office/powerpoint/2010/main" val="378561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فهل هي متحجرة من ايام تطور الانسان الهومو هابيلس ؟</a:t>
            </a:r>
          </a:p>
        </p:txBody>
      </p:sp>
      <p:pic>
        <p:nvPicPr>
          <p:cNvPr id="5" name="Picture 4"/>
          <p:cNvPicPr>
            <a:picLocks noChangeAspect="1"/>
          </p:cNvPicPr>
          <p:nvPr/>
        </p:nvPicPr>
        <p:blipFill>
          <a:blip r:embed="rId5"/>
          <a:stretch>
            <a:fillRect/>
          </a:stretch>
        </p:blipFill>
        <p:spPr>
          <a:xfrm>
            <a:off x="1424704" y="1458397"/>
            <a:ext cx="9308609" cy="4681145"/>
          </a:xfrm>
          <a:prstGeom prst="rect">
            <a:avLst/>
          </a:prstGeom>
        </p:spPr>
      </p:pic>
    </p:spTree>
    <p:extLst>
      <p:ext uri="{BB962C8B-B14F-4D97-AF65-F5344CB8AC3E}">
        <p14:creationId xmlns:p14="http://schemas.microsoft.com/office/powerpoint/2010/main" val="407359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وجد كلب </a:t>
            </a:r>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متحجر </a:t>
            </a:r>
            <a:r>
              <a:rPr lang="ar-EG" sz="2800" b="1" dirty="0">
                <a:solidFill>
                  <a:srgbClr val="FFFFFF"/>
                </a:solidFill>
                <a:latin typeface="Times New Roman" panose="02020603050405020304" pitchFamily="18" charset="0"/>
                <a:ea typeface="Calibri"/>
                <a:cs typeface="Times New Roman" panose="02020603050405020304" pitchFamily="18" charset="0"/>
              </a:rPr>
              <a:t>في شجرة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 </a:t>
            </a:r>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وامثلة كثيرة جدا لكائنات في اوضاع تؤكد ان التحجر تم في وقت قصير</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يؤكد ان التحجر تم بسرعة قبل ان يتحلل الكلب داخل الشجرة وبخاصة أن الشجرة المقطوعة صغيرة العمر</a:t>
            </a:r>
          </a:p>
        </p:txBody>
      </p:sp>
      <p:pic>
        <p:nvPicPr>
          <p:cNvPr id="2" name="Picture 1"/>
          <p:cNvPicPr>
            <a:picLocks noChangeAspect="1"/>
          </p:cNvPicPr>
          <p:nvPr/>
        </p:nvPicPr>
        <p:blipFill>
          <a:blip r:embed="rId5"/>
          <a:stretch>
            <a:fillRect/>
          </a:stretch>
        </p:blipFill>
        <p:spPr>
          <a:xfrm>
            <a:off x="1741476" y="539223"/>
            <a:ext cx="5952096" cy="4391324"/>
          </a:xfrm>
          <a:prstGeom prst="rect">
            <a:avLst/>
          </a:prstGeom>
        </p:spPr>
      </p:pic>
    </p:spTree>
    <p:extLst>
      <p:ext uri="{BB962C8B-B14F-4D97-AF65-F5344CB8AC3E}">
        <p14:creationId xmlns:p14="http://schemas.microsoft.com/office/powerpoint/2010/main" val="265258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431875"/>
            <a:ext cx="10691445" cy="6124754"/>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التفحم أيضا لا يستلزم وقت طويل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التفحم هو عملية تحول الخشب والمواد الكربونية الي فحم بالضغط والحرارة بمعزل عن التحلل البيولوجي والتأكسد</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فكما تعرفه المراجع ودوائر المعارف هو يحدث للنباتات التي محتواها الكربوني مرتفع عندما يحدث فيضان فتتغطى طبقة النباتات بماء وطمي وترتفع الحرارة والضغط فتتحول النباتات من مواد كربونية الي فحم او ما يسمى </a:t>
            </a:r>
            <a:r>
              <a:rPr lang="en-US" sz="2800" b="1" dirty="0">
                <a:solidFill>
                  <a:srgbClr val="FFFFFF"/>
                </a:solidFill>
                <a:latin typeface="Times New Roman" panose="02020603050405020304" pitchFamily="18" charset="0"/>
                <a:ea typeface="Calibri"/>
                <a:cs typeface="Times New Roman" panose="02020603050405020304" pitchFamily="18" charset="0"/>
              </a:rPr>
              <a:t>carbonization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Taylor, Thomas N; Taylor, Edith L; </a:t>
            </a:r>
            <a:r>
              <a:rPr lang="en-US" sz="2800" b="1" dirty="0" err="1">
                <a:solidFill>
                  <a:srgbClr val="FFFFFF"/>
                </a:solidFill>
                <a:latin typeface="Times New Roman" panose="02020603050405020304" pitchFamily="18" charset="0"/>
                <a:ea typeface="Calibri"/>
                <a:cs typeface="Times New Roman" panose="02020603050405020304" pitchFamily="18" charset="0"/>
              </a:rPr>
              <a:t>Krings</a:t>
            </a:r>
            <a:r>
              <a:rPr lang="en-US" sz="2800" b="1" dirty="0">
                <a:solidFill>
                  <a:srgbClr val="FFFFFF"/>
                </a:solidFill>
                <a:latin typeface="Times New Roman" panose="02020603050405020304" pitchFamily="18" charset="0"/>
                <a:ea typeface="Calibri"/>
                <a:cs typeface="Times New Roman" panose="02020603050405020304" pitchFamily="18" charset="0"/>
              </a:rPr>
              <a:t>, Michael (2009). </a:t>
            </a:r>
            <a:r>
              <a:rPr lang="en-US" sz="2800" b="1" dirty="0" err="1">
                <a:solidFill>
                  <a:srgbClr val="FFFFFF"/>
                </a:solidFill>
                <a:latin typeface="Times New Roman" panose="02020603050405020304" pitchFamily="18" charset="0"/>
                <a:ea typeface="Calibri"/>
                <a:cs typeface="Times New Roman" panose="02020603050405020304" pitchFamily="18" charset="0"/>
              </a:rPr>
              <a:t>Paleobotany</a:t>
            </a:r>
            <a:r>
              <a:rPr lang="en-US" sz="2800" b="1" dirty="0">
                <a:solidFill>
                  <a:srgbClr val="FFFFFF"/>
                </a:solidFill>
                <a:latin typeface="Times New Roman" panose="02020603050405020304" pitchFamily="18" charset="0"/>
                <a:ea typeface="Calibri"/>
                <a:cs typeface="Times New Roman" panose="02020603050405020304" pitchFamily="18" charset="0"/>
              </a:rPr>
              <a:t>: The biology and evolution of fossil plants</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دائرة المعارف ويكيبيديا تعرفه بانه يحدث للغابات بالفيضانات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هذه نراها في الطبيعة ولا خلاف عليها ولكن الخلاف على الاستنتاج الذي يدعوه من هم ضد الخلق لأنهم يقولوا ان التفحم أيضا يحتاج الي زمن طويل جدا عشرات ومئات الالاف وملايين من السنين.</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دراسة اي مور اثبتت ان التحويل الي فحم هو ممكن في وقت قصير جدا لو الظروف مناسبة (الضغط العالي</a:t>
            </a:r>
            <a:r>
              <a:rPr lang="ar-EG" sz="2800" b="1" dirty="0" smtClean="0">
                <a:solidFill>
                  <a:srgbClr val="FFFFFF"/>
                </a:solidFill>
                <a:latin typeface="Times New Roman" panose="02020603050405020304" pitchFamily="18" charset="0"/>
                <a:ea typeface="Calibri"/>
                <a:cs typeface="Times New Roman" panose="02020603050405020304" pitchFamily="18" charset="0"/>
              </a:rPr>
              <a:t>)</a:t>
            </a:r>
            <a:endParaRPr lang="ar-EG"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93229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562501"/>
            <a:ext cx="10813701" cy="5693866"/>
          </a:xfrm>
          <a:prstGeom prst="rect">
            <a:avLst/>
          </a:prstGeom>
        </p:spPr>
        <p:txBody>
          <a:bodyPr wrap="square">
            <a:spAutoFit/>
          </a:bodyPr>
          <a:lstStyle/>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“From all available evidence it would appear that coal may form in a very short time, geologically speaking if conditions are favorable.” *E.S. Moore, p. 143.</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ما هو الظروف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المناسبة </a:t>
            </a:r>
            <a:r>
              <a:rPr lang="ar-EG" sz="2800" b="1" dirty="0">
                <a:solidFill>
                  <a:srgbClr val="FFFFFF"/>
                </a:solidFill>
                <a:latin typeface="Times New Roman" panose="02020603050405020304" pitchFamily="18" charset="0"/>
                <a:ea typeface="Calibri"/>
                <a:cs typeface="Times New Roman" panose="02020603050405020304" pitchFamily="18" charset="0"/>
              </a:rPr>
              <a:t>التي فحمت غابات ضخمة الا طوفان ضخم دفنهم كلهم في وقت واحد بطبقة رسوبية عملاقة وانضغط بارتفاع المياه الرهيب</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اكتشاف تماثيل خشبية متحجرة التي كانوا يدعوا انها ملايين السنين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Anthropos, 1963-64; 1969, 921-40</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دكتور روبرت </a:t>
            </a:r>
            <a:r>
              <a:rPr lang="ar-EG" sz="2800" b="1" dirty="0" err="1">
                <a:solidFill>
                  <a:srgbClr val="FFFFFF"/>
                </a:solidFill>
                <a:latin typeface="Times New Roman" panose="02020603050405020304" pitchFamily="18" charset="0"/>
                <a:ea typeface="Calibri"/>
                <a:cs typeface="Times New Roman" panose="02020603050405020304" pitchFamily="18" charset="0"/>
              </a:rPr>
              <a:t>جنتري</a:t>
            </a:r>
            <a:r>
              <a:rPr lang="ar-EG" sz="2800" b="1" dirty="0">
                <a:solidFill>
                  <a:srgbClr val="FFFFFF"/>
                </a:solidFill>
                <a:latin typeface="Times New Roman" panose="02020603050405020304" pitchFamily="18" charset="0"/>
                <a:ea typeface="Calibri"/>
                <a:cs typeface="Times New Roman" panose="02020603050405020304" pitchFamily="18" charset="0"/>
              </a:rPr>
              <a:t> أيضا قدم أبحاث على معدل التفحم فأثبت أن أي قطعة خشب لو وضعت في الماء في أسطوانة حرارية وغلقت وسخنت في فرن الي 160 مئوية لمدة أسبوعين ستتفحم</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وادلة كثيرة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جدا</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فمثلا في منجم فحم مفترض انه من زمن </a:t>
            </a:r>
            <a:r>
              <a:rPr lang="ar-EG" sz="2800" b="1" dirty="0" err="1">
                <a:solidFill>
                  <a:srgbClr val="FFFFFF"/>
                </a:solidFill>
                <a:latin typeface="Times New Roman" panose="02020603050405020304" pitchFamily="18" charset="0"/>
                <a:ea typeface="Calibri"/>
                <a:cs typeface="Times New Roman" panose="02020603050405020304" pitchFamily="18" charset="0"/>
              </a:rPr>
              <a:t>الترياسك</a:t>
            </a:r>
            <a:r>
              <a:rPr lang="ar-EG" sz="2800" b="1" dirty="0">
                <a:solidFill>
                  <a:srgbClr val="FFFFFF"/>
                </a:solidFill>
                <a:latin typeface="Times New Roman" panose="02020603050405020304" pitchFamily="18" charset="0"/>
                <a:ea typeface="Calibri"/>
                <a:cs typeface="Times New Roman" panose="02020603050405020304" pitchFamily="18" charset="0"/>
              </a:rPr>
              <a:t> أي 300 مليون سنة تقريبا وجدوا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جرس</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ايضا وجدوا وعاء حديدي في داخل قطعة فحم يعود لزمن يقدروه ب 300 مليون سنة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فكل هذا يؤكد ان الفحم ليس من 350 الي 150 مليون سنة ولكن فقط تكون بسبب الطوفان</a:t>
            </a:r>
          </a:p>
        </p:txBody>
      </p:sp>
    </p:spTree>
    <p:extLst>
      <p:ext uri="{BB962C8B-B14F-4D97-AF65-F5344CB8AC3E}">
        <p14:creationId xmlns:p14="http://schemas.microsoft.com/office/powerpoint/2010/main" val="33655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468923"/>
            <a:ext cx="10691445" cy="4031873"/>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http://drghaly.com/articles/display/12386</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http://drghaly.com/articles/display/12387</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https://www.youtube.com/watch?v=jWxHvehKF5E</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https://www.youtube.com/watch?v=6wDw_A01xc8</a:t>
            </a:r>
            <a:endParaRPr lang="en-US" sz="32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07600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5197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68426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647950" y="592065"/>
            <a:ext cx="6781800" cy="5573448"/>
          </a:xfrm>
          <a:prstGeom prst="rect">
            <a:avLst/>
          </a:prstGeom>
        </p:spPr>
      </p:pic>
    </p:spTree>
    <p:extLst>
      <p:ext uri="{BB962C8B-B14F-4D97-AF65-F5344CB8AC3E}">
        <p14:creationId xmlns:p14="http://schemas.microsoft.com/office/powerpoint/2010/main" val="232491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1387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الرد على ان الحضارة المصرية تثبت قدم عمر الأرض وخطأ الكتاب المقدس في الخلق والطوفان.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الحضارة المصرية العظيمة التي افتخر بها هي ليست 5000 سنة ق م ولا يوجد مصدر واحد لهذا ولكن كل علماء المصريات </a:t>
            </a:r>
            <a:r>
              <a:rPr lang="ar-EG" sz="2800" b="1" dirty="0" err="1" smtClean="0">
                <a:solidFill>
                  <a:srgbClr val="FFFFFF"/>
                </a:solidFill>
                <a:latin typeface="Times New Roman" panose="02020603050405020304" pitchFamily="18" charset="0"/>
                <a:ea typeface="Calibri"/>
                <a:cs typeface="Times New Roman" panose="02020603050405020304" pitchFamily="18" charset="0"/>
              </a:rPr>
              <a:t>الحداثى</a:t>
            </a:r>
            <a:r>
              <a:rPr lang="ar-EG" sz="2800" b="1" dirty="0" smtClean="0">
                <a:solidFill>
                  <a:srgbClr val="FFFFFF"/>
                </a:solidFill>
                <a:latin typeface="Times New Roman" panose="02020603050405020304" pitchFamily="18" charset="0"/>
                <a:ea typeface="Calibri"/>
                <a:cs typeface="Times New Roman" panose="02020603050405020304" pitchFamily="18" charset="0"/>
              </a:rPr>
              <a:t> كانوا </a:t>
            </a:r>
            <a:r>
              <a:rPr lang="ar-EG" sz="2800" b="1" dirty="0">
                <a:solidFill>
                  <a:srgbClr val="FFFFFF"/>
                </a:solidFill>
                <a:latin typeface="Times New Roman" panose="02020603050405020304" pitchFamily="18" charset="0"/>
                <a:ea typeface="Calibri"/>
                <a:cs typeface="Times New Roman" panose="02020603050405020304" pitchFamily="18" charset="0"/>
              </a:rPr>
              <a:t>يستشهدوا بقائمة  بأسماء واعمار الملوك هي قائمة </a:t>
            </a:r>
            <a:r>
              <a:rPr lang="ar-EG" sz="2800" b="1" dirty="0" err="1">
                <a:solidFill>
                  <a:srgbClr val="FFFFFF"/>
                </a:solidFill>
                <a:latin typeface="Times New Roman" panose="02020603050405020304" pitchFamily="18" charset="0"/>
                <a:ea typeface="Calibri"/>
                <a:cs typeface="Times New Roman" panose="02020603050405020304" pitchFamily="18" charset="0"/>
              </a:rPr>
              <a:t>مانيتو</a:t>
            </a:r>
            <a:r>
              <a:rPr lang="ar-EG" sz="2800" b="1" dirty="0">
                <a:solidFill>
                  <a:srgbClr val="FFFFFF"/>
                </a:solidFill>
                <a:latin typeface="Times New Roman" panose="02020603050405020304" pitchFamily="18" charset="0"/>
                <a:ea typeface="Calibri"/>
                <a:cs typeface="Times New Roman" panose="02020603050405020304" pitchFamily="18" charset="0"/>
              </a:rPr>
              <a:t> ومنه يؤخذ قائمة بأسماء واعمار الملوك في معظم المراجع وهو الذي يعتمد عليه البعض في تجميع الاعمار معا ويفسروها وفي حساب ان الاسرة الاولي تكون بدأت من 2920 ق م. </a:t>
            </a:r>
            <a:endParaRPr lang="ar-EG"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ولكن </a:t>
            </a:r>
            <a:r>
              <a:rPr lang="ar-EG" sz="2800" b="1" dirty="0">
                <a:solidFill>
                  <a:srgbClr val="FFFFFF"/>
                </a:solidFill>
                <a:latin typeface="Times New Roman" panose="02020603050405020304" pitchFamily="18" charset="0"/>
                <a:ea typeface="Calibri"/>
                <a:cs typeface="Times New Roman" panose="02020603050405020304" pitchFamily="18" charset="0"/>
              </a:rPr>
              <a:t>من الذي اخذ كلام </a:t>
            </a:r>
            <a:r>
              <a:rPr lang="ar-EG" sz="2800" b="1" dirty="0" err="1">
                <a:solidFill>
                  <a:srgbClr val="FFFFFF"/>
                </a:solidFill>
                <a:latin typeface="Times New Roman" panose="02020603050405020304" pitchFamily="18" charset="0"/>
                <a:ea typeface="Calibri"/>
                <a:cs typeface="Times New Roman" panose="02020603050405020304" pitchFamily="18" charset="0"/>
              </a:rPr>
              <a:t>مانيتو</a:t>
            </a:r>
            <a:r>
              <a:rPr lang="ar-EG" sz="2800" b="1" dirty="0">
                <a:solidFill>
                  <a:srgbClr val="FFFFFF"/>
                </a:solidFill>
                <a:latin typeface="Times New Roman" panose="02020603050405020304" pitchFamily="18" charset="0"/>
                <a:ea typeface="Calibri"/>
                <a:cs typeface="Times New Roman" panose="02020603050405020304" pitchFamily="18" charset="0"/>
              </a:rPr>
              <a:t> وفسره وحسب الاعمار وقال ان الحضارة المصرية ليست حتى 2920 سنة ولكن هي 5000 سنة ق م اي حتى اطول من كلام </a:t>
            </a:r>
            <a:r>
              <a:rPr lang="ar-EG" sz="2800" b="1" dirty="0" err="1">
                <a:solidFill>
                  <a:srgbClr val="FFFFFF"/>
                </a:solidFill>
                <a:latin typeface="Times New Roman" panose="02020603050405020304" pitchFamily="18" charset="0"/>
                <a:ea typeface="Calibri"/>
                <a:cs typeface="Times New Roman" panose="02020603050405020304" pitchFamily="18" charset="0"/>
              </a:rPr>
              <a:t>مانيتو</a:t>
            </a:r>
            <a:r>
              <a:rPr lang="ar-EG" sz="2800" b="1" dirty="0">
                <a:solidFill>
                  <a:srgbClr val="FFFFFF"/>
                </a:solidFill>
                <a:latin typeface="Times New Roman" panose="02020603050405020304" pitchFamily="18" charset="0"/>
                <a:ea typeface="Calibri"/>
                <a:cs typeface="Times New Roman" panose="02020603050405020304" pitchFamily="18" charset="0"/>
              </a:rPr>
              <a:t> ب 1600 سنة؟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احد المؤمنين والمؤيدين بتعصب لكلام دارون وهو اندرو وايت </a:t>
            </a:r>
            <a:r>
              <a:rPr lang="en-US" sz="2800" b="1" dirty="0">
                <a:solidFill>
                  <a:srgbClr val="FFFFFF"/>
                </a:solidFill>
                <a:latin typeface="Times New Roman" panose="02020603050405020304" pitchFamily="18" charset="0"/>
                <a:ea typeface="Calibri"/>
                <a:cs typeface="Times New Roman" panose="02020603050405020304" pitchFamily="18" charset="0"/>
              </a:rPr>
              <a:t>Andrew Dixon White </a:t>
            </a:r>
            <a:r>
              <a:rPr lang="ar-EG" sz="2800" b="1" dirty="0">
                <a:solidFill>
                  <a:srgbClr val="FFFFFF"/>
                </a:solidFill>
                <a:latin typeface="Times New Roman" panose="02020603050405020304" pitchFamily="18" charset="0"/>
                <a:ea typeface="Calibri"/>
                <a:cs typeface="Times New Roman" panose="02020603050405020304" pitchFamily="18" charset="0"/>
              </a:rPr>
              <a:t>هذا الرجل بعد ان اتبع كلام دارون بدا يركز علي تجميع معلومات تاريخية وكان غرضه في البحث ان يثبت ان سفر التكوين ليس خطأ فقط في الخلق بل خطأ ايضا في تاريخ البشر الاوائل والحضارات ليكون كلام دارون صحيح. </a:t>
            </a:r>
          </a:p>
        </p:txBody>
      </p:sp>
    </p:spTree>
    <p:extLst>
      <p:ext uri="{BB962C8B-B14F-4D97-AF65-F5344CB8AC3E}">
        <p14:creationId xmlns:p14="http://schemas.microsoft.com/office/powerpoint/2010/main" val="45812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هو اول من نشر ادعاء ان الحضارة المصرية عمرها 7000 سنة وكدليل على خطأ الكتاب المقدس في كتابه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قائمة </a:t>
            </a:r>
            <a:r>
              <a:rPr lang="ar-EG" sz="2800" b="1" dirty="0" err="1">
                <a:solidFill>
                  <a:srgbClr val="FFFFFF"/>
                </a:solidFill>
                <a:latin typeface="Times New Roman" panose="02020603050405020304" pitchFamily="18" charset="0"/>
                <a:ea typeface="Calibri"/>
                <a:cs typeface="Times New Roman" panose="02020603050405020304" pitchFamily="18" charset="0"/>
              </a:rPr>
              <a:t>مانيتو</a:t>
            </a:r>
            <a:r>
              <a:rPr lang="ar-EG" sz="2800" b="1" dirty="0">
                <a:solidFill>
                  <a:srgbClr val="FFFFFF"/>
                </a:solidFill>
                <a:latin typeface="Times New Roman" panose="02020603050405020304" pitchFamily="18" charset="0"/>
                <a:ea typeface="Calibri"/>
                <a:cs typeface="Times New Roman" panose="02020603050405020304" pitchFamily="18" charset="0"/>
              </a:rPr>
              <a:t> ثبت خطأها وان الحضارة المصرية اقصر بكثير مما يدعوا فهي قائمة للمقابر وليست لترتيب الاعمار ولهذا بها الأخطاء التالية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1 الاعمار التي قدمها لكل ملك مستقلة هي ليست فقط تقديرية ولكن أطول من الحقيقية فهم بالغوا في الاعمار ليظهر أكثر عظمة مصر وبخاصة ان مصر كانت محتلة ووجد أمثلة كثيره على هذا.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George A. Barton, Archaeology and the Bible, p. 11.</a:t>
            </a:r>
          </a:p>
          <a:p>
            <a:pPr lvl="0" algn="r" rtl="1"/>
            <a:r>
              <a:rPr lang="en-US" sz="2800" b="1" dirty="0">
                <a:solidFill>
                  <a:srgbClr val="FFFFFF"/>
                </a:solidFill>
                <a:latin typeface="Times New Roman" panose="02020603050405020304" pitchFamily="18" charset="0"/>
                <a:ea typeface="Calibri"/>
                <a:cs typeface="Times New Roman" panose="02020603050405020304" pitchFamily="18" charset="0"/>
              </a:rPr>
              <a:t>2 </a:t>
            </a:r>
            <a:r>
              <a:rPr lang="ar-EG" sz="2800" b="1" dirty="0">
                <a:solidFill>
                  <a:srgbClr val="FFFFFF"/>
                </a:solidFill>
                <a:latin typeface="Times New Roman" panose="02020603050405020304" pitchFamily="18" charset="0"/>
                <a:ea typeface="Calibri"/>
                <a:cs typeface="Times New Roman" panose="02020603050405020304" pitchFamily="18" charset="0"/>
              </a:rPr>
              <a:t>أيضا وجود أخطاء استمر تناقلها من قرن الي اخر وبخاصه عن اول ملك وبتصحيح الخطأ هذا لوحده فقط نجد انه يقلل العمر أكثر من 500 سنة عن 3000 ق م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Johannes Lehmann, The Hittites (1977), p. 204</a:t>
            </a:r>
          </a:p>
          <a:p>
            <a:pPr lvl="0" algn="r" rtl="1"/>
            <a:r>
              <a:rPr lang="en-US" sz="2800" b="1" dirty="0">
                <a:solidFill>
                  <a:srgbClr val="FFFFFF"/>
                </a:solidFill>
                <a:latin typeface="Times New Roman" panose="02020603050405020304" pitchFamily="18" charset="0"/>
                <a:ea typeface="Calibri"/>
                <a:cs typeface="Times New Roman" panose="02020603050405020304" pitchFamily="18" charset="0"/>
              </a:rPr>
              <a:t>3 </a:t>
            </a:r>
            <a:r>
              <a:rPr lang="ar-EG" sz="2800" b="1" dirty="0" err="1">
                <a:solidFill>
                  <a:srgbClr val="FFFFFF"/>
                </a:solidFill>
                <a:latin typeface="Times New Roman" panose="02020603050405020304" pitchFamily="18" charset="0"/>
                <a:ea typeface="Calibri"/>
                <a:cs typeface="Times New Roman" panose="02020603050405020304" pitchFamily="18" charset="0"/>
              </a:rPr>
              <a:t>مانيتو</a:t>
            </a:r>
            <a:r>
              <a:rPr lang="ar-EG" sz="2800" b="1" dirty="0">
                <a:solidFill>
                  <a:srgbClr val="FFFFFF"/>
                </a:solidFill>
                <a:latin typeface="Times New Roman" panose="02020603050405020304" pitchFamily="18" charset="0"/>
                <a:ea typeface="Calibri"/>
                <a:cs typeface="Times New Roman" panose="02020603050405020304" pitchFamily="18" charset="0"/>
              </a:rPr>
              <a:t> سجل أسماء اسرتين أحدهما في الشمال والأخرى في الجنوب واعتبرهم اسرتين متتاليتين رغم انهم حكموا معا.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لأنه </a:t>
            </a:r>
            <a:r>
              <a:rPr lang="ar-EG" sz="2800" b="1" dirty="0">
                <a:solidFill>
                  <a:srgbClr val="FFFFFF"/>
                </a:solidFill>
                <a:latin typeface="Times New Roman" panose="02020603050405020304" pitchFamily="18" charset="0"/>
                <a:ea typeface="Calibri"/>
                <a:cs typeface="Times New Roman" panose="02020603050405020304" pitchFamily="18" charset="0"/>
              </a:rPr>
              <a:t>يسجل مقابر </a:t>
            </a:r>
          </a:p>
        </p:txBody>
      </p:sp>
    </p:spTree>
    <p:extLst>
      <p:ext uri="{BB962C8B-B14F-4D97-AF65-F5344CB8AC3E}">
        <p14:creationId xmlns:p14="http://schemas.microsoft.com/office/powerpoint/2010/main" val="35091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440120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هو سجل كل اسرة مستقلة وكل ملك مستقل ومتتاليين ولكن تاريخيا هذا خطأ فيوجد اسر متداخلة واسر انقلبت على بعضها واسر حكمت منطقة واثنائها اسر حكمت مناطق اخرى وكثير من الملوك من نفس الاسرة حكموا معا في نفس الوقت في منطقتين مختلفتين بسبب الصراعات والانشقاقات الكثيرة</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J. Ashton and D. Down, Unwrapping the Pharaohs (Green Forest, AR: Master Books, 2006), p. 73.</a:t>
            </a:r>
          </a:p>
          <a:p>
            <a:pPr lvl="0" algn="r" rtl="1"/>
            <a:r>
              <a:rPr lang="en-US" sz="2800" b="1" dirty="0">
                <a:solidFill>
                  <a:srgbClr val="FFFFFF"/>
                </a:solidFill>
                <a:latin typeface="Times New Roman" panose="02020603050405020304" pitchFamily="18" charset="0"/>
                <a:ea typeface="Calibri"/>
                <a:cs typeface="Times New Roman" panose="02020603050405020304" pitchFamily="18" charset="0"/>
              </a:rPr>
              <a:t>4 </a:t>
            </a:r>
            <a:r>
              <a:rPr lang="ar-EG" sz="2800" b="1" dirty="0">
                <a:solidFill>
                  <a:srgbClr val="FFFFFF"/>
                </a:solidFill>
                <a:latin typeface="Times New Roman" panose="02020603050405020304" pitchFamily="18" charset="0"/>
                <a:ea typeface="Calibri"/>
                <a:cs typeface="Times New Roman" panose="02020603050405020304" pitchFamily="18" charset="0"/>
              </a:rPr>
              <a:t>ايضا يوجد فراعنة كثيرين كانوا يعينوا ابنائهم فراعنة بمعنى ان فرعون خارج في حملة حربية يعين ولي العهد فرعون علي مصر ويخرج الحرب والاب لا يزال ايضا فرعون مصر ويحسب حكم الفرعون الاب كامل وحكم الفرعون الابن كامل حتى لو كانوا متداخلين عشرات السنين.  </a:t>
            </a:r>
          </a:p>
        </p:txBody>
      </p:sp>
    </p:spTree>
    <p:extLst>
      <p:ext uri="{BB962C8B-B14F-4D97-AF65-F5344CB8AC3E}">
        <p14:creationId xmlns:p14="http://schemas.microsoft.com/office/powerpoint/2010/main" val="113537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49585"/>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5 أيضا عامل مهم وهي وجود أسماء في قوائمه خطأ وليست حقيقية وتم التأكد من بعضها انها ليست حقيقية ولم يعيشوا أصلا والسبب ان الفرعون ممكن ينشئ مقبرتين له باسمين مختلفين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He invented a few kings cannot be known, but, assuming they are all genuine,</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ARCHAEOLOGICAL DATING CHAPTER 35 </a:t>
            </a:r>
          </a:p>
          <a:p>
            <a:pPr lvl="0" algn="r" rtl="1"/>
            <a:r>
              <a:rPr lang="en-US" sz="2800" b="1" dirty="0">
                <a:solidFill>
                  <a:srgbClr val="FFFFFF"/>
                </a:solidFill>
                <a:latin typeface="Times New Roman" panose="02020603050405020304" pitchFamily="18" charset="0"/>
                <a:ea typeface="Calibri"/>
                <a:cs typeface="Times New Roman" panose="02020603050405020304" pitchFamily="18" charset="0"/>
              </a:rPr>
              <a:t>6 </a:t>
            </a:r>
            <a:r>
              <a:rPr lang="ar-EG" sz="2800" b="1" dirty="0">
                <a:solidFill>
                  <a:srgbClr val="FFFFFF"/>
                </a:solidFill>
                <a:latin typeface="Times New Roman" panose="02020603050405020304" pitchFamily="18" charset="0"/>
                <a:ea typeface="Calibri"/>
                <a:cs typeface="Times New Roman" panose="02020603050405020304" pitchFamily="18" charset="0"/>
              </a:rPr>
              <a:t>أيضا كتابة اسمين لفرعونيين متتاليين والاثار تكشف انهم اسمين لفرعون واحد</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7 الحقيقة اننا لا نملك القائمة الاصلية </a:t>
            </a:r>
            <a:r>
              <a:rPr lang="ar-EG" sz="2800" b="1" dirty="0" err="1">
                <a:solidFill>
                  <a:srgbClr val="FFFFFF"/>
                </a:solidFill>
                <a:latin typeface="Times New Roman" panose="02020603050405020304" pitchFamily="18" charset="0"/>
                <a:ea typeface="Calibri"/>
                <a:cs typeface="Times New Roman" panose="02020603050405020304" pitchFamily="18" charset="0"/>
              </a:rPr>
              <a:t>لمانيتو</a:t>
            </a:r>
            <a:r>
              <a:rPr lang="ar-EG" sz="2800" b="1" dirty="0">
                <a:solidFill>
                  <a:srgbClr val="FFFFFF"/>
                </a:solidFill>
                <a:latin typeface="Times New Roman" panose="02020603050405020304" pitchFamily="18" charset="0"/>
                <a:ea typeface="Calibri"/>
                <a:cs typeface="Times New Roman" panose="02020603050405020304" pitchFamily="18" charset="0"/>
              </a:rPr>
              <a:t> بل عندنا قائمتين مختلفتين في الاعمار</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ولهذا مجموعة من علماء الاثار مع علماء تحليل الكربون المشع بعد التحقيق في هذا الامر قالوا انه لا يثق الا فيما هو حتى 1600 ق م وما هو قبل ذلك غير موثوق في تاريخه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ودكتور </a:t>
            </a:r>
            <a:r>
              <a:rPr lang="ar-EG" sz="2800" b="1" dirty="0" err="1">
                <a:solidFill>
                  <a:srgbClr val="FFFFFF"/>
                </a:solidFill>
                <a:latin typeface="Times New Roman" panose="02020603050405020304" pitchFamily="18" charset="0"/>
                <a:ea typeface="Calibri"/>
                <a:cs typeface="Times New Roman" panose="02020603050405020304" pitchFamily="18" charset="0"/>
              </a:rPr>
              <a:t>فريرديك</a:t>
            </a:r>
            <a:r>
              <a:rPr lang="ar-EG" sz="2800" b="1" dirty="0">
                <a:solidFill>
                  <a:srgbClr val="FFFFFF"/>
                </a:solidFill>
                <a:latin typeface="Times New Roman" panose="02020603050405020304" pitchFamily="18" charset="0"/>
                <a:ea typeface="Calibri"/>
                <a:cs typeface="Times New Roman" panose="02020603050405020304" pitchFamily="18" charset="0"/>
              </a:rPr>
              <a:t> مع دكتور ليبي اخذوا عينات من القبور ومن المعابد والاماكن المختلفة وأقدم تاريخ قدمته هو بالكربون المشع هو 1600 ق م فالحضارة المصرية غالبا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بدأت </a:t>
            </a:r>
            <a:r>
              <a:rPr lang="ar-EG" sz="2800" b="1" dirty="0">
                <a:solidFill>
                  <a:srgbClr val="FFFFFF"/>
                </a:solidFill>
                <a:latin typeface="Times New Roman" panose="02020603050405020304" pitchFamily="18" charset="0"/>
                <a:ea typeface="Calibri"/>
                <a:cs typeface="Times New Roman" panose="02020603050405020304" pitchFamily="18" charset="0"/>
              </a:rPr>
              <a:t>2200 الي 2100 ق م من </a:t>
            </a:r>
            <a:r>
              <a:rPr lang="ar-EG" sz="2800" b="1" dirty="0" err="1">
                <a:solidFill>
                  <a:srgbClr val="FFFFFF"/>
                </a:solidFill>
                <a:latin typeface="Times New Roman" panose="02020603050405020304" pitchFamily="18" charset="0"/>
                <a:ea typeface="Calibri"/>
                <a:cs typeface="Times New Roman" panose="02020603050405020304" pitchFamily="18" charset="0"/>
              </a:rPr>
              <a:t>مصرايم</a:t>
            </a:r>
            <a:r>
              <a:rPr lang="ar-EG" sz="2800" b="1" dirty="0">
                <a:solidFill>
                  <a:srgbClr val="FFFFFF"/>
                </a:solidFill>
                <a:latin typeface="Times New Roman" panose="02020603050405020304" pitchFamily="18" charset="0"/>
                <a:ea typeface="Calibri"/>
                <a:cs typeface="Times New Roman" panose="02020603050405020304" pitchFamily="18" charset="0"/>
              </a:rPr>
              <a:t> ومنها جاء اسم مصر.</a:t>
            </a:r>
          </a:p>
        </p:txBody>
      </p:sp>
    </p:spTree>
    <p:extLst>
      <p:ext uri="{BB962C8B-B14F-4D97-AF65-F5344CB8AC3E}">
        <p14:creationId xmlns:p14="http://schemas.microsoft.com/office/powerpoint/2010/main" val="383276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705880"/>
            <a:ext cx="1069144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لهذا الحضارة المصرية ليست ضد بل هي بالحقيقة بتصحيح التواريخ تشهد على صدق ما قاله الكتاب المقدس.</a:t>
            </a:r>
          </a:p>
        </p:txBody>
      </p:sp>
    </p:spTree>
    <p:extLst>
      <p:ext uri="{BB962C8B-B14F-4D97-AF65-F5344CB8AC3E}">
        <p14:creationId xmlns:p14="http://schemas.microsoft.com/office/powerpoint/2010/main" val="396727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5509200"/>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http://drghaly.com/articles/display/12301</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http://drghaly.com/articles/display/12302</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http://drghaly.com/articles/display/12303</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http://drghaly.com/articles/display/12304</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https://www.youtube.com/watch?v=xBaYxgl28aE</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https://www.youtube.com/watch?v=viajblXVBr4</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CA" sz="3200" b="1" dirty="0">
                <a:solidFill>
                  <a:srgbClr val="FFFFFF"/>
                </a:solidFill>
                <a:latin typeface="Times New Roman" panose="02020603050405020304" pitchFamily="18" charset="0"/>
                <a:ea typeface="Calibri"/>
                <a:cs typeface="Times New Roman" panose="02020603050405020304" pitchFamily="18" charset="0"/>
              </a:rPr>
              <a:t>https://www.youtube.com/watch?v=v8Wqc8ecMd8</a:t>
            </a: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endParaRPr lang="en-US" sz="32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55599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198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91310"/>
            <a:ext cx="10691445" cy="3046988"/>
          </a:xfrm>
          <a:prstGeom prst="rect">
            <a:avLst/>
          </a:prstGeom>
        </p:spPr>
        <p:txBody>
          <a:bodyPr wrap="square">
            <a:spAutoFit/>
          </a:bodyPr>
          <a:lstStyle/>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بل كيف بعد هذا ندعى انها دقيقة؟</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ولهذا كثير جدا من علماء الهندسة الاشعاعية يقولوا انه ليس دقيق ولكن اختياري </a:t>
            </a:r>
            <a:r>
              <a:rPr lang="en-US" sz="3200" b="1" dirty="0">
                <a:solidFill>
                  <a:srgbClr val="FFFFFF"/>
                </a:solidFill>
                <a:latin typeface="Times New Roman" panose="02020603050405020304" pitchFamily="18" charset="0"/>
                <a:ea typeface="Calibri"/>
                <a:cs typeface="Times New Roman" panose="02020603050405020304" pitchFamily="18" charset="0"/>
              </a:rPr>
              <a:t>selective dating methods </a:t>
            </a:r>
            <a:r>
              <a:rPr lang="ar-EG" sz="3200" b="1" dirty="0">
                <a:solidFill>
                  <a:srgbClr val="FFFFFF"/>
                </a:solidFill>
                <a:latin typeface="Times New Roman" panose="02020603050405020304" pitchFamily="18" charset="0"/>
                <a:ea typeface="Calibri"/>
                <a:cs typeface="Times New Roman" panose="02020603050405020304" pitchFamily="18" charset="0"/>
              </a:rPr>
              <a:t>أي اشخاص اخترعوه واختاروا استخدامه </a:t>
            </a:r>
          </a:p>
          <a:p>
            <a:pPr lvl="0" algn="l"/>
            <a:r>
              <a:rPr lang="en-US" sz="3200" b="1" dirty="0" err="1">
                <a:solidFill>
                  <a:srgbClr val="FFFFFF"/>
                </a:solidFill>
                <a:latin typeface="Times New Roman" panose="02020603050405020304" pitchFamily="18" charset="0"/>
                <a:ea typeface="Calibri"/>
                <a:cs typeface="Times New Roman" panose="02020603050405020304" pitchFamily="18" charset="0"/>
              </a:rPr>
              <a:t>Funkhouser</a:t>
            </a:r>
            <a:r>
              <a:rPr lang="en-US" sz="3200" b="1" dirty="0">
                <a:solidFill>
                  <a:srgbClr val="FFFFFF"/>
                </a:solidFill>
                <a:latin typeface="Times New Roman" panose="02020603050405020304" pitchFamily="18" charset="0"/>
                <a:ea typeface="Calibri"/>
                <a:cs typeface="Times New Roman" panose="02020603050405020304" pitchFamily="18" charset="0"/>
              </a:rPr>
              <a:t>, J. G. &amp; J. J. </a:t>
            </a:r>
            <a:r>
              <a:rPr lang="en-US" sz="3200" b="1" dirty="0" err="1">
                <a:solidFill>
                  <a:srgbClr val="FFFFFF"/>
                </a:solidFill>
                <a:latin typeface="Times New Roman" panose="02020603050405020304" pitchFamily="18" charset="0"/>
                <a:ea typeface="Calibri"/>
                <a:cs typeface="Times New Roman" panose="02020603050405020304" pitchFamily="18" charset="0"/>
              </a:rPr>
              <a:t>Naughton</a:t>
            </a:r>
            <a:r>
              <a:rPr lang="en-US" sz="3200" b="1" dirty="0">
                <a:solidFill>
                  <a:srgbClr val="FFFFFF"/>
                </a:solidFill>
                <a:latin typeface="Times New Roman" panose="02020603050405020304" pitchFamily="18" charset="0"/>
                <a:ea typeface="Calibri"/>
                <a:cs typeface="Times New Roman" panose="02020603050405020304" pitchFamily="18" charset="0"/>
              </a:rPr>
              <a:t>.. Radiogenic helium and argon in ultramafic inclusions from Hawaii. </a:t>
            </a:r>
            <a:r>
              <a:rPr lang="en-US" sz="3200" b="1" dirty="0" err="1">
                <a:solidFill>
                  <a:srgbClr val="FFFFFF"/>
                </a:solidFill>
                <a:latin typeface="Times New Roman" panose="02020603050405020304" pitchFamily="18" charset="0"/>
                <a:ea typeface="Calibri"/>
                <a:cs typeface="Times New Roman" panose="02020603050405020304" pitchFamily="18" charset="0"/>
              </a:rPr>
              <a:t>Geophys</a:t>
            </a:r>
            <a:r>
              <a:rPr lang="en-US" sz="3200" b="1" dirty="0">
                <a:solidFill>
                  <a:srgbClr val="FFFFFF"/>
                </a:solidFill>
                <a:latin typeface="Times New Roman" panose="02020603050405020304" pitchFamily="18" charset="0"/>
                <a:ea typeface="Calibri"/>
                <a:cs typeface="Times New Roman" panose="02020603050405020304" pitchFamily="18" charset="0"/>
              </a:rPr>
              <a:t>. Res. J. 73: 4601-4607</a:t>
            </a:r>
          </a:p>
        </p:txBody>
      </p:sp>
    </p:spTree>
    <p:extLst>
      <p:ext uri="{BB962C8B-B14F-4D97-AF65-F5344CB8AC3E}">
        <p14:creationId xmlns:p14="http://schemas.microsoft.com/office/powerpoint/2010/main" val="15502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1446550"/>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لفظيا </a:t>
            </a:r>
          </a:p>
        </p:txBody>
      </p:sp>
    </p:spTree>
    <p:extLst>
      <p:ext uri="{BB962C8B-B14F-4D97-AF65-F5344CB8AC3E}">
        <p14:creationId xmlns:p14="http://schemas.microsoft.com/office/powerpoint/2010/main" val="2624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50683" y="1736940"/>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drghaly.com/articles/display/12348</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https://www.youtube.com/watch?v=B6otGURwstY</a:t>
            </a:r>
          </a:p>
        </p:txBody>
      </p:sp>
    </p:spTree>
    <p:extLst>
      <p:ext uri="{BB962C8B-B14F-4D97-AF65-F5344CB8AC3E}">
        <p14:creationId xmlns:p14="http://schemas.microsoft.com/office/powerpoint/2010/main" val="300285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9878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27821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89398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مقاييس علمية تؤكد خطأ المقياس الاشعاعي</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عندما يقارن المقياس الاشعاعي باي مقياس علمي اخر دائما ما يظهر خطا المقياس الاشعاعي الذي يعطي مئات الاف العمر الذي تعطيه المقاييس الأخرى مثل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صخور القمر التي قاسوها بالعناصر المشعة وقالوا انها أكثر من 2 بليون سنة ولكن معدل ترسيب الغبار الفضائي على سطح القمر أتضح ان عمره اقل من 10000 سنة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Snelling, </a:t>
            </a:r>
            <a:r>
              <a:rPr lang="en-US" sz="2800" b="1" dirty="0" err="1">
                <a:solidFill>
                  <a:srgbClr val="FFFFFF"/>
                </a:solidFill>
                <a:latin typeface="Times New Roman" panose="02020603050405020304" pitchFamily="18" charset="0"/>
                <a:ea typeface="Calibri"/>
                <a:cs typeface="Times New Roman" panose="02020603050405020304" pitchFamily="18" charset="0"/>
              </a:rPr>
              <a:t>Dr</a:t>
            </a:r>
            <a:r>
              <a:rPr lang="en-US" sz="2800" b="1" dirty="0">
                <a:solidFill>
                  <a:srgbClr val="FFFFFF"/>
                </a:solidFill>
                <a:latin typeface="Times New Roman" panose="02020603050405020304" pitchFamily="18" charset="0"/>
                <a:ea typeface="Calibri"/>
                <a:cs typeface="Times New Roman" panose="02020603050405020304" pitchFamily="18" charset="0"/>
              </a:rPr>
              <a:t> A. and Rush, D., Moon Dust and the Age of the Solar System, Creation Ex Nihilo Technical Journal, Vol. 7 (Part 1), 1993, pp. 2–42.</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وغيرهم كثير اعترف بهذا من علماء التطور</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Phillips, P. G., 1978. Meteoritic influx and the age of the earth. In: Origins and Chance: Selected Readings from the Journal or the American Affiliation, D. L. Willis (ed.), American Scientific Affiliation, </a:t>
            </a:r>
            <a:r>
              <a:rPr lang="en-US" sz="2800" b="1" dirty="0" err="1">
                <a:solidFill>
                  <a:srgbClr val="FFFFFF"/>
                </a:solidFill>
                <a:latin typeface="Times New Roman" panose="02020603050405020304" pitchFamily="18" charset="0"/>
                <a:ea typeface="Calibri"/>
                <a:cs typeface="Times New Roman" panose="02020603050405020304" pitchFamily="18" charset="0"/>
              </a:rPr>
              <a:t>Eigin</a:t>
            </a:r>
            <a:r>
              <a:rPr lang="en-US" sz="2800" b="1" dirty="0">
                <a:solidFill>
                  <a:srgbClr val="FFFFFF"/>
                </a:solidFill>
                <a:latin typeface="Times New Roman" panose="02020603050405020304" pitchFamily="18" charset="0"/>
                <a:ea typeface="Calibri"/>
                <a:cs typeface="Times New Roman" panose="02020603050405020304" pitchFamily="18" charset="0"/>
              </a:rPr>
              <a:t>, Illinois, pp. 74-76.</a:t>
            </a:r>
          </a:p>
        </p:txBody>
      </p:sp>
    </p:spTree>
    <p:extLst>
      <p:ext uri="{BB962C8B-B14F-4D97-AF65-F5344CB8AC3E}">
        <p14:creationId xmlns:p14="http://schemas.microsoft.com/office/powerpoint/2010/main" val="55136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بالإضافة الي معدل تباعد القمر الذي أيضا أكد قصر عمره واكد أن المقياس الاشعاعي لصخور القمر خطأ ويعطي ارقام اضعاف الحقيقي. أيضا العناصر المشعة قصيرة العمر في القمر</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المقارنة بالكربون المشع اثبت خطأ المقياس الاشعاعي.</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معدل تجمع الهيليوم 4 في الغلاف الجوي المفترض أنه من نتاج تحلل العناصر المشعة ويحسب معدل تكوينه ومقدار وجوده في الغلاف الجوي وجد ان الأرض اقل من 10,000 سنة الذي أكد قصر عمر الأرض وخطا المقياس الاشعاعي الذي ينتج الهيليوم.</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جعل علماء كثيرين من مؤيدي التطور يعترفوا ان مقياس الهيليوم مشكلة لفرضية التطور.</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Cook, M. A.. Where is the Earth’s radiogenic helium? Nature 179:213</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Chamberlain, J. W. and D. M. </a:t>
            </a:r>
            <a:r>
              <a:rPr lang="en-US" sz="2800" b="1" dirty="0" err="1">
                <a:solidFill>
                  <a:srgbClr val="FFFFFF"/>
                </a:solidFill>
                <a:latin typeface="Times New Roman" panose="02020603050405020304" pitchFamily="18" charset="0"/>
                <a:ea typeface="Calibri"/>
                <a:cs typeface="Times New Roman" panose="02020603050405020304" pitchFamily="18" charset="0"/>
              </a:rPr>
              <a:t>Hunten</a:t>
            </a:r>
            <a:r>
              <a:rPr lang="en-US" sz="2800" b="1" dirty="0">
                <a:solidFill>
                  <a:srgbClr val="FFFFFF"/>
                </a:solidFill>
                <a:latin typeface="Times New Roman" panose="02020603050405020304" pitchFamily="18" charset="0"/>
                <a:ea typeface="Calibri"/>
                <a:cs typeface="Times New Roman" panose="02020603050405020304" pitchFamily="18" charset="0"/>
              </a:rPr>
              <a:t> 1987. Theory of Planetary Atmospheres, 2nd Ed. (Academic Press), p. </a:t>
            </a:r>
            <a:r>
              <a:rPr lang="en-US" sz="2800" b="1" dirty="0" smtClean="0">
                <a:solidFill>
                  <a:srgbClr val="FFFFFF"/>
                </a:solidFill>
                <a:latin typeface="Times New Roman" panose="02020603050405020304" pitchFamily="18" charset="0"/>
                <a:ea typeface="Calibri"/>
                <a:cs typeface="Times New Roman" panose="02020603050405020304" pitchFamily="18" charset="0"/>
              </a:rPr>
              <a:t>372</a:t>
            </a:r>
            <a:endParaRPr lang="en-US"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3858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وايضا قال والكر ان هذا مشكلة للتطور</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Walker, J. C. G. 1977. Evolution of the Atmosphere (Macmillan Publishing Co., Inc., New York), p. 172</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وايضا </a:t>
            </a:r>
            <a:r>
              <a:rPr lang="ar-EG" sz="2800" b="1" dirty="0" err="1">
                <a:solidFill>
                  <a:srgbClr val="FFFFFF"/>
                </a:solidFill>
                <a:latin typeface="Times New Roman" panose="02020603050405020304" pitchFamily="18" charset="0"/>
                <a:ea typeface="Calibri"/>
                <a:cs typeface="Times New Roman" panose="02020603050405020304" pitchFamily="18" charset="0"/>
              </a:rPr>
              <a:t>يتسائل</a:t>
            </a:r>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ar-EG" sz="2800" b="1" dirty="0" err="1">
                <a:solidFill>
                  <a:srgbClr val="FFFFFF"/>
                </a:solidFill>
                <a:latin typeface="Times New Roman" panose="02020603050405020304" pitchFamily="18" charset="0"/>
                <a:ea typeface="Calibri"/>
                <a:cs typeface="Times New Roman" panose="02020603050405020304" pitchFamily="18" charset="0"/>
              </a:rPr>
              <a:t>ميلفين</a:t>
            </a:r>
            <a:r>
              <a:rPr lang="ar-EG" sz="2800" b="1" dirty="0">
                <a:solidFill>
                  <a:srgbClr val="FFFFFF"/>
                </a:solidFill>
                <a:latin typeface="Times New Roman" panose="02020603050405020304" pitchFamily="18" charset="0"/>
                <a:ea typeface="Calibri"/>
                <a:cs typeface="Times New Roman" panose="02020603050405020304" pitchFamily="18" charset="0"/>
              </a:rPr>
              <a:t> اين نظير </a:t>
            </a:r>
            <a:r>
              <a:rPr lang="ar-EG" sz="2800" b="1" dirty="0" err="1">
                <a:solidFill>
                  <a:srgbClr val="FFFFFF"/>
                </a:solidFill>
                <a:latin typeface="Times New Roman" panose="02020603050405020304" pitchFamily="18" charset="0"/>
                <a:ea typeface="Calibri"/>
                <a:cs typeface="Times New Roman" panose="02020603050405020304" pitchFamily="18" charset="0"/>
              </a:rPr>
              <a:t>الهيليم</a:t>
            </a:r>
            <a:r>
              <a:rPr lang="ar-EG" sz="2800" b="1" dirty="0">
                <a:solidFill>
                  <a:srgbClr val="FFFFFF"/>
                </a:solidFill>
                <a:latin typeface="Times New Roman" panose="02020603050405020304" pitchFamily="18" charset="0"/>
                <a:ea typeface="Calibri"/>
                <a:cs typeface="Times New Roman" panose="02020603050405020304" pitchFamily="18" charset="0"/>
              </a:rPr>
              <a:t> الذي يخرج من التحلل الاشعاعي</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Melvin A. Cook, "Where is the earth's radiogenic helium?" Nature, 179:213,.</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جعل معادلة معدل عمر الأرض بمقياس الهيليوم هي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أقل من 10000 </a:t>
            </a:r>
            <a:r>
              <a:rPr lang="ar-EG" sz="2800" b="1" dirty="0">
                <a:solidFill>
                  <a:srgbClr val="FFFFFF"/>
                </a:solidFill>
                <a:latin typeface="Times New Roman" panose="02020603050405020304" pitchFamily="18" charset="0"/>
                <a:ea typeface="Calibri"/>
                <a:cs typeface="Times New Roman" panose="02020603050405020304" pitchFamily="18" charset="0"/>
              </a:rPr>
              <a:t>سنة بالفعل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وأيضا هذا باعتراف علماء التطور نفسهم مثل لاري فرديمان</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Larry </a:t>
            </a:r>
            <a:r>
              <a:rPr lang="en-US" sz="2800" b="1" dirty="0" err="1">
                <a:solidFill>
                  <a:srgbClr val="FFFFFF"/>
                </a:solidFill>
                <a:latin typeface="Times New Roman" panose="02020603050405020304" pitchFamily="18" charset="0"/>
                <a:ea typeface="Calibri"/>
                <a:cs typeface="Times New Roman" panose="02020603050405020304" pitchFamily="18" charset="0"/>
              </a:rPr>
              <a:t>Vardiman</a:t>
            </a:r>
            <a:r>
              <a:rPr lang="en-US" sz="2800" b="1" dirty="0">
                <a:solidFill>
                  <a:srgbClr val="FFFFFF"/>
                </a:solidFill>
                <a:latin typeface="Times New Roman" panose="02020603050405020304" pitchFamily="18" charset="0"/>
                <a:ea typeface="Calibri"/>
                <a:cs typeface="Times New Roman" panose="02020603050405020304" pitchFamily="18" charset="0"/>
              </a:rPr>
              <a:t>, The Age of the Earth’s Atmosphere:</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A Study of the Helium Flux through the Atmosphere (1990),</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وبهذا أكد خطاء المقياس الاشعاعي بمنتج من تحلل العناصر المشعة وأكد أن المقياس الاشعاعي يعطي أعمار مئات الالاف أضعاف العمر الحقيقي.</a:t>
            </a:r>
          </a:p>
        </p:txBody>
      </p:sp>
    </p:spTree>
    <p:extLst>
      <p:ext uri="{BB962C8B-B14F-4D97-AF65-F5344CB8AC3E}">
        <p14:creationId xmlns:p14="http://schemas.microsoft.com/office/powerpoint/2010/main" val="389109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مقياس معدل هروب الهيليوم في </a:t>
            </a:r>
            <a:r>
              <a:rPr lang="ar-EG" sz="2800" b="1" dirty="0" err="1">
                <a:solidFill>
                  <a:srgbClr val="FFFFFF"/>
                </a:solidFill>
                <a:latin typeface="Times New Roman" panose="02020603050405020304" pitchFamily="18" charset="0"/>
                <a:ea typeface="Calibri"/>
                <a:cs typeface="Times New Roman" panose="02020603050405020304" pitchFamily="18" charset="0"/>
              </a:rPr>
              <a:t>كرستلات</a:t>
            </a:r>
            <a:r>
              <a:rPr lang="ar-EG" sz="2800" b="1" dirty="0">
                <a:solidFill>
                  <a:srgbClr val="FFFFFF"/>
                </a:solidFill>
                <a:latin typeface="Times New Roman" panose="02020603050405020304" pitchFamily="18" charset="0"/>
                <a:ea typeface="Calibri"/>
                <a:cs typeface="Times New Roman" panose="02020603050405020304" pitchFamily="18" charset="0"/>
              </a:rPr>
              <a:t> الزركون هذه النسبة محسوبة بمعدل ثابت بناء عليه وجد ان الهيليوم المتبقي فيها بما يوازي عمر 6000 سنه.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مقاس وبدقة وعينات كثيرة ومعامل كثيرة متخصصة.</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D. R. Humphreys, "Accelerated nuclear decay: A viable hypothesis?" in Radioisotopes and the Age of the Earth: A Young-Earth Creationist Research Initiative, L. </a:t>
            </a:r>
            <a:r>
              <a:rPr lang="en-US" sz="2800" b="1" dirty="0" err="1">
                <a:solidFill>
                  <a:srgbClr val="FFFFFF"/>
                </a:solidFill>
                <a:latin typeface="Times New Roman" panose="02020603050405020304" pitchFamily="18" charset="0"/>
                <a:ea typeface="Calibri"/>
                <a:cs typeface="Times New Roman" panose="02020603050405020304" pitchFamily="18" charset="0"/>
              </a:rPr>
              <a:t>Vardiman</a:t>
            </a:r>
            <a:r>
              <a:rPr lang="en-US" sz="2800" b="1" dirty="0">
                <a:solidFill>
                  <a:srgbClr val="FFFFFF"/>
                </a:solidFill>
                <a:latin typeface="Times New Roman" panose="02020603050405020304" pitchFamily="18" charset="0"/>
                <a:ea typeface="Calibri"/>
                <a:cs typeface="Times New Roman" panose="02020603050405020304" pitchFamily="18" charset="0"/>
              </a:rPr>
              <a:t>, A. Snelling, and E. Chaffin, editors (San Diego, CA: Institute for Creation Research and the Creation Research Society, 2000), p. 348.</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الادق هو 6000 سنة</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Drs. Steven A. Austin, John R. </a:t>
            </a:r>
            <a:r>
              <a:rPr lang="en-US" sz="2800" b="1" dirty="0" err="1">
                <a:solidFill>
                  <a:srgbClr val="FFFFFF"/>
                </a:solidFill>
                <a:latin typeface="Times New Roman" panose="02020603050405020304" pitchFamily="18" charset="0"/>
                <a:ea typeface="Calibri"/>
                <a:cs typeface="Times New Roman" panose="02020603050405020304" pitchFamily="18" charset="0"/>
              </a:rPr>
              <a:t>Baumgardner</a:t>
            </a:r>
            <a:r>
              <a:rPr lang="en-US" sz="2800" b="1" dirty="0">
                <a:solidFill>
                  <a:srgbClr val="FFFFFF"/>
                </a:solidFill>
                <a:latin typeface="Times New Roman" panose="02020603050405020304" pitchFamily="18" charset="0"/>
                <a:ea typeface="Calibri"/>
                <a:cs typeface="Times New Roman" panose="02020603050405020304" pitchFamily="18" charset="0"/>
              </a:rPr>
              <a:t>, and Andrew A. Snelling. Fifth International Conference on Creationism, Pittsburgh, PA., in process</a:t>
            </a:r>
          </a:p>
        </p:txBody>
      </p:sp>
    </p:spTree>
    <p:extLst>
      <p:ext uri="{BB962C8B-B14F-4D97-AF65-F5344CB8AC3E}">
        <p14:creationId xmlns:p14="http://schemas.microsoft.com/office/powerpoint/2010/main" val="393120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669" y="158214"/>
            <a:ext cx="6422065" cy="6468047"/>
          </a:xfrm>
          <a:prstGeom prst="rect">
            <a:avLst/>
          </a:prstGeom>
        </p:spPr>
      </p:pic>
    </p:spTree>
    <p:extLst>
      <p:ext uri="{BB962C8B-B14F-4D97-AF65-F5344CB8AC3E}">
        <p14:creationId xmlns:p14="http://schemas.microsoft.com/office/powerpoint/2010/main" val="54901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361507" y="352887"/>
            <a:ext cx="11249246" cy="6124754"/>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على ليس الزركون فقط بل غيره من </a:t>
            </a:r>
            <a:r>
              <a:rPr lang="ar-EG" sz="2800" b="1" dirty="0" err="1">
                <a:solidFill>
                  <a:srgbClr val="FFFFFF"/>
                </a:solidFill>
                <a:latin typeface="Times New Roman" panose="02020603050405020304" pitchFamily="18" charset="0"/>
                <a:ea typeface="Calibri"/>
                <a:cs typeface="Times New Roman" panose="02020603050405020304" pitchFamily="18" charset="0"/>
              </a:rPr>
              <a:t>الكرستلات</a:t>
            </a:r>
            <a:r>
              <a:rPr lang="ar-EG" sz="2800" b="1" dirty="0">
                <a:solidFill>
                  <a:srgbClr val="FFFFFF"/>
                </a:solidFill>
                <a:latin typeface="Times New Roman" panose="02020603050405020304" pitchFamily="18" charset="0"/>
                <a:ea typeface="Calibri"/>
                <a:cs typeface="Times New Roman" panose="02020603050405020304" pitchFamily="18" charset="0"/>
              </a:rPr>
              <a:t> مثل </a:t>
            </a:r>
            <a:r>
              <a:rPr lang="ar-EG" sz="2800" b="1" dirty="0" err="1">
                <a:solidFill>
                  <a:srgbClr val="FFFFFF"/>
                </a:solidFill>
                <a:latin typeface="Times New Roman" panose="02020603050405020304" pitchFamily="18" charset="0"/>
                <a:ea typeface="Calibri"/>
                <a:cs typeface="Times New Roman" panose="02020603050405020304" pitchFamily="18" charset="0"/>
              </a:rPr>
              <a:t>البيوتيت</a:t>
            </a:r>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biotite</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ar-EG" sz="2800" b="1" dirty="0">
                <a:solidFill>
                  <a:srgbClr val="FFFFFF"/>
                </a:solidFill>
                <a:latin typeface="Times New Roman" panose="02020603050405020304" pitchFamily="18" charset="0"/>
                <a:ea typeface="Calibri"/>
                <a:cs typeface="Times New Roman" panose="02020603050405020304" pitchFamily="18" charset="0"/>
              </a:rPr>
              <a:t>ايضا مع الزركون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P. W. </a:t>
            </a:r>
            <a:r>
              <a:rPr lang="en-US" sz="2800" b="1" dirty="0" err="1">
                <a:solidFill>
                  <a:srgbClr val="FFFFFF"/>
                </a:solidFill>
                <a:latin typeface="Times New Roman" panose="02020603050405020304" pitchFamily="18" charset="0"/>
                <a:ea typeface="Calibri"/>
                <a:cs typeface="Times New Roman" panose="02020603050405020304" pitchFamily="18" charset="0"/>
              </a:rPr>
              <a:t>Reiners</a:t>
            </a:r>
            <a:r>
              <a:rPr lang="en-US" sz="2800" b="1" dirty="0">
                <a:solidFill>
                  <a:srgbClr val="FFFFFF"/>
                </a:solidFill>
                <a:latin typeface="Times New Roman" panose="02020603050405020304" pitchFamily="18" charset="0"/>
                <a:ea typeface="Calibri"/>
                <a:cs typeface="Times New Roman" panose="02020603050405020304" pitchFamily="18" charset="0"/>
              </a:rPr>
              <a:t>, K. A. Farley, and H. J. Hickes, "He diffusion and (U-</a:t>
            </a:r>
            <a:r>
              <a:rPr lang="en-US" sz="2800" b="1" dirty="0" err="1">
                <a:solidFill>
                  <a:srgbClr val="FFFFFF"/>
                </a:solidFill>
                <a:latin typeface="Times New Roman" panose="02020603050405020304" pitchFamily="18" charset="0"/>
                <a:ea typeface="Calibri"/>
                <a:cs typeface="Times New Roman" panose="02020603050405020304" pitchFamily="18" charset="0"/>
              </a:rPr>
              <a:t>Th</a:t>
            </a:r>
            <a:r>
              <a:rPr lang="en-US" sz="2800" b="1" dirty="0">
                <a:solidFill>
                  <a:srgbClr val="FFFFFF"/>
                </a:solidFill>
                <a:latin typeface="Times New Roman" panose="02020603050405020304" pitchFamily="18" charset="0"/>
                <a:ea typeface="Calibri"/>
                <a:cs typeface="Times New Roman" panose="02020603050405020304" pitchFamily="18" charset="0"/>
              </a:rPr>
              <a:t>)/He </a:t>
            </a:r>
            <a:r>
              <a:rPr lang="en-US" sz="2800" b="1" dirty="0" err="1">
                <a:solidFill>
                  <a:srgbClr val="FFFFFF"/>
                </a:solidFill>
                <a:latin typeface="Times New Roman" panose="02020603050405020304" pitchFamily="18" charset="0"/>
                <a:ea typeface="Calibri"/>
                <a:cs typeface="Times New Roman" panose="02020603050405020304" pitchFamily="18" charset="0"/>
              </a:rPr>
              <a:t>thermochronometry</a:t>
            </a:r>
            <a:r>
              <a:rPr lang="en-US" sz="2800" b="1" dirty="0">
                <a:solidFill>
                  <a:srgbClr val="FFFFFF"/>
                </a:solidFill>
                <a:latin typeface="Times New Roman" panose="02020603050405020304" pitchFamily="18" charset="0"/>
                <a:ea typeface="Calibri"/>
                <a:cs typeface="Times New Roman" panose="02020603050405020304" pitchFamily="18" charset="0"/>
              </a:rPr>
              <a:t> of zircon: Initial results from Fish Canyon Tuff and Gold Butte, Nevada," </a:t>
            </a:r>
            <a:r>
              <a:rPr lang="en-US" sz="2800" b="1" dirty="0" err="1">
                <a:solidFill>
                  <a:srgbClr val="FFFFFF"/>
                </a:solidFill>
                <a:latin typeface="Times New Roman" panose="02020603050405020304" pitchFamily="18" charset="0"/>
                <a:ea typeface="Calibri"/>
                <a:cs typeface="Times New Roman" panose="02020603050405020304" pitchFamily="18" charset="0"/>
              </a:rPr>
              <a:t>Tectonophysics</a:t>
            </a:r>
            <a:r>
              <a:rPr lang="en-US" sz="2800" b="1" dirty="0">
                <a:solidFill>
                  <a:srgbClr val="FFFFFF"/>
                </a:solidFill>
                <a:latin typeface="Times New Roman" panose="02020603050405020304" pitchFamily="18" charset="0"/>
                <a:ea typeface="Calibri"/>
                <a:cs typeface="Times New Roman" panose="02020603050405020304" pitchFamily="18" charset="0"/>
              </a:rPr>
              <a:t> 349(1-4):297-308, 2002.</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هذه المعادلة لم تحسب عمر الارض فقط القصير بل ايضا اكدت ان معدل تحليل العناصر المشعة أسرع بكثير مما يفترض ونصف العمر اقل بكثير مما هو مزعوم معتمدا على فرضية عمر الصخور المزعومة أيضا</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Gentry, R. V., G. L. </a:t>
            </a:r>
            <a:r>
              <a:rPr lang="en-US" sz="2800" b="1" dirty="0" err="1">
                <a:solidFill>
                  <a:srgbClr val="FFFFFF"/>
                </a:solidFill>
                <a:latin typeface="Times New Roman" panose="02020603050405020304" pitchFamily="18" charset="0"/>
                <a:ea typeface="Calibri"/>
                <a:cs typeface="Times New Roman" panose="02020603050405020304" pitchFamily="18" charset="0"/>
              </a:rPr>
              <a:t>Glish</a:t>
            </a:r>
            <a:r>
              <a:rPr lang="en-US" sz="2800" b="1" dirty="0">
                <a:solidFill>
                  <a:srgbClr val="FFFFFF"/>
                </a:solidFill>
                <a:latin typeface="Times New Roman" panose="02020603050405020304" pitchFamily="18" charset="0"/>
                <a:ea typeface="Calibri"/>
                <a:cs typeface="Times New Roman" panose="02020603050405020304" pitchFamily="18" charset="0"/>
              </a:rPr>
              <a:t>, and E. H. </a:t>
            </a:r>
            <a:r>
              <a:rPr lang="en-US" sz="2800" b="1" dirty="0" err="1">
                <a:solidFill>
                  <a:srgbClr val="FFFFFF"/>
                </a:solidFill>
                <a:latin typeface="Times New Roman" panose="02020603050405020304" pitchFamily="18" charset="0"/>
                <a:ea typeface="Calibri"/>
                <a:cs typeface="Times New Roman" panose="02020603050405020304" pitchFamily="18" charset="0"/>
              </a:rPr>
              <a:t>McBay</a:t>
            </a:r>
            <a:r>
              <a:rPr lang="en-US" sz="2800" b="1" dirty="0">
                <a:solidFill>
                  <a:srgbClr val="FFFFFF"/>
                </a:solidFill>
                <a:latin typeface="Times New Roman" panose="02020603050405020304" pitchFamily="18" charset="0"/>
                <a:ea typeface="Calibri"/>
                <a:cs typeface="Times New Roman" panose="02020603050405020304" pitchFamily="18" charset="0"/>
              </a:rPr>
              <a:t>, Differential helium retention in zircons: implications for nuclear waste containment, Geophysical Research Letters 9(10):1129–1130 (October 1982</a:t>
            </a:r>
            <a:r>
              <a:rPr lang="en-US" sz="2800" b="1" dirty="0" smtClean="0">
                <a:solidFill>
                  <a:srgbClr val="FFFFFF"/>
                </a:solidFill>
                <a:latin typeface="Times New Roman" panose="02020603050405020304" pitchFamily="18" charset="0"/>
                <a:ea typeface="Calibri"/>
                <a:cs typeface="Times New Roman" panose="02020603050405020304" pitchFamily="18" charset="0"/>
              </a:rPr>
              <a:t>).</a:t>
            </a:r>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Humphreys, D. R, et al., Helium diffusion age of 6,000 years supports accelerated nuclear decay, Creation Research Society Quarterly 41(1):1–16 (June 2004). See archived article on following page of the CRS website:</a:t>
            </a:r>
          </a:p>
        </p:txBody>
      </p:sp>
    </p:spTree>
    <p:extLst>
      <p:ext uri="{BB962C8B-B14F-4D97-AF65-F5344CB8AC3E}">
        <p14:creationId xmlns:p14="http://schemas.microsoft.com/office/powerpoint/2010/main" val="12180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ar-EG" sz="4400" b="1" dirty="0">
                <a:solidFill>
                  <a:srgbClr val="FFFFFF"/>
                </a:solidFill>
                <a:latin typeface="Times New Roman" panose="02020603050405020304" pitchFamily="18" charset="0"/>
                <a:ea typeface="Calibri"/>
                <a:cs typeface="Times New Roman" panose="02020603050405020304" pitchFamily="18" charset="0"/>
              </a:rPr>
              <a:t>أولا المقياس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الاشعاعي</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6826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63060"/>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drghaly.com/articles/display/12352</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https://www.youtube.com/watch?v=4uC_gC6uP8M</a:t>
            </a:r>
          </a:p>
        </p:txBody>
      </p:sp>
    </p:spTree>
    <p:extLst>
      <p:ext uri="{BB962C8B-B14F-4D97-AF65-F5344CB8AC3E}">
        <p14:creationId xmlns:p14="http://schemas.microsoft.com/office/powerpoint/2010/main" val="19678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6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8594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1879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483209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مقاييس علمية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أخرى تؤكد </a:t>
            </a:r>
            <a:r>
              <a:rPr lang="ar-EG" sz="2800" b="1" dirty="0">
                <a:solidFill>
                  <a:srgbClr val="FFFFFF"/>
                </a:solidFill>
                <a:latin typeface="Times New Roman" panose="02020603050405020304" pitchFamily="18" charset="0"/>
                <a:ea typeface="Calibri"/>
                <a:cs typeface="Times New Roman" panose="02020603050405020304" pitchFamily="18" charset="0"/>
              </a:rPr>
              <a:t>خطأ المقياس الاشعاعي</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مقياس الرصاص في الزركون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في </a:t>
            </a:r>
            <a:r>
              <a:rPr lang="ar-EG" sz="2800" b="1" dirty="0" err="1">
                <a:solidFill>
                  <a:srgbClr val="FFFFFF"/>
                </a:solidFill>
                <a:latin typeface="Times New Roman" panose="02020603050405020304" pitchFamily="18" charset="0"/>
                <a:ea typeface="Calibri"/>
                <a:cs typeface="Times New Roman" panose="02020603050405020304" pitchFamily="18" charset="0"/>
              </a:rPr>
              <a:t>كرستلات</a:t>
            </a:r>
            <a:r>
              <a:rPr lang="ar-EG" sz="2800" b="1" dirty="0">
                <a:solidFill>
                  <a:srgbClr val="FFFFFF"/>
                </a:solidFill>
                <a:latin typeface="Times New Roman" panose="02020603050405020304" pitchFamily="18" charset="0"/>
                <a:ea typeface="Calibri"/>
                <a:cs typeface="Times New Roman" panose="02020603050405020304" pitchFamily="18" charset="0"/>
              </a:rPr>
              <a:t> الزركون مقياس اخر علي قصر عمر الأرض وهو نسبة نظائر الرصاص</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ووجد النسب تشير الي شيئين مهمين جدا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الأول وهو ان نسبة الرصاص الي الزركون اثبتت قصر عمر الأرض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الثاني وهو ان نفس النسبة في الطبقات المختلفة هذا أكد ان اعمار طبقات الأرض هو واحد قصير وليس طبقات مختلفة الاعمار قديمة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وأيضا الرصاص له معدل انتشار في </a:t>
            </a:r>
            <a:r>
              <a:rPr lang="ar-EG" sz="2800" b="1" dirty="0" err="1">
                <a:solidFill>
                  <a:srgbClr val="FFFFFF"/>
                </a:solidFill>
                <a:latin typeface="Times New Roman" panose="02020603050405020304" pitchFamily="18" charset="0"/>
                <a:ea typeface="Calibri"/>
                <a:cs typeface="Times New Roman" panose="02020603050405020304" pitchFamily="18" charset="0"/>
              </a:rPr>
              <a:t>الكرستلات</a:t>
            </a:r>
            <a:r>
              <a:rPr lang="ar-EG" sz="2800" b="1" dirty="0">
                <a:solidFill>
                  <a:srgbClr val="FFFFFF"/>
                </a:solidFill>
                <a:latin typeface="Times New Roman" panose="02020603050405020304" pitchFamily="18" charset="0"/>
                <a:ea typeface="Calibri"/>
                <a:cs typeface="Times New Roman" panose="02020603050405020304" pitchFamily="18" charset="0"/>
              </a:rPr>
              <a:t> ويتأثر هذا بالحرارة بداية من 50 مئوية هذا أيضا اكد قصر العمر وخطا المقياس الاشعاعي.</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G.R. Tilton, “Volume Diffusion as a Mechanism for Discordant Lead Ages,” Journal of Geophysical Research, 65 (1960): pp. 2933–2945.</a:t>
            </a:r>
          </a:p>
        </p:txBody>
      </p:sp>
    </p:spTree>
    <p:extLst>
      <p:ext uri="{BB962C8B-B14F-4D97-AF65-F5344CB8AC3E}">
        <p14:creationId xmlns:p14="http://schemas.microsoft.com/office/powerpoint/2010/main" val="24312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ايضا </a:t>
            </a:r>
            <a:r>
              <a:rPr lang="ar-EG" sz="2800" b="1" dirty="0" err="1">
                <a:solidFill>
                  <a:srgbClr val="FFFFFF"/>
                </a:solidFill>
                <a:latin typeface="Times New Roman" panose="02020603050405020304" pitchFamily="18" charset="0"/>
                <a:ea typeface="Calibri"/>
                <a:cs typeface="Times New Roman" panose="02020603050405020304" pitchFamily="18" charset="0"/>
              </a:rPr>
              <a:t>نيكولاسين</a:t>
            </a:r>
            <a:r>
              <a:rPr lang="ar-EG" sz="2800" b="1" dirty="0">
                <a:solidFill>
                  <a:srgbClr val="FFFFFF"/>
                </a:solidFill>
                <a:latin typeface="Times New Roman" panose="02020603050405020304" pitchFamily="18" charset="0"/>
                <a:ea typeface="Calibri"/>
                <a:cs typeface="Times New Roman" panose="02020603050405020304" pitchFamily="18" charset="0"/>
              </a:rPr>
              <a:t> كون رسم بياني للتحليل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L.O. </a:t>
            </a:r>
            <a:r>
              <a:rPr lang="en-US" sz="2800" b="1" dirty="0" err="1">
                <a:solidFill>
                  <a:srgbClr val="FFFFFF"/>
                </a:solidFill>
                <a:latin typeface="Times New Roman" panose="02020603050405020304" pitchFamily="18" charset="0"/>
                <a:ea typeface="Calibri"/>
                <a:cs typeface="Times New Roman" panose="02020603050405020304" pitchFamily="18" charset="0"/>
              </a:rPr>
              <a:t>Nicolaysen</a:t>
            </a:r>
            <a:r>
              <a:rPr lang="en-US" sz="2800" b="1" dirty="0">
                <a:solidFill>
                  <a:srgbClr val="FFFFFF"/>
                </a:solidFill>
                <a:latin typeface="Times New Roman" panose="02020603050405020304" pitchFamily="18" charset="0"/>
                <a:ea typeface="Calibri"/>
                <a:cs typeface="Times New Roman" panose="02020603050405020304" pitchFamily="18" charset="0"/>
              </a:rPr>
              <a:t>, “Solid Diffusion in Radioactive Minerals and the Measurement of Absolute Age,” </a:t>
            </a:r>
            <a:r>
              <a:rPr lang="en-US" sz="2800" b="1" dirty="0" err="1">
                <a:solidFill>
                  <a:srgbClr val="FFFFFF"/>
                </a:solidFill>
                <a:latin typeface="Times New Roman" panose="02020603050405020304" pitchFamily="18" charset="0"/>
                <a:ea typeface="Calibri"/>
                <a:cs typeface="Times New Roman" panose="02020603050405020304" pitchFamily="18" charset="0"/>
              </a:rPr>
              <a:t>Geochimica</a:t>
            </a:r>
            <a:r>
              <a:rPr lang="en-US" sz="2800" b="1" dirty="0">
                <a:solidFill>
                  <a:srgbClr val="FFFFFF"/>
                </a:solidFill>
                <a:latin typeface="Times New Roman" panose="02020603050405020304" pitchFamily="18" charset="0"/>
                <a:ea typeface="Calibri"/>
                <a:cs typeface="Times New Roman" panose="02020603050405020304" pitchFamily="18" charset="0"/>
              </a:rPr>
              <a:t> et </a:t>
            </a:r>
            <a:r>
              <a:rPr lang="en-US" sz="2800" b="1" dirty="0" err="1">
                <a:solidFill>
                  <a:srgbClr val="FFFFFF"/>
                </a:solidFill>
                <a:latin typeface="Times New Roman" panose="02020603050405020304" pitchFamily="18" charset="0"/>
                <a:ea typeface="Calibri"/>
                <a:cs typeface="Times New Roman" panose="02020603050405020304" pitchFamily="18" charset="0"/>
              </a:rPr>
              <a:t>Cosmochimica</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Acta</a:t>
            </a:r>
            <a:r>
              <a:rPr lang="en-US" sz="2800" b="1" dirty="0">
                <a:solidFill>
                  <a:srgbClr val="FFFFFF"/>
                </a:solidFill>
                <a:latin typeface="Times New Roman" panose="02020603050405020304" pitchFamily="18" charset="0"/>
                <a:ea typeface="Calibri"/>
                <a:cs typeface="Times New Roman" panose="02020603050405020304" pitchFamily="18" charset="0"/>
              </a:rPr>
              <a:t>, 11: pp. 41–59.</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ومن </a:t>
            </a:r>
            <a:r>
              <a:rPr lang="ar-EG" sz="2800" b="1" dirty="0" err="1">
                <a:solidFill>
                  <a:srgbClr val="FFFFFF"/>
                </a:solidFill>
                <a:latin typeface="Times New Roman" panose="02020603050405020304" pitchFamily="18" charset="0"/>
                <a:ea typeface="Calibri"/>
                <a:cs typeface="Times New Roman" panose="02020603050405020304" pitchFamily="18" charset="0"/>
              </a:rPr>
              <a:t>ويثيريل</a:t>
            </a:r>
            <a:r>
              <a:rPr lang="ar-EG" sz="2800" b="1" dirty="0">
                <a:solidFill>
                  <a:srgbClr val="FFFFFF"/>
                </a:solidFill>
                <a:latin typeface="Times New Roman" panose="02020603050405020304" pitchFamily="18" charset="0"/>
                <a:ea typeface="Calibri"/>
                <a:cs typeface="Times New Roman" panose="02020603050405020304" pitchFamily="18" charset="0"/>
              </a:rPr>
              <a:t> انشا مقياس عمر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G.W. Wetherill, “Discordant Uranium-Lead Ages 2. “Discordant Ages Resulting from Diffusion of Lead and Uranium,” Journal of Geophysical Research, 68: pp. 2957–2965.</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وجد ان هذا المعدل يقل بسبب ان البداية يتأثر المعدل بالنشاط الاشعاعي ويقل بقلة النشاط الاشعاعي وهذا قدمه كل من </a:t>
            </a:r>
            <a:r>
              <a:rPr lang="ar-EG" sz="2800" b="1" dirty="0" err="1">
                <a:solidFill>
                  <a:srgbClr val="FFFFFF"/>
                </a:solidFill>
                <a:latin typeface="Times New Roman" panose="02020603050405020304" pitchFamily="18" charset="0"/>
                <a:ea typeface="Calibri"/>
                <a:cs typeface="Times New Roman" panose="02020603050405020304" pitchFamily="18" charset="0"/>
              </a:rPr>
              <a:t>وسيربيرج</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a:solidFill>
                  <a:srgbClr val="FFFFFF"/>
                </a:solidFill>
                <a:latin typeface="Times New Roman" panose="02020603050405020304" pitchFamily="18" charset="0"/>
                <a:ea typeface="Calibri"/>
                <a:cs typeface="Times New Roman" panose="02020603050405020304" pitchFamily="18" charset="0"/>
              </a:rPr>
              <a:t>G.J. </a:t>
            </a:r>
            <a:r>
              <a:rPr lang="en-US" sz="2800" b="1" dirty="0" err="1">
                <a:solidFill>
                  <a:srgbClr val="FFFFFF"/>
                </a:solidFill>
                <a:latin typeface="Times New Roman" panose="02020603050405020304" pitchFamily="18" charset="0"/>
                <a:ea typeface="Calibri"/>
                <a:cs typeface="Times New Roman" panose="02020603050405020304" pitchFamily="18" charset="0"/>
              </a:rPr>
              <a:t>Wasserburg</a:t>
            </a:r>
            <a:r>
              <a:rPr lang="en-US" sz="2800" b="1" dirty="0">
                <a:solidFill>
                  <a:srgbClr val="FFFFFF"/>
                </a:solidFill>
                <a:latin typeface="Times New Roman" panose="02020603050405020304" pitchFamily="18" charset="0"/>
                <a:ea typeface="Calibri"/>
                <a:cs typeface="Times New Roman" panose="02020603050405020304" pitchFamily="18" charset="0"/>
              </a:rPr>
              <a:t>, “Diffusion Processes in Lead-Uranium Systems,” Journal of Geophysical Research, 68 (1963): pp. 4823–4846.</a:t>
            </a:r>
          </a:p>
        </p:txBody>
      </p:sp>
    </p:spTree>
    <p:extLst>
      <p:ext uri="{BB962C8B-B14F-4D97-AF65-F5344CB8AC3E}">
        <p14:creationId xmlns:p14="http://schemas.microsoft.com/office/powerpoint/2010/main" val="361966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693866"/>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وايضا مجموعة اخري وهم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A. Meldrum, L.A. </a:t>
            </a:r>
            <a:r>
              <a:rPr lang="en-US" sz="2800" b="1" dirty="0" err="1">
                <a:solidFill>
                  <a:srgbClr val="FFFFFF"/>
                </a:solidFill>
                <a:latin typeface="Times New Roman" panose="02020603050405020304" pitchFamily="18" charset="0"/>
                <a:ea typeface="Calibri"/>
                <a:cs typeface="Times New Roman" panose="02020603050405020304" pitchFamily="18" charset="0"/>
              </a:rPr>
              <a:t>Boatner</a:t>
            </a:r>
            <a:r>
              <a:rPr lang="en-US" sz="2800" b="1" dirty="0">
                <a:solidFill>
                  <a:srgbClr val="FFFFFF"/>
                </a:solidFill>
                <a:latin typeface="Times New Roman" panose="02020603050405020304" pitchFamily="18" charset="0"/>
                <a:ea typeface="Calibri"/>
                <a:cs typeface="Times New Roman" panose="02020603050405020304" pitchFamily="18" charset="0"/>
              </a:rPr>
              <a:t>, W.J. Weber and R.C. Ewing, “Radiation Damage in Zircon and Monazite,” </a:t>
            </a:r>
            <a:r>
              <a:rPr lang="en-US" sz="2800" b="1" dirty="0" err="1">
                <a:solidFill>
                  <a:srgbClr val="FFFFFF"/>
                </a:solidFill>
                <a:latin typeface="Times New Roman" panose="02020603050405020304" pitchFamily="18" charset="0"/>
                <a:ea typeface="Calibri"/>
                <a:cs typeface="Times New Roman" panose="02020603050405020304" pitchFamily="18" charset="0"/>
              </a:rPr>
              <a:t>Geochimica</a:t>
            </a:r>
            <a:r>
              <a:rPr lang="en-US" sz="2800" b="1" dirty="0">
                <a:solidFill>
                  <a:srgbClr val="FFFFFF"/>
                </a:solidFill>
                <a:latin typeface="Times New Roman" panose="02020603050405020304" pitchFamily="18" charset="0"/>
                <a:ea typeface="Calibri"/>
                <a:cs typeface="Times New Roman" panose="02020603050405020304" pitchFamily="18" charset="0"/>
              </a:rPr>
              <a:t> et </a:t>
            </a:r>
            <a:r>
              <a:rPr lang="en-US" sz="2800" b="1" dirty="0" err="1">
                <a:solidFill>
                  <a:srgbClr val="FFFFFF"/>
                </a:solidFill>
                <a:latin typeface="Times New Roman" panose="02020603050405020304" pitchFamily="18" charset="0"/>
                <a:ea typeface="Calibri"/>
                <a:cs typeface="Times New Roman" panose="02020603050405020304" pitchFamily="18" charset="0"/>
              </a:rPr>
              <a:t>Cosmochimica</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Acta</a:t>
            </a:r>
            <a:r>
              <a:rPr lang="en-US" sz="2800" b="1" dirty="0">
                <a:solidFill>
                  <a:srgbClr val="FFFFFF"/>
                </a:solidFill>
                <a:latin typeface="Times New Roman" panose="02020603050405020304" pitchFamily="18" charset="0"/>
                <a:ea typeface="Calibri"/>
                <a:cs typeface="Times New Roman" panose="02020603050405020304" pitchFamily="18" charset="0"/>
              </a:rPr>
              <a:t>, 62 (1998): pp. 2509–2520.</a:t>
            </a: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J.K.W. Lee, I.S. Williams and D.J. Ellis, “Determination of </a:t>
            </a:r>
            <a:r>
              <a:rPr lang="en-US" sz="2800" b="1" dirty="0" err="1">
                <a:solidFill>
                  <a:srgbClr val="FFFFFF"/>
                </a:solidFill>
                <a:latin typeface="Times New Roman" panose="02020603050405020304" pitchFamily="18" charset="0"/>
                <a:ea typeface="Calibri"/>
                <a:cs typeface="Times New Roman" panose="02020603050405020304" pitchFamily="18" charset="0"/>
              </a:rPr>
              <a:t>Pb</a:t>
            </a:r>
            <a:r>
              <a:rPr lang="en-US" sz="2800" b="1" dirty="0">
                <a:solidFill>
                  <a:srgbClr val="FFFFFF"/>
                </a:solidFill>
                <a:latin typeface="Times New Roman" panose="02020603050405020304" pitchFamily="18" charset="0"/>
                <a:ea typeface="Calibri"/>
                <a:cs typeface="Times New Roman" panose="02020603050405020304" pitchFamily="18" charset="0"/>
              </a:rPr>
              <a:t>, U and </a:t>
            </a:r>
            <a:r>
              <a:rPr lang="en-US" sz="2800" b="1" dirty="0" err="1">
                <a:solidFill>
                  <a:srgbClr val="FFFFFF"/>
                </a:solidFill>
                <a:latin typeface="Times New Roman" panose="02020603050405020304" pitchFamily="18" charset="0"/>
                <a:ea typeface="Calibri"/>
                <a:cs typeface="Times New Roman" panose="02020603050405020304" pitchFamily="18" charset="0"/>
              </a:rPr>
              <a:t>Th</a:t>
            </a:r>
            <a:r>
              <a:rPr lang="en-US" sz="2800" b="1" dirty="0">
                <a:solidFill>
                  <a:srgbClr val="FFFFFF"/>
                </a:solidFill>
                <a:latin typeface="Times New Roman" panose="02020603050405020304" pitchFamily="18" charset="0"/>
                <a:ea typeface="Calibri"/>
                <a:cs typeface="Times New Roman" panose="02020603050405020304" pitchFamily="18" charset="0"/>
              </a:rPr>
              <a:t> Diffusion Rates in Zircon,” in Research School of Earth Sciences Annual Report 1996 (1997, Canberra, Australia, Australian National University), pp. 121–122.</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وبالطبع هذا </a:t>
            </a:r>
            <a:r>
              <a:rPr lang="ar-EG" sz="2800" b="1" dirty="0" err="1">
                <a:solidFill>
                  <a:srgbClr val="FFFFFF"/>
                </a:solidFill>
                <a:latin typeface="Times New Roman" panose="02020603050405020304" pitchFamily="18" charset="0"/>
                <a:ea typeface="Calibri"/>
                <a:cs typeface="Times New Roman" panose="02020603050405020304" pitchFamily="18" charset="0"/>
              </a:rPr>
              <a:t>يتاثر</a:t>
            </a:r>
            <a:r>
              <a:rPr lang="ar-EG" sz="2800" b="1" dirty="0">
                <a:solidFill>
                  <a:srgbClr val="FFFFFF"/>
                </a:solidFill>
                <a:latin typeface="Times New Roman" panose="02020603050405020304" pitchFamily="18" charset="0"/>
                <a:ea typeface="Calibri"/>
                <a:cs typeface="Times New Roman" panose="02020603050405020304" pitchFamily="18" charset="0"/>
              </a:rPr>
              <a:t> بالحرارة فالمعدل في البداية كان اعلي بسبب نشاط البركاني</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G.L. Davis, S.R. Hart and G.R. Tilton, “Some Effects of Contact Metamorphism on Zircon Ages,” Earth and Planetary Science Letters, 5: pp. 27–34.</a:t>
            </a:r>
          </a:p>
        </p:txBody>
      </p:sp>
    </p:spTree>
    <p:extLst>
      <p:ext uri="{BB962C8B-B14F-4D97-AF65-F5344CB8AC3E}">
        <p14:creationId xmlns:p14="http://schemas.microsoft.com/office/powerpoint/2010/main" val="64076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310357"/>
            <a:ext cx="10691445" cy="6124754"/>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ووجد كل هؤلاء الباحثين لهذه النسب تشير الي شيئين مهمين جدا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الأول وهو ان نسبة الرصاص الي الزركون اثبتت قصر عمر الأرض وخطأ المقياس الاشعاعي</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الثاني وهو ان نفس النسبة في الطبقات المختلفة هذا أكد ان اعمار طبقات الأرض هو واحد قصير وليس طبقات مختلفة الاعمار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Zircon crystals were taken in core samples from five levels of a 15,000-foot (45,720 </a:t>
            </a:r>
            <a:r>
              <a:rPr lang="en-US" sz="2800" b="1" dirty="0" err="1">
                <a:solidFill>
                  <a:srgbClr val="FFFFFF"/>
                </a:solidFill>
                <a:latin typeface="Times New Roman" panose="02020603050405020304" pitchFamily="18" charset="0"/>
                <a:ea typeface="Calibri"/>
                <a:cs typeface="Times New Roman" panose="02020603050405020304" pitchFamily="18" charset="0"/>
              </a:rPr>
              <a:t>dm</a:t>
            </a:r>
            <a:r>
              <a:rPr lang="en-US" sz="2800" b="1" dirty="0">
                <a:solidFill>
                  <a:srgbClr val="FFFFFF"/>
                </a:solidFill>
                <a:latin typeface="Times New Roman" panose="02020603050405020304" pitchFamily="18" charset="0"/>
                <a:ea typeface="Calibri"/>
                <a:cs typeface="Times New Roman" panose="02020603050405020304" pitchFamily="18" charset="0"/>
              </a:rPr>
              <a:t>) shaft in New Mexico, with temperatures always above 313 °C (595.4 °F). The sea-level boiling point of water is, of course, defined at 100 °C.</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Radiogenic lead gradually diffuses out of zircon crystals, and does so more rapidly at increased temperatures. But careful examination revealed that essentially none of the radiogenic lead had diffused out of the examined zircon samples.</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وكل هذا أكد أن المقياس الاشعاعي خطأ وهو يعطي نتائج مئات الألوف من أضعاف العمر الحقيقي المقاس.</a:t>
            </a:r>
          </a:p>
        </p:txBody>
      </p:sp>
    </p:spTree>
    <p:extLst>
      <p:ext uri="{BB962C8B-B14F-4D97-AF65-F5344CB8AC3E}">
        <p14:creationId xmlns:p14="http://schemas.microsoft.com/office/powerpoint/2010/main" val="271747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مقياس الكربون المشع في الماس الذي اعطي بضعة الاف من السنين والذي يقاس بالمقياس الاشعاعي فيعطي بلايين السنين</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ولكن الحقيقة عكس ذلك وهي ان به كربون مشع وبكثرة يناسب بضعة الاف فقط ويوضح ان عمر الارض حديث جدا فقط بضعة الاف من السنين ويؤكد خطأ المقياس الاشعاعي وانه يعطي مئات الألوف أضعاف الاعمار الحقيقية</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 Riddle, Does radiometric dating prove the earth is old?, in K.A. Ham (Ed.), The New Answers Book, Master Books, Green Forest, Arkansas, pp. 113–124, 2006</a:t>
            </a:r>
          </a:p>
        </p:txBody>
      </p:sp>
    </p:spTree>
    <p:extLst>
      <p:ext uri="{BB962C8B-B14F-4D97-AF65-F5344CB8AC3E}">
        <p14:creationId xmlns:p14="http://schemas.microsoft.com/office/powerpoint/2010/main" val="14962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اكد بطريقة قاطعة قصر عمر طبقات الارض وصخورها وقصر عمر الارض الي بضعة الاف من السنين واكد بطريقة قاطعة خطا المقياس الاشعاعي</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R.E. Taylor, and J. </a:t>
            </a:r>
            <a:r>
              <a:rPr lang="en-US" sz="2800" b="1" dirty="0" err="1">
                <a:solidFill>
                  <a:srgbClr val="FFFFFF"/>
                </a:solidFill>
                <a:latin typeface="Times New Roman" panose="02020603050405020304" pitchFamily="18" charset="0"/>
                <a:ea typeface="Calibri"/>
                <a:cs typeface="Times New Roman" panose="02020603050405020304" pitchFamily="18" charset="0"/>
              </a:rPr>
              <a:t>Southon</a:t>
            </a:r>
            <a:r>
              <a:rPr lang="en-US" sz="2800" b="1" dirty="0">
                <a:solidFill>
                  <a:srgbClr val="FFFFFF"/>
                </a:solidFill>
                <a:latin typeface="Times New Roman" panose="02020603050405020304" pitchFamily="18" charset="0"/>
                <a:ea typeface="Calibri"/>
                <a:cs typeface="Times New Roman" panose="02020603050405020304" pitchFamily="18" charset="0"/>
              </a:rPr>
              <a:t>, Use of natural diamonds to monitor 14C AMS instrument backgrounds, Nuclear Instruments and Methods in Physics Research B 259:282–287, 2007.</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الكربون المشع في الماس القديم بكل تأكيد الان هو في جانب وجهة نظر قصر عمر الأرض </a:t>
            </a:r>
          </a:p>
          <a:p>
            <a:pPr lvl="0" algn="l"/>
            <a:r>
              <a:rPr lang="ar-EG" sz="2800" b="1" dirty="0">
                <a:solidFill>
                  <a:srgbClr val="FFFFFF"/>
                </a:solidFill>
                <a:latin typeface="Times New Roman" panose="02020603050405020304" pitchFamily="18" charset="0"/>
                <a:ea typeface="Calibri"/>
                <a:cs typeface="Times New Roman" panose="02020603050405020304" pitchFamily="18" charset="0"/>
              </a:rPr>
              <a:t>14.</a:t>
            </a:r>
            <a:r>
              <a:rPr lang="en-US" sz="2800" b="1" dirty="0">
                <a:solidFill>
                  <a:srgbClr val="FFFFFF"/>
                </a:solidFill>
                <a:latin typeface="Times New Roman" panose="02020603050405020304" pitchFamily="18" charset="0"/>
                <a:ea typeface="Calibri"/>
                <a:cs typeface="Times New Roman" panose="02020603050405020304" pitchFamily="18" charset="0"/>
              </a:rPr>
              <a:t>D. DeYoung, Thousands ... Not Billions, Master Books, Green Forest, Arkansas, 2005, 61.</a:t>
            </a:r>
          </a:p>
        </p:txBody>
      </p:sp>
    </p:spTree>
    <p:extLst>
      <p:ext uri="{BB962C8B-B14F-4D97-AF65-F5344CB8AC3E}">
        <p14:creationId xmlns:p14="http://schemas.microsoft.com/office/powerpoint/2010/main" val="267593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501675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تاريخ المقياس الاشعاعي </a:t>
            </a:r>
          </a:p>
          <a:p>
            <a:pPr lvl="0" algn="r"/>
            <a:r>
              <a:rPr lang="ar-EG" sz="3200" b="1" dirty="0">
                <a:solidFill>
                  <a:srgbClr val="FFFFFF"/>
                </a:solidFill>
                <a:latin typeface="Times New Roman" panose="02020603050405020304" pitchFamily="18" charset="0"/>
                <a:ea typeface="Calibri"/>
                <a:cs typeface="Times New Roman" panose="02020603050405020304" pitchFamily="18" charset="0"/>
              </a:rPr>
              <a:t>بعد ظهور فرضية التطور ومطلوب اثبات وجود وقت لحدوثها كان الهدف الأساسي في نهاية القرن التاسع عشر بداية القرن العشرين هو اختراع أو إيجاد أي مقياس ومعدل لإثبات قدم عمر الأرض وطبقات الأرض لان كل المعادلات الفيزيائية كانت تثبت خطأ هذا الادعاء سواء معدل البرودة أو غيره، ولهذا عندما ظهرت فكرة امكانية قياس عمر الارض بالعناصر المشعة بناء على الكمية التي تحللت وهذا في سنة 1903م كان أمر مهم لمن يريدوا اثبات قدم عمر الأرض واول من تكلم عن هذا هو جون جولي وايضا جورج دارون وقالوا ان لو ثبت أن نصف عمر العناصر المشعة طويل بمئات الملايين وبالبلايين من السنين هذا سيقدم الدليل المطلوب على قدم عمر الأرض الذي يتمنوا اثباته. </a:t>
            </a:r>
          </a:p>
        </p:txBody>
      </p:sp>
    </p:spTree>
    <p:extLst>
      <p:ext uri="{BB962C8B-B14F-4D97-AF65-F5344CB8AC3E}">
        <p14:creationId xmlns:p14="http://schemas.microsoft.com/office/powerpoint/2010/main" val="336783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63060"/>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drghaly.com/articles/display/12352</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https://www.youtube.com/watch?v=4uC_gC6uP8M</a:t>
            </a:r>
          </a:p>
        </p:txBody>
      </p:sp>
    </p:spTree>
    <p:extLst>
      <p:ext uri="{BB962C8B-B14F-4D97-AF65-F5344CB8AC3E}">
        <p14:creationId xmlns:p14="http://schemas.microsoft.com/office/powerpoint/2010/main" val="423591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1181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5047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4447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938608"/>
            <a:ext cx="10691445" cy="181588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مقاييس علمية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أخرى تؤكد </a:t>
            </a:r>
            <a:r>
              <a:rPr lang="ar-EG" sz="2800" b="1" dirty="0">
                <a:solidFill>
                  <a:srgbClr val="FFFFFF"/>
                </a:solidFill>
                <a:latin typeface="Times New Roman" panose="02020603050405020304" pitchFamily="18" charset="0"/>
                <a:ea typeface="Calibri"/>
                <a:cs typeface="Times New Roman" panose="02020603050405020304" pitchFamily="18" charset="0"/>
              </a:rPr>
              <a:t>خطأ المقياس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الاشعاعي</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مقياس تكوين دلتا الأنهار الذي اعطى بضعة الاف من السنين ولكن المقياس الاشعاعي لطبقاتها اقل رقم اعطى 150 مليون </a:t>
            </a:r>
            <a:r>
              <a:rPr lang="ar-EG" sz="2800" b="1" dirty="0" smtClean="0">
                <a:solidFill>
                  <a:srgbClr val="FFFFFF"/>
                </a:solidFill>
                <a:latin typeface="Times New Roman" panose="02020603050405020304" pitchFamily="18" charset="0"/>
                <a:ea typeface="Calibri"/>
                <a:cs typeface="Times New Roman" panose="02020603050405020304" pitchFamily="18" charset="0"/>
              </a:rPr>
              <a:t>سنة</a:t>
            </a:r>
            <a:endParaRPr lang="ar-EG"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1249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693866"/>
          </a:xfrm>
          <a:prstGeom prst="rect">
            <a:avLst/>
          </a:prstGeom>
        </p:spPr>
        <p:txBody>
          <a:bodyPr wrap="square">
            <a:spAutoFit/>
          </a:bodyPr>
          <a:lstStyle/>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مقياس </a:t>
            </a:r>
            <a:r>
              <a:rPr lang="ar-EG" sz="2800" b="1" dirty="0">
                <a:solidFill>
                  <a:srgbClr val="FFFFFF"/>
                </a:solidFill>
                <a:latin typeface="Times New Roman" panose="02020603050405020304" pitchFamily="18" charset="0"/>
                <a:ea typeface="Calibri"/>
                <a:cs typeface="Times New Roman" panose="02020603050405020304" pitchFamily="18" charset="0"/>
              </a:rPr>
              <a:t>تجمع الطمي في قاع البحار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كل سنة يجرف المطر والرياح وغيره كمية طمي الي البحار والمحيطات كميتها 27 بليون طن في السنة ودرسناها بأدلة سابقا. هذه الكمية تنتهي الي المحيطات وتتجمع فوق طبقة البازلت والجرانيت التي هي في قاع المحيطات على شكل طمي. بحساب كمية هذا الطمي وجد انه يؤكد صغر عمر الارض انها بضعة الاف من السنين.</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هذا عندما قيس بالمقياس الاشعاعي اقل عمر أيضا اعطى 150 مليون سنة وأكثر فهذا أيضا أكد خطا المقياس الاشعاعي.</a:t>
            </a:r>
          </a:p>
          <a:p>
            <a:pPr lvl="0" algn="l"/>
            <a:r>
              <a:rPr lang="ar-EG" sz="2800" b="1" dirty="0">
                <a:solidFill>
                  <a:srgbClr val="FFFFFF"/>
                </a:solidFill>
                <a:latin typeface="Times New Roman" panose="02020603050405020304" pitchFamily="18" charset="0"/>
                <a:ea typeface="Calibri"/>
                <a:cs typeface="Times New Roman" panose="02020603050405020304" pitchFamily="18" charset="0"/>
              </a:rPr>
              <a:t>*“</a:t>
            </a:r>
            <a:r>
              <a:rPr lang="en-US" sz="2800" b="1" dirty="0">
                <a:solidFill>
                  <a:srgbClr val="FFFFFF"/>
                </a:solidFill>
                <a:latin typeface="Times New Roman" panose="02020603050405020304" pitchFamily="18" charset="0"/>
                <a:ea typeface="Calibri"/>
                <a:cs typeface="Times New Roman" panose="02020603050405020304" pitchFamily="18" charset="0"/>
              </a:rPr>
              <a:t>Between Monterey Tides,” National Geographic, February 1990, pp. </a:t>
            </a:r>
            <a:r>
              <a:rPr lang="en-US" sz="2800" b="1" dirty="0" smtClean="0">
                <a:solidFill>
                  <a:srgbClr val="FFFFFF"/>
                </a:solidFill>
                <a:latin typeface="Times New Roman" panose="02020603050405020304" pitchFamily="18" charset="0"/>
                <a:ea typeface="Calibri"/>
                <a:cs typeface="Times New Roman" panose="02020603050405020304" pitchFamily="18" charset="0"/>
              </a:rPr>
              <a:t>2-43</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r>
              <a:rPr lang="en-US" sz="2800" b="1" dirty="0">
                <a:solidFill>
                  <a:srgbClr val="FFFFFF"/>
                </a:solidFill>
                <a:latin typeface="Times New Roman" panose="02020603050405020304" pitchFamily="18" charset="0"/>
                <a:ea typeface="Calibri"/>
                <a:cs typeface="Times New Roman" panose="02020603050405020304" pitchFamily="18" charset="0"/>
              </a:rPr>
              <a:t>Hay, W.W., et al, 'Mass/age distribution and composition of sediments on the ocean floor and the global rate of subduction', Journal of Geophysical Research, 93, No. B12 (10 December 1988), pp. 14,933-14,940.</a:t>
            </a:r>
          </a:p>
        </p:txBody>
      </p:sp>
    </p:spTree>
    <p:extLst>
      <p:ext uri="{BB962C8B-B14F-4D97-AF65-F5344CB8AC3E}">
        <p14:creationId xmlns:p14="http://schemas.microsoft.com/office/powerpoint/2010/main" val="104293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2348508"/>
            <a:ext cx="10691445" cy="224676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معدل تجمع اليورانيوم في المحيطات اقل من 10000 سنه بحد أقصى</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وهذا أيضا أكد بوضوح خطأ المقياس الاشعاعي الذي يعطي أعمار اضعاف هذا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بكثير</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Morris, H. M. &amp; G. E. Parker. 1982. What is creation science? Creation-Life Publ., San Diego, Calif. 306 </a:t>
            </a:r>
            <a:r>
              <a:rPr lang="en-US" sz="2800" b="1" dirty="0" err="1">
                <a:solidFill>
                  <a:srgbClr val="FFFFFF"/>
                </a:solidFill>
                <a:latin typeface="Times New Roman" panose="02020603050405020304" pitchFamily="18" charset="0"/>
                <a:ea typeface="Calibri"/>
                <a:cs typeface="Times New Roman" panose="02020603050405020304" pitchFamily="18" charset="0"/>
              </a:rPr>
              <a:t>pp.p</a:t>
            </a:r>
            <a:r>
              <a:rPr lang="en-US" sz="2800" b="1" dirty="0">
                <a:solidFill>
                  <a:srgbClr val="FFFFFF"/>
                </a:solidFill>
                <a:latin typeface="Times New Roman" panose="02020603050405020304" pitchFamily="18" charset="0"/>
                <a:ea typeface="Calibri"/>
                <a:cs typeface="Times New Roman" panose="02020603050405020304" pitchFamily="18" charset="0"/>
              </a:rPr>
              <a:t>. 249</a:t>
            </a:r>
          </a:p>
        </p:txBody>
      </p:sp>
    </p:spTree>
    <p:extLst>
      <p:ext uri="{BB962C8B-B14F-4D97-AF65-F5344CB8AC3E}">
        <p14:creationId xmlns:p14="http://schemas.microsoft.com/office/powerpoint/2010/main" val="224603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512938"/>
            <a:ext cx="10691445" cy="224676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معدل ترسيب المعادن في قاع البحار والمحيطات.</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دراسة عن معدل ترسيب المعادن سواء المترسبة في قاع البحار والمحيطات او المترسبة على المواد الصلبة الساقطة في قاع البحار والمحيطات وجد انها تؤكد صغر عمر الارض عن طريق ان يقاس معدل تراكمها وحجمها الكلي فنعرف العمر ووجد أن العمر يناسب فقط بضعة الاف من السنين أيضا أكد بوضوح خطأ المقياس الاشعاعي الذي يعطي أعمار اضعاف هذا بكثير.</a:t>
            </a:r>
          </a:p>
        </p:txBody>
      </p:sp>
    </p:spTree>
    <p:extLst>
      <p:ext uri="{BB962C8B-B14F-4D97-AF65-F5344CB8AC3E}">
        <p14:creationId xmlns:p14="http://schemas.microsoft.com/office/powerpoint/2010/main" val="319351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3108543"/>
          </a:xfrm>
          <a:prstGeom prst="rect">
            <a:avLst/>
          </a:prstGeom>
        </p:spPr>
        <p:txBody>
          <a:bodyPr wrap="square">
            <a:spAutoFit/>
          </a:bodyPr>
          <a:lstStyle/>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الكارثة </a:t>
            </a:r>
            <a:r>
              <a:rPr lang="ar-EG" sz="2800" b="1" dirty="0">
                <a:solidFill>
                  <a:srgbClr val="FFFFFF"/>
                </a:solidFill>
                <a:latin typeface="Times New Roman" panose="02020603050405020304" pitchFamily="18" charset="0"/>
                <a:ea typeface="Calibri"/>
                <a:cs typeface="Times New Roman" panose="02020603050405020304" pitchFamily="18" charset="0"/>
              </a:rPr>
              <a:t>الثانية وهي انه في البداية قيس بعض العينات بمقياس العناصر المشعة مثل الراديوم 224 وادعوا ان عمره 25 مليون سنة ولكن هذا ثبت خطؤه بطريقة قاطعة فهو مترسب على اشياء من صنع انسان مثل قذائف سفن او اغطية زجاجات مكتوب عليها تاريخ انتاجها وهذا اثبت ايضا خطأ مقياس العناصر المشعة الكاذبة كالعادة التي دائما تعطي ملايين السنين. </a:t>
            </a:r>
          </a:p>
          <a:p>
            <a:pPr lvl="0" algn="l"/>
            <a:r>
              <a:rPr lang="en-US" sz="2800" b="1" dirty="0" err="1">
                <a:solidFill>
                  <a:srgbClr val="FFFFFF"/>
                </a:solidFill>
                <a:latin typeface="Times New Roman" panose="02020603050405020304" pitchFamily="18" charset="0"/>
                <a:ea typeface="Calibri"/>
                <a:cs typeface="Times New Roman" panose="02020603050405020304" pitchFamily="18" charset="0"/>
              </a:rPr>
              <a:t>Petukhov</a:t>
            </a:r>
            <a:r>
              <a:rPr lang="en-US" sz="2800" b="1" dirty="0">
                <a:solidFill>
                  <a:srgbClr val="FFFFFF"/>
                </a:solidFill>
                <a:latin typeface="Times New Roman" panose="02020603050405020304" pitchFamily="18" charset="0"/>
                <a:ea typeface="Calibri"/>
                <a:cs typeface="Times New Roman" panose="02020603050405020304" pitchFamily="18" charset="0"/>
              </a:rPr>
              <a:t>, S.B. 2004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وأيضا</a:t>
            </a:r>
          </a:p>
          <a:p>
            <a:pPr lvl="0" algn="l"/>
            <a:r>
              <a:rPr lang="en-US" sz="2800" b="1" dirty="0" err="1">
                <a:solidFill>
                  <a:srgbClr val="FFFFFF"/>
                </a:solidFill>
                <a:latin typeface="Times New Roman" panose="02020603050405020304" pitchFamily="18" charset="0"/>
                <a:ea typeface="Calibri"/>
                <a:cs typeface="Times New Roman" panose="02020603050405020304" pitchFamily="18" charset="0"/>
              </a:rPr>
              <a:t>Shcherbov</a:t>
            </a:r>
            <a:r>
              <a:rPr lang="en-US" sz="2800" b="1" dirty="0">
                <a:solidFill>
                  <a:srgbClr val="FFFFFF"/>
                </a:solidFill>
                <a:latin typeface="Times New Roman" panose="02020603050405020304" pitchFamily="18" charset="0"/>
                <a:ea typeface="Calibri"/>
                <a:cs typeface="Times New Roman" panose="02020603050405020304" pitchFamily="18" charset="0"/>
              </a:rPr>
              <a:t> B.L. 2006 journal of Russian Academy of science 1:51-60</a:t>
            </a:r>
          </a:p>
        </p:txBody>
      </p:sp>
    </p:spTree>
    <p:extLst>
      <p:ext uri="{BB962C8B-B14F-4D97-AF65-F5344CB8AC3E}">
        <p14:creationId xmlns:p14="http://schemas.microsoft.com/office/powerpoint/2010/main" val="32947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440120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مقياس اخر وهو اخشاب ما قبل الكامبري</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اكتشاف اخشاب في طبقات ما قبل العصر الكامبري. والعصر الكامبري هو المفترض انه أقدم عصر رسوبي وبه فقط كائنات بحرية أولية فقط فالأشجار موجودة قبل التطور يؤكد أولا خطأ اعمار الجيولوجيا وأيضا خطأ فرضية التطور وهذا يؤكد ان التطور لم يحدث وعمر الأرض هو فقط بضعة الاف من السنين وهذا يؤكده وجود كربون مشع فيها.</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وهذا أيضا دمر ادعاء دقة المقياس الاشعاعي لان العناصر المشعة الأخرى للطبقة التي فيها وأيضا للعينة أعطت كالعادة مليار و300 مليون سنة وأحيانا أكثر.</a:t>
            </a:r>
          </a:p>
          <a:p>
            <a:pPr lvl="0" algn="r" rtl="1"/>
            <a:r>
              <a:rPr lang="en-US" sz="2800" b="1" dirty="0">
                <a:solidFill>
                  <a:srgbClr val="FFFFFF"/>
                </a:solidFill>
                <a:latin typeface="Times New Roman" panose="02020603050405020304" pitchFamily="18" charset="0"/>
                <a:ea typeface="Calibri"/>
                <a:cs typeface="Times New Roman" panose="02020603050405020304" pitchFamily="18" charset="0"/>
              </a:rPr>
              <a:t>Cook, </a:t>
            </a:r>
            <a:r>
              <a:rPr lang="en-US" sz="2800" b="1" dirty="0" err="1">
                <a:solidFill>
                  <a:srgbClr val="FFFFFF"/>
                </a:solidFill>
                <a:latin typeface="Times New Roman" panose="02020603050405020304" pitchFamily="18" charset="0"/>
                <a:ea typeface="Calibri"/>
                <a:cs typeface="Times New Roman" panose="02020603050405020304" pitchFamily="18" charset="0"/>
              </a:rPr>
              <a:t>Dr</a:t>
            </a:r>
            <a:r>
              <a:rPr lang="en-US" sz="2800" b="1" dirty="0">
                <a:solidFill>
                  <a:srgbClr val="FFFFFF"/>
                </a:solidFill>
                <a:latin typeface="Times New Roman" panose="02020603050405020304" pitchFamily="18" charset="0"/>
                <a:ea typeface="Calibri"/>
                <a:cs typeface="Times New Roman" panose="02020603050405020304" pitchFamily="18" charset="0"/>
              </a:rPr>
              <a:t> Melvin A., Ph.D. etc., Prehistory and Earth Models p 137.</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Morris, </a:t>
            </a:r>
            <a:r>
              <a:rPr lang="en-US" sz="2800" b="1" dirty="0" err="1">
                <a:solidFill>
                  <a:srgbClr val="FFFFFF"/>
                </a:solidFill>
                <a:latin typeface="Times New Roman" panose="02020603050405020304" pitchFamily="18" charset="0"/>
                <a:ea typeface="Calibri"/>
                <a:cs typeface="Times New Roman" panose="02020603050405020304" pitchFamily="18" charset="0"/>
              </a:rPr>
              <a:t>Dr</a:t>
            </a:r>
            <a:r>
              <a:rPr lang="en-US" sz="2800" b="1" dirty="0">
                <a:solidFill>
                  <a:srgbClr val="FFFFFF"/>
                </a:solidFill>
                <a:latin typeface="Times New Roman" panose="02020603050405020304" pitchFamily="18" charset="0"/>
                <a:ea typeface="Calibri"/>
                <a:cs typeface="Times New Roman" panose="02020603050405020304" pitchFamily="18" charset="0"/>
              </a:rPr>
              <a:t> Henry M., Ph.D. etc., Decay of C-14 in pre-Cambrian wood, The Scientific Case for Creation p 56.</a:t>
            </a:r>
          </a:p>
        </p:txBody>
      </p:sp>
    </p:spTree>
    <p:extLst>
      <p:ext uri="{BB962C8B-B14F-4D97-AF65-F5344CB8AC3E}">
        <p14:creationId xmlns:p14="http://schemas.microsoft.com/office/powerpoint/2010/main" val="360174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4524315"/>
          </a:xfrm>
          <a:prstGeom prst="rect">
            <a:avLst/>
          </a:prstGeom>
        </p:spPr>
        <p:txBody>
          <a:bodyPr wrap="square">
            <a:spAutoFit/>
          </a:bodyPr>
          <a:lstStyle/>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وكانت الفكرة مقارنة نسبت اليورانيوم والرصاص في الصخور من الطبقات المعروف عمرها بفرضية اعمار الطبقات لتشارلز لايال وتلاميذه. بمقارنة عمر هذه الطبقة المحدد عمرها سابقا بفرضيته بكمية الرصاص فيها. وبناء عليه وضع قياس كمية الرصاص في بعض الطبقات المفترض عمرها وبناء عليه عندما بدوءا يقيسوا كميته ومقارنته مع اليورانيوم ويجدوا رصاص أكثر يكون عمر الصخور أكبر فكلما زاد الرصاص أي يورانيوم تحلل أكثر فيكون عمرها أطول.</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ولكن لان المقياس الاشعاعي يعتمد على عمر الصخور المفترض أصلا فكلما غيروا عمر الصخور تغيرت عمر النصف للعناصر المشعة ويتغير المقياس الاشعاعي معها.</a:t>
            </a:r>
          </a:p>
        </p:txBody>
      </p:sp>
    </p:spTree>
    <p:extLst>
      <p:ext uri="{BB962C8B-B14F-4D97-AF65-F5344CB8AC3E}">
        <p14:creationId xmlns:p14="http://schemas.microsoft.com/office/powerpoint/2010/main" val="154497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63060"/>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الروابط التي </a:t>
            </a:r>
            <a:r>
              <a:rPr lang="ar-EG" sz="3200" b="1" dirty="0">
                <a:solidFill>
                  <a:srgbClr val="FFFFFF"/>
                </a:solidFill>
                <a:latin typeface="Times New Roman" panose="02020603050405020304" pitchFamily="18" charset="0"/>
                <a:ea typeface="Calibri"/>
                <a:cs typeface="Times New Roman" panose="02020603050405020304" pitchFamily="18" charset="0"/>
              </a:rPr>
              <a:t>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drghaly.com/articles/display/12352</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https://www.youtube.com/watch?v=4uC_gC6uP8M</a:t>
            </a:r>
          </a:p>
        </p:txBody>
      </p:sp>
    </p:spTree>
    <p:extLst>
      <p:ext uri="{BB962C8B-B14F-4D97-AF65-F5344CB8AC3E}">
        <p14:creationId xmlns:p14="http://schemas.microsoft.com/office/powerpoint/2010/main" val="3802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6987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301567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55265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353943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أدلة من الاثار تثبت خطا المقياس الاشعاعي الافتراضي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ما قدمت من أدلة علمية تجعل أي انسان علمي محايد يرفض المقياس الاشعاعي ويتأكد أن فرضياته خطأ ولكن لن أكتفي بهذا بل أقدم ما هو أوضح من هذا بكثير وله نقطة بداية واضحة.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هو أدلة من الاثار تثبت خطا المقياس الاشعاعي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الافتراضي الذي يعطي مئات الالاف ضعف العمر الحقيقي</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المقياس الاشعاعي لحمم في الاخدود العظيم كالعادة أعطت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نتائج كثيرة </a:t>
            </a:r>
            <a:r>
              <a:rPr lang="ar-EG" sz="2800" b="1" dirty="0">
                <a:solidFill>
                  <a:srgbClr val="FFFFFF"/>
                </a:solidFill>
                <a:latin typeface="Times New Roman" panose="02020603050405020304" pitchFamily="18" charset="0"/>
                <a:ea typeface="Calibri"/>
                <a:cs typeface="Times New Roman" panose="02020603050405020304" pitchFamily="18" charset="0"/>
              </a:rPr>
              <a:t>مختلفة من 10000 الي 2.6 بليون سنة </a:t>
            </a:r>
          </a:p>
        </p:txBody>
      </p:sp>
    </p:spTree>
    <p:extLst>
      <p:ext uri="{BB962C8B-B14F-4D97-AF65-F5344CB8AC3E}">
        <p14:creationId xmlns:p14="http://schemas.microsoft.com/office/powerpoint/2010/main" val="176755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1787071" y="326571"/>
            <a:ext cx="8617858" cy="6204857"/>
          </a:xfrm>
          <a:prstGeom prst="rect">
            <a:avLst/>
          </a:prstGeom>
        </p:spPr>
      </p:pic>
    </p:spTree>
    <p:extLst>
      <p:ext uri="{BB962C8B-B14F-4D97-AF65-F5344CB8AC3E}">
        <p14:creationId xmlns:p14="http://schemas.microsoft.com/office/powerpoint/2010/main" val="193367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3108543"/>
          </a:xfrm>
          <a:prstGeom prst="rect">
            <a:avLst/>
          </a:prstGeom>
        </p:spPr>
        <p:txBody>
          <a:bodyPr wrap="square">
            <a:spAutoFit/>
          </a:bodyPr>
          <a:lstStyle/>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قيس لعناصر </a:t>
            </a:r>
            <a:r>
              <a:rPr lang="ar-EG" sz="2800" b="1" dirty="0">
                <a:solidFill>
                  <a:srgbClr val="FFFFFF"/>
                </a:solidFill>
                <a:latin typeface="Times New Roman" panose="02020603050405020304" pitchFamily="18" charset="0"/>
                <a:ea typeface="Calibri"/>
                <a:cs typeface="Times New Roman" panose="02020603050405020304" pitchFamily="18" charset="0"/>
              </a:rPr>
              <a:t>البوتاسيوم ارجون (قيس لستة عينات منهم) واعطي عمر ما هو أكثر من 10000 سنة الي 117 مليون سنة!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قيس لخمس عينات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بالروبيديوم </a:t>
            </a:r>
            <a:r>
              <a:rPr lang="ar-EG" sz="2800" b="1" dirty="0" err="1">
                <a:solidFill>
                  <a:srgbClr val="FFFFFF"/>
                </a:solidFill>
                <a:latin typeface="Times New Roman" panose="02020603050405020304" pitchFamily="18" charset="0"/>
                <a:ea typeface="Calibri"/>
                <a:cs typeface="Times New Roman" panose="02020603050405020304" pitchFamily="18" charset="0"/>
              </a:rPr>
              <a:t>استرانشيوم</a:t>
            </a:r>
            <a:r>
              <a:rPr lang="ar-EG" sz="2800" b="1" dirty="0">
                <a:solidFill>
                  <a:srgbClr val="FFFFFF"/>
                </a:solidFill>
                <a:latin typeface="Times New Roman" panose="02020603050405020304" pitchFamily="18" charset="0"/>
                <a:ea typeface="Calibri"/>
                <a:cs typeface="Times New Roman" panose="02020603050405020304" pitchFamily="18" charset="0"/>
              </a:rPr>
              <a:t> واعطي اعمار اخري وهي ما بين 1.27 بليون سنة الي 1.39 بليون سنة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اما مقياس يورانيوم الي الرصاص وأيضا الرصاص الي رصاص فأعطي مقياس </a:t>
            </a:r>
            <a:r>
              <a:rPr lang="ar-EG" sz="2800" b="1" dirty="0" smtClean="0">
                <a:solidFill>
                  <a:srgbClr val="FFFFFF"/>
                </a:solidFill>
                <a:latin typeface="Times New Roman" panose="02020603050405020304" pitchFamily="18" charset="0"/>
                <a:ea typeface="Calibri"/>
                <a:cs typeface="Times New Roman" panose="02020603050405020304" pitchFamily="18" charset="0"/>
              </a:rPr>
              <a:t>متوسط هو </a:t>
            </a:r>
            <a:r>
              <a:rPr lang="ar-EG" sz="2800" b="1" dirty="0">
                <a:solidFill>
                  <a:srgbClr val="FFFFFF"/>
                </a:solidFill>
                <a:latin typeface="Times New Roman" panose="02020603050405020304" pitchFamily="18" charset="0"/>
                <a:ea typeface="Calibri"/>
                <a:cs typeface="Times New Roman" panose="02020603050405020304" pitchFamily="18" charset="0"/>
              </a:rPr>
              <a:t>2.6 بليون سنة</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فأيهم هو الصحيح؟ وكلهم بالمقياس الذي يسمي المقياس الاشعاعي الدقيق</a:t>
            </a:r>
            <a:r>
              <a:rPr lang="ar-EG" sz="2800" b="1" dirty="0" smtClean="0">
                <a:solidFill>
                  <a:srgbClr val="FFFFFF"/>
                </a:solidFill>
                <a:latin typeface="Times New Roman" panose="02020603050405020304" pitchFamily="18" charset="0"/>
                <a:ea typeface="Calibri"/>
                <a:cs typeface="Times New Roman" panose="02020603050405020304" pitchFamily="18" charset="0"/>
              </a:rPr>
              <a:t>!</a:t>
            </a:r>
            <a:endParaRPr lang="ar-EG"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88987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2677656"/>
          </a:xfrm>
          <a:prstGeom prst="rect">
            <a:avLst/>
          </a:prstGeom>
        </p:spPr>
        <p:txBody>
          <a:bodyPr wrap="square">
            <a:spAutoFit/>
          </a:bodyPr>
          <a:lstStyle/>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فمعدل </a:t>
            </a:r>
            <a:r>
              <a:rPr lang="ar-EG" sz="2800" b="1" dirty="0">
                <a:solidFill>
                  <a:srgbClr val="FFFFFF"/>
                </a:solidFill>
                <a:latin typeface="Times New Roman" panose="02020603050405020304" pitchFamily="18" charset="0"/>
                <a:ea typeface="Calibri"/>
                <a:cs typeface="Times New Roman" panose="02020603050405020304" pitchFamily="18" charset="0"/>
              </a:rPr>
              <a:t>الاختلاف من اطول عمر الي أصغر عمر بالمقياس الاشعاعي نفسه للعناصر المختلفة هو 1: 260,000 ضعف فكيف أثق في مقياس الخطأ فيه 260 ألف ضعف؟ هذا بدون ان نقارنه بشي. تخيل لو قلت لك استخدم مقياس يقيس مثل متر ولكن نسبة الخطأ فيه ممكن يعطيك أي رقم </a:t>
            </a:r>
            <a:r>
              <a:rPr lang="ar-EG" sz="2800" b="1" dirty="0" smtClean="0">
                <a:solidFill>
                  <a:srgbClr val="FFFFFF"/>
                </a:solidFill>
                <a:latin typeface="Times New Roman" panose="02020603050405020304" pitchFamily="18" charset="0"/>
                <a:ea typeface="Calibri"/>
                <a:cs typeface="Times New Roman" panose="02020603050405020304" pitchFamily="18" charset="0"/>
              </a:rPr>
              <a:t>من متر حتى </a:t>
            </a:r>
            <a:r>
              <a:rPr lang="ar-EG" sz="2800" b="1" dirty="0">
                <a:solidFill>
                  <a:srgbClr val="FFFFFF"/>
                </a:solidFill>
                <a:latin typeface="Times New Roman" panose="02020603050405020304" pitchFamily="18" charset="0"/>
                <a:ea typeface="Calibri"/>
                <a:cs typeface="Times New Roman" panose="02020603050405020304" pitchFamily="18" charset="0"/>
              </a:rPr>
              <a:t>260 كيلومتر رغم أنك تعتقد انه متر واحد؟</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الكارثة: اتضح من الاثار الهندية التي فيها انها منذ 1000 سنة فقط فهو اعطي عمر أكبر من العمر الحقيقي ب 200,000 ضعف فهو أكبر من عمره الحقيقي 2.5 بليون سنة.</a:t>
            </a:r>
          </a:p>
        </p:txBody>
      </p:sp>
    </p:spTree>
    <p:extLst>
      <p:ext uri="{BB962C8B-B14F-4D97-AF65-F5344CB8AC3E}">
        <p14:creationId xmlns:p14="http://schemas.microsoft.com/office/powerpoint/2010/main" val="400815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440120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بركان في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نيوزيلاندا </a:t>
            </a:r>
            <a:r>
              <a:rPr lang="ar-EG" sz="2800" b="1" dirty="0">
                <a:solidFill>
                  <a:srgbClr val="FFFFFF"/>
                </a:solidFill>
                <a:latin typeface="Times New Roman" panose="02020603050405020304" pitchFamily="18" charset="0"/>
                <a:ea typeface="Calibri"/>
                <a:cs typeface="Times New Roman" panose="02020603050405020304" pitchFamily="18" charset="0"/>
              </a:rPr>
              <a:t>قاسوا بالبوتاسيوم ارجون وقالوا ان عمره من 145000 سنة الي 465000 سنة ولكن أعلن بعض علماء النباتات والاثار والكيمياء وغيرهم وهذا نشر جريدة مؤسسة الكيمياء الطبيعية انه </a:t>
            </a:r>
            <a:r>
              <a:rPr lang="ar-EG" sz="2800" b="1" dirty="0" smtClean="0">
                <a:solidFill>
                  <a:srgbClr val="FFFFFF"/>
                </a:solidFill>
                <a:latin typeface="Times New Roman" panose="02020603050405020304" pitchFamily="18" charset="0"/>
                <a:ea typeface="Calibri"/>
                <a:cs typeface="Times New Roman" panose="02020603050405020304" pitchFamily="18" charset="0"/>
              </a:rPr>
              <a:t>بأدلة </a:t>
            </a:r>
            <a:r>
              <a:rPr lang="ar-EG" sz="2800" b="1" dirty="0">
                <a:solidFill>
                  <a:srgbClr val="FFFFFF"/>
                </a:solidFill>
                <a:latin typeface="Times New Roman" panose="02020603050405020304" pitchFamily="18" charset="0"/>
                <a:ea typeface="Calibri"/>
                <a:cs typeface="Times New Roman" panose="02020603050405020304" pitchFamily="18" charset="0"/>
              </a:rPr>
              <a:t>كثيرة </a:t>
            </a:r>
            <a:r>
              <a:rPr lang="ar-EG" sz="2800" b="1" dirty="0" smtClean="0">
                <a:solidFill>
                  <a:srgbClr val="FFFFFF"/>
                </a:solidFill>
                <a:latin typeface="Times New Roman" panose="02020603050405020304" pitchFamily="18" charset="0"/>
                <a:ea typeface="Calibri"/>
                <a:cs typeface="Times New Roman" panose="02020603050405020304" pitchFamily="18" charset="0"/>
              </a:rPr>
              <a:t>تأكد </a:t>
            </a:r>
            <a:r>
              <a:rPr lang="ar-EG" sz="2800" b="1" dirty="0">
                <a:solidFill>
                  <a:srgbClr val="FFFFFF"/>
                </a:solidFill>
                <a:latin typeface="Times New Roman" panose="02020603050405020304" pitchFamily="18" charset="0"/>
                <a:ea typeface="Calibri"/>
                <a:cs typeface="Times New Roman" panose="02020603050405020304" pitchFamily="18" charset="0"/>
              </a:rPr>
              <a:t>ان عمر هذا البركان هو 1000 سنة فقط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اعترافات كثيرة لعلماء الجيولوجيا بهذا الامر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Sunset Crater, an Arizona Volcano, is known from tree-ring dating to be about 1000 years old. But potassium- argon put it at over 200,000 years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G.B. </a:t>
            </a:r>
            <a:r>
              <a:rPr lang="en-US" sz="2800" b="1" dirty="0" err="1">
                <a:solidFill>
                  <a:srgbClr val="FFFFFF"/>
                </a:solidFill>
                <a:latin typeface="Times New Roman" panose="02020603050405020304" pitchFamily="18" charset="0"/>
                <a:ea typeface="Calibri"/>
                <a:cs typeface="Times New Roman" panose="02020603050405020304" pitchFamily="18" charset="0"/>
              </a:rPr>
              <a:t>Dalrymple</a:t>
            </a:r>
            <a:r>
              <a:rPr lang="en-US" sz="2800" b="1" dirty="0">
                <a:solidFill>
                  <a:srgbClr val="FFFFFF"/>
                </a:solidFill>
                <a:latin typeface="Times New Roman" panose="02020603050405020304" pitchFamily="18" charset="0"/>
                <a:ea typeface="Calibri"/>
                <a:cs typeface="Times New Roman" panose="02020603050405020304" pitchFamily="18" charset="0"/>
              </a:rPr>
              <a:t>, ‘40 </a:t>
            </a:r>
            <a:r>
              <a:rPr lang="en-US" sz="2800" b="1" dirty="0" err="1">
                <a:solidFill>
                  <a:srgbClr val="FFFFFF"/>
                </a:solidFill>
                <a:latin typeface="Times New Roman" panose="02020603050405020304" pitchFamily="18" charset="0"/>
                <a:ea typeface="Calibri"/>
                <a:cs typeface="Times New Roman" panose="02020603050405020304" pitchFamily="18" charset="0"/>
              </a:rPr>
              <a:t>Ar</a:t>
            </a:r>
            <a:r>
              <a:rPr lang="en-US" sz="2800" b="1" dirty="0">
                <a:solidFill>
                  <a:srgbClr val="FFFFFF"/>
                </a:solidFill>
                <a:latin typeface="Times New Roman" panose="02020603050405020304" pitchFamily="18" charset="0"/>
                <a:ea typeface="Calibri"/>
                <a:cs typeface="Times New Roman" panose="02020603050405020304" pitchFamily="18" charset="0"/>
              </a:rPr>
              <a:t>/36 </a:t>
            </a:r>
            <a:r>
              <a:rPr lang="en-US" sz="2800" b="1" dirty="0" err="1">
                <a:solidFill>
                  <a:srgbClr val="FFFFFF"/>
                </a:solidFill>
                <a:latin typeface="Times New Roman" panose="02020603050405020304" pitchFamily="18" charset="0"/>
                <a:ea typeface="Calibri"/>
                <a:cs typeface="Times New Roman" panose="02020603050405020304" pitchFamily="18" charset="0"/>
              </a:rPr>
              <a:t>Ar</a:t>
            </a:r>
            <a:r>
              <a:rPr lang="en-US" sz="2800" b="1" dirty="0">
                <a:solidFill>
                  <a:srgbClr val="FFFFFF"/>
                </a:solidFill>
                <a:latin typeface="Times New Roman" panose="02020603050405020304" pitchFamily="18" charset="0"/>
                <a:ea typeface="Calibri"/>
                <a:cs typeface="Times New Roman" panose="02020603050405020304" pitchFamily="18" charset="0"/>
              </a:rPr>
              <a:t> Analyses of Historical Lava Flows,’ Earth and Planetary Science Letters 6, pp. 47-55.</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إذا كل ما يقال عن دقة المقياس الاشعاعي لعمر صخور الارض خطأ</a:t>
            </a:r>
          </a:p>
        </p:txBody>
      </p:sp>
    </p:spTree>
    <p:extLst>
      <p:ext uri="{BB962C8B-B14F-4D97-AF65-F5344CB8AC3E}">
        <p14:creationId xmlns:p14="http://schemas.microsoft.com/office/powerpoint/2010/main" val="4321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3970318"/>
          </a:xfrm>
          <a:prstGeom prst="rect">
            <a:avLst/>
          </a:prstGeom>
        </p:spPr>
        <p:txBody>
          <a:bodyPr wrap="square">
            <a:spAutoFit/>
          </a:bodyPr>
          <a:lstStyle/>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وايضا</a:t>
            </a:r>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ar-EG"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a:solidFill>
                  <a:srgbClr val="FFFFFF"/>
                </a:solidFill>
                <a:latin typeface="Times New Roman" panose="02020603050405020304" pitchFamily="18" charset="0"/>
                <a:ea typeface="Calibri"/>
                <a:cs typeface="Times New Roman" panose="02020603050405020304" pitchFamily="18" charset="0"/>
              </a:rPr>
              <a:t>Ian McDougall, *H.A. </a:t>
            </a:r>
            <a:r>
              <a:rPr lang="en-US" sz="2800" b="1" dirty="0" err="1">
                <a:solidFill>
                  <a:srgbClr val="FFFFFF"/>
                </a:solidFill>
                <a:latin typeface="Times New Roman" panose="02020603050405020304" pitchFamily="18" charset="0"/>
                <a:ea typeface="Calibri"/>
                <a:cs typeface="Times New Roman" panose="02020603050405020304" pitchFamily="18" charset="0"/>
              </a:rPr>
              <a:t>Polach</a:t>
            </a:r>
            <a:r>
              <a:rPr lang="en-US" sz="2800" b="1" dirty="0">
                <a:solidFill>
                  <a:srgbClr val="FFFFFF"/>
                </a:solidFill>
                <a:latin typeface="Times New Roman" panose="02020603050405020304" pitchFamily="18" charset="0"/>
                <a:ea typeface="Calibri"/>
                <a:cs typeface="Times New Roman" panose="02020603050405020304" pitchFamily="18" charset="0"/>
              </a:rPr>
              <a:t>, and *J.J. </a:t>
            </a:r>
            <a:r>
              <a:rPr lang="en-US" sz="2800" b="1" dirty="0" err="1">
                <a:solidFill>
                  <a:srgbClr val="FFFFFF"/>
                </a:solidFill>
                <a:latin typeface="Times New Roman" panose="02020603050405020304" pitchFamily="18" charset="0"/>
                <a:ea typeface="Calibri"/>
                <a:cs typeface="Times New Roman" panose="02020603050405020304" pitchFamily="18" charset="0"/>
              </a:rPr>
              <a:t>Stipp</a:t>
            </a:r>
            <a:r>
              <a:rPr lang="en-US" sz="2800" b="1" dirty="0">
                <a:solidFill>
                  <a:srgbClr val="FFFFFF"/>
                </a:solidFill>
                <a:latin typeface="Times New Roman" panose="02020603050405020304" pitchFamily="18" charset="0"/>
                <a:ea typeface="Calibri"/>
                <a:cs typeface="Times New Roman" panose="02020603050405020304" pitchFamily="18" charset="0"/>
              </a:rPr>
              <a:t>, ‘Excess Radiogenic Argon in Young </a:t>
            </a:r>
            <a:r>
              <a:rPr lang="en-US" sz="2800" b="1" dirty="0" err="1">
                <a:solidFill>
                  <a:srgbClr val="FFFFFF"/>
                </a:solidFill>
                <a:latin typeface="Times New Roman" panose="02020603050405020304" pitchFamily="18" charset="0"/>
                <a:ea typeface="Calibri"/>
                <a:cs typeface="Times New Roman" panose="02020603050405020304" pitchFamily="18" charset="0"/>
              </a:rPr>
              <a:t>Subaerial</a:t>
            </a:r>
            <a:r>
              <a:rPr lang="en-US" sz="2800" b="1" dirty="0">
                <a:solidFill>
                  <a:srgbClr val="FFFFFF"/>
                </a:solidFill>
                <a:latin typeface="Times New Roman" panose="02020603050405020304" pitchFamily="18" charset="0"/>
                <a:ea typeface="Calibri"/>
                <a:cs typeface="Times New Roman" panose="02020603050405020304" pitchFamily="18" charset="0"/>
              </a:rPr>
              <a:t> Basalts from Auckland Volcanic Field,</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New Zealand,’ </a:t>
            </a:r>
            <a:r>
              <a:rPr lang="en-US" sz="2800" b="1" dirty="0" err="1">
                <a:solidFill>
                  <a:srgbClr val="FFFFFF"/>
                </a:solidFill>
                <a:latin typeface="Times New Roman" panose="02020603050405020304" pitchFamily="18" charset="0"/>
                <a:ea typeface="Calibri"/>
                <a:cs typeface="Times New Roman" panose="02020603050405020304" pitchFamily="18" charset="0"/>
              </a:rPr>
              <a:t>Geochimica</a:t>
            </a:r>
            <a:r>
              <a:rPr lang="en-US" sz="2800" b="1" dirty="0">
                <a:solidFill>
                  <a:srgbClr val="FFFFFF"/>
                </a:solidFill>
                <a:latin typeface="Times New Roman" panose="02020603050405020304" pitchFamily="18" charset="0"/>
                <a:ea typeface="Calibri"/>
                <a:cs typeface="Times New Roman" panose="02020603050405020304" pitchFamily="18" charset="0"/>
              </a:rPr>
              <a:t> et </a:t>
            </a:r>
            <a:r>
              <a:rPr lang="en-US" sz="2800" b="1" dirty="0" err="1">
                <a:solidFill>
                  <a:srgbClr val="FFFFFF"/>
                </a:solidFill>
                <a:latin typeface="Times New Roman" panose="02020603050405020304" pitchFamily="18" charset="0"/>
                <a:ea typeface="Calibri"/>
                <a:cs typeface="Times New Roman" panose="02020603050405020304" pitchFamily="18" charset="0"/>
              </a:rPr>
              <a:t>Cosmochimica</a:t>
            </a:r>
            <a:r>
              <a:rPr lang="en-US" sz="2800" b="1" dirty="0">
                <a:solidFill>
                  <a:srgbClr val="FFFFFF"/>
                </a:solidFill>
                <a:latin typeface="Times New Roman" panose="02020603050405020304" pitchFamily="18" charset="0"/>
                <a:ea typeface="Calibri"/>
                <a:cs typeface="Times New Roman" panose="02020603050405020304" pitchFamily="18" charset="0"/>
              </a:rPr>
              <a:t> </a:t>
            </a:r>
            <a:r>
              <a:rPr lang="en-US" sz="2800" b="1" dirty="0" err="1">
                <a:solidFill>
                  <a:srgbClr val="FFFFFF"/>
                </a:solidFill>
                <a:latin typeface="Times New Roman" panose="02020603050405020304" pitchFamily="18" charset="0"/>
                <a:ea typeface="Calibri"/>
                <a:cs typeface="Times New Roman" panose="02020603050405020304" pitchFamily="18" charset="0"/>
              </a:rPr>
              <a:t>Acta</a:t>
            </a:r>
            <a:r>
              <a:rPr lang="en-US" sz="2800" b="1" dirty="0">
                <a:solidFill>
                  <a:srgbClr val="FFFFFF"/>
                </a:solidFill>
                <a:latin typeface="Times New Roman" panose="02020603050405020304" pitchFamily="18" charset="0"/>
                <a:ea typeface="Calibri"/>
                <a:cs typeface="Times New Roman" panose="02020603050405020304" pitchFamily="18" charset="0"/>
              </a:rPr>
              <a:t>, pp. 1485, 1499</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فهو اعطى نتيجة 5000 مرة أكبر من عمره الحقيقي</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فحتى لا نستطيع ان نخرج بمعدل تصحيح لأنه غير دقيق </a:t>
            </a:r>
            <a:r>
              <a:rPr lang="ar-EG" sz="2800" b="1" dirty="0" smtClean="0">
                <a:solidFill>
                  <a:srgbClr val="FFFFFF"/>
                </a:solidFill>
                <a:latin typeface="Times New Roman" panose="02020603050405020304" pitchFamily="18" charset="0"/>
                <a:ea typeface="Calibri"/>
                <a:cs typeface="Times New Roman" panose="02020603050405020304" pitchFamily="18" charset="0"/>
              </a:rPr>
              <a:t>أصلا</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مثال أخر عن عينات من منجم يورانيوم في </a:t>
            </a:r>
            <a:r>
              <a:rPr lang="ar-EG" sz="2800" b="1" dirty="0" err="1">
                <a:solidFill>
                  <a:srgbClr val="FFFFFF"/>
                </a:solidFill>
                <a:latin typeface="Times New Roman" panose="02020603050405020304" pitchFamily="18" charset="0"/>
                <a:ea typeface="Calibri"/>
                <a:cs typeface="Times New Roman" panose="02020603050405020304" pitchFamily="18" charset="0"/>
              </a:rPr>
              <a:t>كلورادو</a:t>
            </a:r>
            <a:r>
              <a:rPr lang="ar-EG" sz="2800" b="1" dirty="0">
                <a:solidFill>
                  <a:srgbClr val="FFFFFF"/>
                </a:solidFill>
                <a:latin typeface="Times New Roman" panose="02020603050405020304" pitchFamily="18" charset="0"/>
                <a:ea typeface="Calibri"/>
                <a:cs typeface="Times New Roman" panose="02020603050405020304" pitchFamily="18" charset="0"/>
              </a:rPr>
              <a:t> وعمره 2000 اعطي نتيجة 700 مليون سنة كمقياس يورانيوم </a:t>
            </a:r>
          </a:p>
        </p:txBody>
      </p:sp>
    </p:spTree>
    <p:extLst>
      <p:ext uri="{BB962C8B-B14F-4D97-AF65-F5344CB8AC3E}">
        <p14:creationId xmlns:p14="http://schemas.microsoft.com/office/powerpoint/2010/main" val="292310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4031873"/>
          </a:xfrm>
          <a:prstGeom prst="rect">
            <a:avLst/>
          </a:prstGeom>
        </p:spPr>
        <p:txBody>
          <a:bodyPr wrap="square">
            <a:spAutoFit/>
          </a:bodyPr>
          <a:lstStyle/>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في 1905 قالوا ان عمر الارض رسميا هو 2 بليون سنة وكان يقال ان عمر الديناصورات مفترض هو 8 ملايين السنين فيقاس عمر النصف للعناصر المشعة بناء على هذا ويطبق على بقية الاشياء بهذا المقياس وعلى اعمار الطبقات</a:t>
            </a:r>
          </a:p>
          <a:p>
            <a:pPr lvl="0" algn="l"/>
            <a:r>
              <a:rPr lang="en-US" sz="3200" b="1" dirty="0">
                <a:solidFill>
                  <a:srgbClr val="FFFFFF"/>
                </a:solidFill>
                <a:latin typeface="Times New Roman" panose="02020603050405020304" pitchFamily="18" charset="0"/>
                <a:ea typeface="Calibri"/>
                <a:cs typeface="Times New Roman" panose="02020603050405020304" pitchFamily="18" charset="0"/>
              </a:rPr>
              <a:t>Newsweek </a:t>
            </a:r>
            <a:r>
              <a:rPr lang="en-US" sz="3200" b="1" dirty="0" err="1">
                <a:solidFill>
                  <a:srgbClr val="FFFFFF"/>
                </a:solidFill>
                <a:latin typeface="Times New Roman" panose="02020603050405020304" pitchFamily="18" charset="0"/>
                <a:ea typeface="Calibri"/>
                <a:cs typeface="Times New Roman" panose="02020603050405020304" pitchFamily="18" charset="0"/>
              </a:rPr>
              <a:t>july</a:t>
            </a:r>
            <a:r>
              <a:rPr lang="en-US" sz="3200" b="1" dirty="0">
                <a:solidFill>
                  <a:srgbClr val="FFFFFF"/>
                </a:solidFill>
                <a:latin typeface="Times New Roman" panose="02020603050405020304" pitchFamily="18" charset="0"/>
                <a:ea typeface="Calibri"/>
                <a:cs typeface="Times New Roman" panose="02020603050405020304" pitchFamily="18" charset="0"/>
              </a:rPr>
              <a:t> 20 1998 p 50</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في سنة 1927 م تم تغيير هذا الرقم وقيل ان عمر الأرض 3 بليون سنة وعمر الديناصورات هو 20 مليون سنة وعدل اعمار طبقات الارض وعدل بناء عليه مقاييس أعمار النصف للعناصر المشعة </a:t>
            </a:r>
            <a:r>
              <a:rPr lang="ar-EG" sz="3200" b="1" dirty="0" smtClean="0">
                <a:solidFill>
                  <a:srgbClr val="FFFFFF"/>
                </a:solidFill>
                <a:latin typeface="Times New Roman" panose="02020603050405020304" pitchFamily="18" charset="0"/>
                <a:ea typeface="Calibri"/>
                <a:cs typeface="Times New Roman" panose="02020603050405020304" pitchFamily="18" charset="0"/>
              </a:rPr>
              <a:t>التي </a:t>
            </a:r>
            <a:r>
              <a:rPr lang="ar-EG" sz="3200" b="1" dirty="0">
                <a:solidFill>
                  <a:srgbClr val="FFFFFF"/>
                </a:solidFill>
                <a:latin typeface="Times New Roman" panose="02020603050405020304" pitchFamily="18" charset="0"/>
                <a:ea typeface="Calibri"/>
                <a:cs typeface="Times New Roman" panose="02020603050405020304" pitchFamily="18" charset="0"/>
              </a:rPr>
              <a:t>يقيسوا بها عمر الصخور والحفريات لتناسب ذلك.</a:t>
            </a:r>
          </a:p>
        </p:txBody>
      </p:sp>
    </p:spTree>
    <p:extLst>
      <p:ext uri="{BB962C8B-B14F-4D97-AF65-F5344CB8AC3E}">
        <p14:creationId xmlns:p14="http://schemas.microsoft.com/office/powerpoint/2010/main" val="165891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47291"/>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err="1">
                <a:solidFill>
                  <a:srgbClr val="FFFFFF"/>
                </a:solidFill>
                <a:latin typeface="Times New Roman" panose="02020603050405020304" pitchFamily="18" charset="0"/>
                <a:ea typeface="Calibri"/>
                <a:cs typeface="Times New Roman" panose="02020603050405020304" pitchFamily="18" charset="0"/>
              </a:rPr>
              <a:t>اللنكات</a:t>
            </a:r>
            <a:r>
              <a:rPr lang="ar-EG" sz="3200" b="1" dirty="0">
                <a:solidFill>
                  <a:srgbClr val="FFFFFF"/>
                </a:solidFill>
                <a:latin typeface="Times New Roman" panose="02020603050405020304" pitchFamily="18" charset="0"/>
                <a:ea typeface="Calibri"/>
                <a:cs typeface="Times New Roman" panose="02020603050405020304" pitchFamily="18" charset="0"/>
              </a:rPr>
              <a:t> التي 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drghaly.com/articles/display/12353</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https://www.youtube.com/watch?v=oec1ueH4h-g</a:t>
            </a:r>
          </a:p>
        </p:txBody>
      </p:sp>
    </p:spTree>
    <p:extLst>
      <p:ext uri="{BB962C8B-B14F-4D97-AF65-F5344CB8AC3E}">
        <p14:creationId xmlns:p14="http://schemas.microsoft.com/office/powerpoint/2010/main" val="12368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501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396434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7813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526297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أدلة من الاثار تثبت خطا المقياس الاشعاعي الافتراضي </a:t>
            </a:r>
          </a:p>
          <a:p>
            <a:pPr algn="r" rtl="1"/>
            <a:r>
              <a:rPr lang="ar-EG" sz="2800" b="1" dirty="0">
                <a:solidFill>
                  <a:srgbClr val="FFFFFF"/>
                </a:solidFill>
                <a:latin typeface="Times New Roman" panose="02020603050405020304" pitchFamily="18" charset="0"/>
                <a:ea typeface="Calibri"/>
                <a:cs typeface="Times New Roman" panose="02020603050405020304" pitchFamily="18" charset="0"/>
              </a:rPr>
              <a:t>ما هو اقوى من السابق هو حمم جبل </a:t>
            </a:r>
            <a:r>
              <a:rPr lang="ar-EG" sz="2800" b="1" dirty="0" smtClean="0">
                <a:solidFill>
                  <a:srgbClr val="FFFFFF"/>
                </a:solidFill>
                <a:latin typeface="Times New Roman" panose="02020603050405020304" pitchFamily="18" charset="0"/>
                <a:ea typeface="Calibri"/>
                <a:cs typeface="Times New Roman" panose="02020603050405020304" pitchFamily="18" charset="0"/>
              </a:rPr>
              <a:t>هيلين</a:t>
            </a:r>
            <a:r>
              <a:rPr lang="en-US" sz="2800" b="1" dirty="0">
                <a:solidFill>
                  <a:srgbClr val="FFFFFF"/>
                </a:solidFill>
                <a:latin typeface="Times New Roman" panose="02020603050405020304" pitchFamily="18" charset="0"/>
                <a:ea typeface="Calibri"/>
                <a:cs typeface="Times New Roman" panose="02020603050405020304" pitchFamily="18" charset="0"/>
              </a:rPr>
              <a:t>MT ST Helens Lava</a:t>
            </a:r>
          </a:p>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حمم </a:t>
            </a:r>
            <a:r>
              <a:rPr lang="ar-EG" sz="2800" b="1" dirty="0">
                <a:solidFill>
                  <a:srgbClr val="FFFFFF"/>
                </a:solidFill>
                <a:latin typeface="Times New Roman" panose="02020603050405020304" pitchFamily="18" charset="0"/>
                <a:ea typeface="Calibri"/>
                <a:cs typeface="Times New Roman" panose="02020603050405020304" pitchFamily="18" charset="0"/>
              </a:rPr>
              <a:t>جبل هيلين الذي انفجر سنة 1980 عندما قاسوه بالعناصر المشعة منها البوتاسيوم ارجون الحمم بعد اقل من عشرين سنة أعطت عمر 2.8 مليون سنة لحمم عمرها أقل من 20 سنة فقط </a:t>
            </a:r>
            <a:r>
              <a:rPr lang="ar-EG" sz="2800" b="1" dirty="0" smtClean="0">
                <a:solidFill>
                  <a:srgbClr val="FFFFFF"/>
                </a:solidFill>
                <a:latin typeface="Times New Roman" panose="02020603050405020304" pitchFamily="18" charset="0"/>
                <a:ea typeface="Calibri"/>
                <a:cs typeface="Times New Roman" panose="02020603050405020304" pitchFamily="18" charset="0"/>
              </a:rPr>
              <a:t>رأيناها بأعيننا </a:t>
            </a:r>
            <a:r>
              <a:rPr lang="ar-EG" sz="2800" b="1" dirty="0">
                <a:solidFill>
                  <a:srgbClr val="FFFFFF"/>
                </a:solidFill>
                <a:latin typeface="Times New Roman" panose="02020603050405020304" pitchFamily="18" charset="0"/>
                <a:ea typeface="Calibri"/>
                <a:cs typeface="Times New Roman" panose="02020603050405020304" pitchFamily="18" charset="0"/>
              </a:rPr>
              <a:t>عندما انفجرت </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H.M. Morris, ‘Radiometric Dating,’ Back to Genesis, 1997.”</a:t>
            </a: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James </a:t>
            </a:r>
            <a:r>
              <a:rPr lang="en-US" sz="2800" b="1" dirty="0" err="1">
                <a:solidFill>
                  <a:srgbClr val="FFFFFF"/>
                </a:solidFill>
                <a:latin typeface="Times New Roman" panose="02020603050405020304" pitchFamily="18" charset="0"/>
                <a:ea typeface="Calibri"/>
                <a:cs typeface="Times New Roman" panose="02020603050405020304" pitchFamily="18" charset="0"/>
              </a:rPr>
              <a:t>Perloff</a:t>
            </a:r>
            <a:r>
              <a:rPr lang="en-US" sz="2800" b="1" dirty="0">
                <a:solidFill>
                  <a:srgbClr val="FFFFFF"/>
                </a:solidFill>
                <a:latin typeface="Times New Roman" panose="02020603050405020304" pitchFamily="18" charset="0"/>
                <a:ea typeface="Calibri"/>
                <a:cs typeface="Times New Roman" panose="02020603050405020304" pitchFamily="18" charset="0"/>
              </a:rPr>
              <a:t>, Tornado in a Junkyard (1999), p. 146.</a:t>
            </a:r>
          </a:p>
          <a:p>
            <a:pPr lvl="0" algn="r" rtl="1"/>
            <a:endParaRPr lang="en-US"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القبة التي انفجرت سنة 1986 م قيست بالمقياس الاشعاعي لعناصر مختلفة واعطت من 350000 الي 2.8 مليون سنة </a:t>
            </a:r>
            <a:endParaRPr lang="ar-EG" sz="2800" b="1" dirty="0" smtClean="0">
              <a:solidFill>
                <a:srgbClr val="FFFFFF"/>
              </a:solidFill>
              <a:latin typeface="Times New Roman" panose="02020603050405020304" pitchFamily="18" charset="0"/>
              <a:ea typeface="Calibri"/>
              <a:cs typeface="Times New Roman" panose="02020603050405020304" pitchFamily="18" charset="0"/>
            </a:endParaRP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180458" y="400184"/>
            <a:ext cx="7831084" cy="6057632"/>
          </a:xfrm>
          <a:prstGeom prst="rect">
            <a:avLst/>
          </a:prstGeom>
        </p:spPr>
      </p:pic>
    </p:spTree>
    <p:extLst>
      <p:ext uri="{BB962C8B-B14F-4D97-AF65-F5344CB8AC3E}">
        <p14:creationId xmlns:p14="http://schemas.microsoft.com/office/powerpoint/2010/main" val="21371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446565" y="1237447"/>
            <a:ext cx="1112165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وحمم بركانية في </a:t>
            </a:r>
            <a:r>
              <a:rPr lang="ar-EG" sz="2800" b="1" dirty="0" smtClean="0">
                <a:solidFill>
                  <a:srgbClr val="FFFFFF"/>
                </a:solidFill>
                <a:latin typeface="Times New Roman" panose="02020603050405020304" pitchFamily="18" charset="0"/>
                <a:ea typeface="Calibri"/>
                <a:cs typeface="Times New Roman" panose="02020603050405020304" pitchFamily="18" charset="0"/>
              </a:rPr>
              <a:t>نيوزيلاندا </a:t>
            </a:r>
            <a:r>
              <a:rPr lang="ar-EG" sz="2800" b="1" dirty="0">
                <a:solidFill>
                  <a:srgbClr val="FFFFFF"/>
                </a:solidFill>
                <a:latin typeface="Times New Roman" panose="02020603050405020304" pitchFamily="18" charset="0"/>
                <a:ea typeface="Calibri"/>
                <a:cs typeface="Times New Roman" panose="02020603050405020304" pitchFamily="18" charset="0"/>
              </a:rPr>
              <a:t>عمرها 25 سنة وأعطى المقياس الاشعاعي لعناصر مختلفة من 250000 الي مليون سنة </a:t>
            </a:r>
          </a:p>
        </p:txBody>
      </p:sp>
      <p:sp>
        <p:nvSpPr>
          <p:cNvPr id="6" name="Rectangle 5"/>
          <p:cNvSpPr/>
          <p:nvPr/>
        </p:nvSpPr>
        <p:spPr>
          <a:xfrm>
            <a:off x="446566" y="3429000"/>
            <a:ext cx="1112165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فكيف يكون من 250000 سنة الي مليون سنة وهي 25 سنة فقط؟ فنحن نتكلم عن خطأ نسبته 10000 الي 40000 ضعف. فهو اعطى عمر أكبر من العمر الحقيقي بأكثر من مليون سنة.</a:t>
            </a:r>
          </a:p>
        </p:txBody>
      </p:sp>
    </p:spTree>
    <p:extLst>
      <p:ext uri="{BB962C8B-B14F-4D97-AF65-F5344CB8AC3E}">
        <p14:creationId xmlns:p14="http://schemas.microsoft.com/office/powerpoint/2010/main" val="22825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a:blip r:embed="rId5"/>
          <a:stretch>
            <a:fillRect/>
          </a:stretch>
        </p:blipFill>
        <p:spPr>
          <a:xfrm>
            <a:off x="2573105" y="408572"/>
            <a:ext cx="5845681" cy="5992228"/>
          </a:xfrm>
          <a:prstGeom prst="rect">
            <a:avLst/>
          </a:prstGeom>
        </p:spPr>
      </p:pic>
    </p:spTree>
    <p:extLst>
      <p:ext uri="{BB962C8B-B14F-4D97-AF65-F5344CB8AC3E}">
        <p14:creationId xmlns:p14="http://schemas.microsoft.com/office/powerpoint/2010/main" val="195943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446566" y="1228612"/>
            <a:ext cx="11121655" cy="1384995"/>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أيضا طبقت باسلت من جبل ايتنا </a:t>
            </a:r>
            <a:r>
              <a:rPr lang="en-US" sz="2800" b="1" dirty="0">
                <a:solidFill>
                  <a:srgbClr val="FFFFFF"/>
                </a:solidFill>
                <a:latin typeface="Times New Roman" panose="02020603050405020304" pitchFamily="18" charset="0"/>
                <a:ea typeface="Calibri"/>
                <a:cs typeface="Times New Roman" panose="02020603050405020304" pitchFamily="18" charset="0"/>
              </a:rPr>
              <a:t>Etna Sicily</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ويعود الي سنة 122 ق م ومكتوب عن تاريخ انفجاره. عندما تم تحليله بمقياس الاشعاعي البوتاسيوم ارجون وجد انه 250,000 سنة فكيف؟</a:t>
            </a:r>
          </a:p>
        </p:txBody>
      </p:sp>
      <p:sp>
        <p:nvSpPr>
          <p:cNvPr id="6" name="Rectangle 5"/>
          <p:cNvSpPr/>
          <p:nvPr/>
        </p:nvSpPr>
        <p:spPr>
          <a:xfrm>
            <a:off x="446565" y="4099767"/>
            <a:ext cx="1112165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 اعطي عمر 250 مره ضعف عمره </a:t>
            </a:r>
          </a:p>
        </p:txBody>
      </p:sp>
    </p:spTree>
    <p:extLst>
      <p:ext uri="{BB962C8B-B14F-4D97-AF65-F5344CB8AC3E}">
        <p14:creationId xmlns:p14="http://schemas.microsoft.com/office/powerpoint/2010/main" val="159761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422634" y="490306"/>
            <a:ext cx="7346731" cy="5877388"/>
          </a:xfrm>
          <a:prstGeom prst="rect">
            <a:avLst/>
          </a:prstGeom>
        </p:spPr>
      </p:pic>
    </p:spTree>
    <p:extLst>
      <p:ext uri="{BB962C8B-B14F-4D97-AF65-F5344CB8AC3E}">
        <p14:creationId xmlns:p14="http://schemas.microsoft.com/office/powerpoint/2010/main" val="30296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5509200"/>
          </a:xfrm>
          <a:prstGeom prst="rect">
            <a:avLst/>
          </a:prstGeom>
        </p:spPr>
        <p:txBody>
          <a:bodyPr wrap="square">
            <a:spAutoFit/>
          </a:bodyPr>
          <a:lstStyle/>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في سنة 1941 م تم تغيير عمر الديناصورات الي 150 مليون سنة وايضا بناء عليه تم تغيير مقاييس اعمار طبقات الأرض وأيضا تم تغيير واطالة انصاف اعمار العناصر المشعة. وقال الفريد نير و أي </a:t>
            </a:r>
            <a:r>
              <a:rPr lang="ar-EG" sz="3200" b="1" dirty="0" err="1">
                <a:solidFill>
                  <a:srgbClr val="FFFFFF"/>
                </a:solidFill>
                <a:latin typeface="Times New Roman" panose="02020603050405020304" pitchFamily="18" charset="0"/>
                <a:ea typeface="Calibri"/>
                <a:cs typeface="Times New Roman" panose="02020603050405020304" pitchFamily="18" charset="0"/>
              </a:rPr>
              <a:t>جيرلنج</a:t>
            </a:r>
            <a:r>
              <a:rPr lang="ar-EG" sz="3200" b="1" dirty="0">
                <a:solidFill>
                  <a:srgbClr val="FFFFFF"/>
                </a:solidFill>
                <a:latin typeface="Times New Roman" panose="02020603050405020304" pitchFamily="18" charset="0"/>
                <a:ea typeface="Calibri"/>
                <a:cs typeface="Times New Roman" panose="02020603050405020304" pitchFamily="18" charset="0"/>
              </a:rPr>
              <a:t> أن عمر الأرض 3.2 بليون سنة</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في سنة 1969 م قالوا ان عمر الارض رسميا 3.5 بليون سنة وايضا اطالوا معها عمر العناصر المشعة مثل </a:t>
            </a:r>
            <a:r>
              <a:rPr lang="ar-EG" sz="3200" b="1" dirty="0" err="1">
                <a:solidFill>
                  <a:srgbClr val="FFFFFF"/>
                </a:solidFill>
                <a:latin typeface="Times New Roman" panose="02020603050405020304" pitchFamily="18" charset="0"/>
                <a:ea typeface="Calibri"/>
                <a:cs typeface="Times New Roman" panose="02020603050405020304" pitchFamily="18" charset="0"/>
              </a:rPr>
              <a:t>البتاسيوم</a:t>
            </a:r>
            <a:r>
              <a:rPr lang="ar-EG" sz="3200" b="1" dirty="0">
                <a:solidFill>
                  <a:srgbClr val="FFFFFF"/>
                </a:solidFill>
                <a:latin typeface="Times New Roman" panose="02020603050405020304" pitchFamily="18" charset="0"/>
                <a:ea typeface="Calibri"/>
                <a:cs typeface="Times New Roman" panose="02020603050405020304" pitchFamily="18" charset="0"/>
              </a:rPr>
              <a:t> ارجون وعمر طبقات الأرض.</a:t>
            </a:r>
          </a:p>
          <a:p>
            <a:pPr lvl="0" algn="l"/>
            <a:r>
              <a:rPr lang="en-US" sz="3200" b="1" dirty="0">
                <a:solidFill>
                  <a:srgbClr val="FFFFFF"/>
                </a:solidFill>
                <a:latin typeface="Times New Roman" panose="02020603050405020304" pitchFamily="18" charset="0"/>
                <a:ea typeface="Calibri"/>
                <a:cs typeface="Times New Roman" panose="02020603050405020304" pitchFamily="18" charset="0"/>
              </a:rPr>
              <a:t>The Minneapolis Tribune Monday August 25 1969 </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ثم عدلوها في السبعينيات الي 4.6 بليون وتم تغيير عمر الطبقات عليه وحفريات الكائنات التي فيها وبناء عليه تم تغيير عمر ومقياس العناصر المشعة</a:t>
            </a:r>
            <a:r>
              <a:rPr lang="ar-EG" sz="3200" b="1" dirty="0" smtClean="0">
                <a:solidFill>
                  <a:srgbClr val="FFFFFF"/>
                </a:solidFill>
                <a:latin typeface="Times New Roman" panose="02020603050405020304" pitchFamily="18" charset="0"/>
                <a:ea typeface="Calibri"/>
                <a:cs typeface="Times New Roman" panose="02020603050405020304" pitchFamily="18" charset="0"/>
              </a:rPr>
              <a:t>.</a:t>
            </a:r>
          </a:p>
          <a:p>
            <a:pPr lvl="0" algn="r" rtl="1"/>
            <a:r>
              <a:rPr lang="ar-EG" sz="3200" b="1" dirty="0">
                <a:solidFill>
                  <a:srgbClr val="FFFFFF"/>
                </a:solidFill>
                <a:latin typeface="Times New Roman" panose="02020603050405020304" pitchFamily="18" charset="0"/>
                <a:ea typeface="Calibri"/>
                <a:cs typeface="Times New Roman" panose="02020603050405020304" pitchFamily="18" charset="0"/>
              </a:rPr>
              <a:t>وكلما اطالوا عمر الديناصورات كلما اطالوا معها مقياس العناصر المشعة. (معدل زيادة عمر الارض هو 21 مليون سنة في السنة اخر 220 سنة او يساوي 40 سنة في الدقيقة) فهو متغير.</a:t>
            </a:r>
          </a:p>
        </p:txBody>
      </p:sp>
    </p:spTree>
    <p:extLst>
      <p:ext uri="{BB962C8B-B14F-4D97-AF65-F5344CB8AC3E}">
        <p14:creationId xmlns:p14="http://schemas.microsoft.com/office/powerpoint/2010/main" val="187245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535172" y="1417799"/>
            <a:ext cx="11121655" cy="954107"/>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ونفس البركان انفجر مره ثانيه في سنة 1964 وحللوه واعطي نتائج بالبوتاسيوم ارجون 700,000 سنة وهو عمره 35 سنة فقط</a:t>
            </a:r>
          </a:p>
        </p:txBody>
      </p:sp>
      <p:sp>
        <p:nvSpPr>
          <p:cNvPr id="6" name="Rectangle 5"/>
          <p:cNvSpPr/>
          <p:nvPr/>
        </p:nvSpPr>
        <p:spPr>
          <a:xfrm>
            <a:off x="535172" y="3167390"/>
            <a:ext cx="1112165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أي ما يقرب من 18000 ضعف لعمره الحقيقي</a:t>
            </a:r>
          </a:p>
        </p:txBody>
      </p:sp>
    </p:spTree>
    <p:extLst>
      <p:ext uri="{BB962C8B-B14F-4D97-AF65-F5344CB8AC3E}">
        <p14:creationId xmlns:p14="http://schemas.microsoft.com/office/powerpoint/2010/main" val="360604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a:blip r:embed="rId5"/>
          <a:stretch>
            <a:fillRect/>
          </a:stretch>
        </p:blipFill>
        <p:spPr>
          <a:xfrm>
            <a:off x="2241331" y="561126"/>
            <a:ext cx="7709338" cy="5735747"/>
          </a:xfrm>
          <a:prstGeom prst="rect">
            <a:avLst/>
          </a:prstGeom>
        </p:spPr>
      </p:pic>
    </p:spTree>
    <p:extLst>
      <p:ext uri="{BB962C8B-B14F-4D97-AF65-F5344CB8AC3E}">
        <p14:creationId xmlns:p14="http://schemas.microsoft.com/office/powerpoint/2010/main" val="192227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446566" y="1134020"/>
            <a:ext cx="1112165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وانفجر مره ثالثه في سنة 1972 واعطي نتائج بوتاسيوم ارجون 350,000 سنة </a:t>
            </a:r>
          </a:p>
        </p:txBody>
      </p:sp>
    </p:spTree>
    <p:extLst>
      <p:ext uri="{BB962C8B-B14F-4D97-AF65-F5344CB8AC3E}">
        <p14:creationId xmlns:p14="http://schemas.microsoft.com/office/powerpoint/2010/main" val="203405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2277342" y="557203"/>
            <a:ext cx="7637315" cy="5743594"/>
          </a:xfrm>
          <a:prstGeom prst="rect">
            <a:avLst/>
          </a:prstGeom>
        </p:spPr>
      </p:pic>
    </p:spTree>
    <p:extLst>
      <p:ext uri="{BB962C8B-B14F-4D97-AF65-F5344CB8AC3E}">
        <p14:creationId xmlns:p14="http://schemas.microsoft.com/office/powerpoint/2010/main" val="264646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p:cNvSpPr/>
          <p:nvPr/>
        </p:nvSpPr>
        <p:spPr>
          <a:xfrm>
            <a:off x="535172" y="2129108"/>
            <a:ext cx="11121655" cy="224676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فكيف بعد كل هذا يدعوا دقة المقياس الاشعاعي؟ وأكرر هذا عما نعرفه من اعمار مسجلة فماذا عما لا نعرفه؟</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وأيضا حمم هاواي التي انفجرت سنة 1801 م وأعطى المقياس الاشعاعي من 1.6 مليون الي 2.96 بليون سنة لحمم معروف ان عمرها 210 سنة فقط</a:t>
            </a:r>
          </a:p>
          <a:p>
            <a:pPr lvl="0" algn="l"/>
            <a:r>
              <a:rPr lang="en-US" sz="2800" b="1" dirty="0">
                <a:solidFill>
                  <a:srgbClr val="FFFFFF"/>
                </a:solidFill>
                <a:latin typeface="Times New Roman" panose="02020603050405020304" pitchFamily="18" charset="0"/>
                <a:ea typeface="Calibri"/>
                <a:cs typeface="Times New Roman" panose="02020603050405020304" pitchFamily="18" charset="0"/>
              </a:rPr>
              <a:t>Science*Journal of Geophysical Research</a:t>
            </a:r>
          </a:p>
        </p:txBody>
      </p:sp>
    </p:spTree>
    <p:extLst>
      <p:ext uri="{BB962C8B-B14F-4D97-AF65-F5344CB8AC3E}">
        <p14:creationId xmlns:p14="http://schemas.microsoft.com/office/powerpoint/2010/main" val="20946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847291"/>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err="1">
                <a:solidFill>
                  <a:srgbClr val="FFFFFF"/>
                </a:solidFill>
                <a:latin typeface="Times New Roman" panose="02020603050405020304" pitchFamily="18" charset="0"/>
                <a:ea typeface="Calibri"/>
                <a:cs typeface="Times New Roman" panose="02020603050405020304" pitchFamily="18" charset="0"/>
              </a:rPr>
              <a:t>اللنكات</a:t>
            </a:r>
            <a:r>
              <a:rPr lang="ar-EG" sz="3200" b="1" dirty="0">
                <a:solidFill>
                  <a:srgbClr val="FFFFFF"/>
                </a:solidFill>
                <a:latin typeface="Times New Roman" panose="02020603050405020304" pitchFamily="18" charset="0"/>
                <a:ea typeface="Calibri"/>
                <a:cs typeface="Times New Roman" panose="02020603050405020304" pitchFamily="18" charset="0"/>
              </a:rPr>
              <a:t> التي 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drghaly.com/articles/display/12353</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https://www.youtube.com/watch?v=oec1ueH4h-g</a:t>
            </a:r>
          </a:p>
        </p:txBody>
      </p:sp>
    </p:spTree>
    <p:extLst>
      <p:ext uri="{BB962C8B-B14F-4D97-AF65-F5344CB8AC3E}">
        <p14:creationId xmlns:p14="http://schemas.microsoft.com/office/powerpoint/2010/main" val="161201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4904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214128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8894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2246769"/>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أدلة أخري من الاثار </a:t>
            </a:r>
            <a:r>
              <a:rPr lang="ar-EG" sz="2800" b="1" dirty="0" smtClean="0">
                <a:solidFill>
                  <a:srgbClr val="FFFFFF"/>
                </a:solidFill>
                <a:latin typeface="Times New Roman" panose="02020603050405020304" pitchFamily="18" charset="0"/>
                <a:ea typeface="Calibri"/>
                <a:cs typeface="Times New Roman" panose="02020603050405020304" pitchFamily="18" charset="0"/>
              </a:rPr>
              <a:t>على </a:t>
            </a:r>
            <a:r>
              <a:rPr lang="ar-EG" sz="2800" b="1" dirty="0">
                <a:solidFill>
                  <a:srgbClr val="FFFFFF"/>
                </a:solidFill>
                <a:latin typeface="Times New Roman" panose="02020603050405020304" pitchFamily="18" charset="0"/>
                <a:ea typeface="Calibri"/>
                <a:cs typeface="Times New Roman" panose="02020603050405020304" pitchFamily="18" charset="0"/>
              </a:rPr>
              <a:t>خطأ المقياس الاشعاعي</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بل لن اكتفي بما قدم بل أضيف عليهم ليس مثال ولا اثنين ولا عشرة على هذا بل عشرات من الامثلة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أولا جدول كأمثلة لبعض الأشياء المعروف عمرها بدقة والمقياس كالعادة خطأ بألاف الاضعاف وأكثر</a:t>
            </a:r>
            <a:r>
              <a:rPr lang="ar-EG" sz="2800" b="1" dirty="0" smtClean="0">
                <a:solidFill>
                  <a:srgbClr val="FFFFFF"/>
                </a:solidFill>
                <a:latin typeface="Times New Roman" panose="02020603050405020304" pitchFamily="18" charset="0"/>
                <a:ea typeface="Calibri"/>
                <a:cs typeface="Times New Roman" panose="02020603050405020304" pitchFamily="18" charset="0"/>
              </a:rPr>
              <a:t>.</a:t>
            </a:r>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8921" y="2663451"/>
            <a:ext cx="7868093" cy="3810532"/>
          </a:xfrm>
          <a:prstGeom prst="rect">
            <a:avLst/>
          </a:prstGeom>
        </p:spPr>
      </p:pic>
    </p:spTree>
    <p:extLst>
      <p:ext uri="{BB962C8B-B14F-4D97-AF65-F5344CB8AC3E}">
        <p14:creationId xmlns:p14="http://schemas.microsoft.com/office/powerpoint/2010/main" val="109357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712177"/>
            <a:ext cx="10691445" cy="4524315"/>
          </a:xfrm>
          <a:prstGeom prst="rect">
            <a:avLst/>
          </a:prstGeom>
        </p:spPr>
        <p:txBody>
          <a:bodyPr wrap="square">
            <a:spAutoFit/>
          </a:bodyPr>
          <a:lstStyle/>
          <a:p>
            <a:pPr lvl="0" algn="l"/>
            <a:r>
              <a:rPr lang="en-US" sz="3200" b="1" dirty="0" smtClean="0">
                <a:solidFill>
                  <a:srgbClr val="FFFFFF"/>
                </a:solidFill>
                <a:latin typeface="Times New Roman" panose="02020603050405020304" pitchFamily="18" charset="0"/>
                <a:ea typeface="Calibri"/>
                <a:cs typeface="Times New Roman" panose="02020603050405020304" pitchFamily="18" charset="0"/>
              </a:rPr>
              <a:t>Russell, H.N., 1921. A superior limit to the age of the Earth's crust in Proceedings of the Royal Society of London, series A, vol. 99, pp. 84-86.</a:t>
            </a:r>
          </a:p>
          <a:p>
            <a:pPr lvl="0" algn="l"/>
            <a:endParaRPr lang="en-US"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l"/>
            <a:r>
              <a:rPr lang="en-US" sz="3200" b="1" dirty="0" smtClean="0">
                <a:solidFill>
                  <a:srgbClr val="FFFFFF"/>
                </a:solidFill>
                <a:latin typeface="Times New Roman" panose="02020603050405020304" pitchFamily="18" charset="0"/>
                <a:ea typeface="Calibri"/>
                <a:cs typeface="Times New Roman" panose="02020603050405020304" pitchFamily="18" charset="0"/>
              </a:rPr>
              <a:t> </a:t>
            </a:r>
            <a:r>
              <a:rPr lang="en-US" sz="3200" b="1" dirty="0" err="1" smtClean="0">
                <a:solidFill>
                  <a:srgbClr val="FFFFFF"/>
                </a:solidFill>
                <a:latin typeface="Times New Roman" panose="02020603050405020304" pitchFamily="18" charset="0"/>
                <a:ea typeface="Calibri"/>
                <a:cs typeface="Times New Roman" panose="02020603050405020304" pitchFamily="18" charset="0"/>
              </a:rPr>
              <a:t>Dalrymple</a:t>
            </a:r>
            <a:r>
              <a:rPr lang="en-US" sz="3200" b="1" dirty="0" smtClean="0">
                <a:solidFill>
                  <a:srgbClr val="FFFFFF"/>
                </a:solidFill>
                <a:latin typeface="Times New Roman" panose="02020603050405020304" pitchFamily="18" charset="0"/>
                <a:ea typeface="Calibri"/>
                <a:cs typeface="Times New Roman" panose="02020603050405020304" pitchFamily="18" charset="0"/>
              </a:rPr>
              <a:t>, G. Brent, 1991. The Age of the Earth. California: Stanford University Press, ISBN 0-8047-1569-6.</a:t>
            </a:r>
          </a:p>
          <a:p>
            <a:pPr lvl="0" algn="l"/>
            <a:endParaRPr lang="en-US"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l"/>
            <a:r>
              <a:rPr lang="en-US" sz="3200" b="1" dirty="0" smtClean="0">
                <a:solidFill>
                  <a:srgbClr val="FFFFFF"/>
                </a:solidFill>
                <a:latin typeface="Times New Roman" panose="02020603050405020304" pitchFamily="18" charset="0"/>
                <a:ea typeface="Calibri"/>
                <a:cs typeface="Times New Roman" panose="02020603050405020304" pitchFamily="18" charset="0"/>
              </a:rPr>
              <a:t>Richard Huggett, Catastrophism, 1997, Verso, ISBN 1-85984-129-5.</a:t>
            </a:r>
            <a:endParaRPr lang="en-US" sz="32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29587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043" y="308945"/>
            <a:ext cx="7729270" cy="5411371"/>
          </a:xfrm>
          <a:prstGeom prst="rect">
            <a:avLst/>
          </a:prstGeom>
        </p:spPr>
      </p:pic>
      <p:sp>
        <p:nvSpPr>
          <p:cNvPr id="3" name="Rectangle 2"/>
          <p:cNvSpPr/>
          <p:nvPr/>
        </p:nvSpPr>
        <p:spPr>
          <a:xfrm>
            <a:off x="829340" y="5720317"/>
            <a:ext cx="10611289" cy="954107"/>
          </a:xfrm>
          <a:prstGeom prst="rect">
            <a:avLst/>
          </a:prstGeom>
        </p:spPr>
        <p:txBody>
          <a:bodyPr wrap="square">
            <a:spAutoFit/>
          </a:bodyPr>
          <a:lstStyle/>
          <a:p>
            <a:pPr algn="r" rtl="1"/>
            <a:r>
              <a:rPr lang="ar-EG" sz="2800" b="1" dirty="0">
                <a:solidFill>
                  <a:schemeClr val="bg1"/>
                </a:solidFill>
              </a:rPr>
              <a:t>أي بركان في روسيا مسجل تاريخه انه 2400 سنة مضت وأعطى المقياس الاشعاعي من 50 مليون الي 14.6 بليون سنة (اي أكبر من عمر الكون بمقياسهم)</a:t>
            </a:r>
            <a:endParaRPr lang="en-US" sz="2800" b="1" dirty="0">
              <a:solidFill>
                <a:schemeClr val="bg1"/>
              </a:solidFill>
            </a:endParaRPr>
          </a:p>
        </p:txBody>
      </p:sp>
    </p:spTree>
    <p:extLst>
      <p:ext uri="{BB962C8B-B14F-4D97-AF65-F5344CB8AC3E}">
        <p14:creationId xmlns:p14="http://schemas.microsoft.com/office/powerpoint/2010/main" val="30366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670" y="260754"/>
            <a:ext cx="7290771" cy="5190040"/>
          </a:xfrm>
          <a:prstGeom prst="rect">
            <a:avLst/>
          </a:prstGeom>
        </p:spPr>
      </p:pic>
      <p:sp>
        <p:nvSpPr>
          <p:cNvPr id="5" name="Rectangle 4"/>
          <p:cNvSpPr/>
          <p:nvPr/>
        </p:nvSpPr>
        <p:spPr>
          <a:xfrm>
            <a:off x="659219" y="5391004"/>
            <a:ext cx="10951533" cy="923330"/>
          </a:xfrm>
          <a:prstGeom prst="rect">
            <a:avLst/>
          </a:prstGeom>
        </p:spPr>
        <p:txBody>
          <a:bodyPr wrap="square">
            <a:spAutoFit/>
          </a:bodyPr>
          <a:lstStyle/>
          <a:p>
            <a:r>
              <a:rPr lang="en-US" dirty="0">
                <a:solidFill>
                  <a:schemeClr val="bg1"/>
                </a:solidFill>
              </a:rPr>
              <a:t>Note: Where abbreviations are used: b. = billion; and m. = million.</a:t>
            </a:r>
          </a:p>
          <a:p>
            <a:r>
              <a:rPr lang="en-US" dirty="0">
                <a:solidFill>
                  <a:schemeClr val="bg1"/>
                </a:solidFill>
              </a:rPr>
              <a:t>* The depth here refers to the depth below the surface of the water, since this volcano produced a lava </a:t>
            </a:r>
          </a:p>
          <a:p>
            <a:r>
              <a:rPr lang="en-US" dirty="0">
                <a:solidFill>
                  <a:schemeClr val="bg1"/>
                </a:solidFill>
              </a:rPr>
              <a:t>    flow that  flowed down the mountain and  into the ocean.</a:t>
            </a:r>
          </a:p>
        </p:txBody>
      </p:sp>
    </p:spTree>
    <p:extLst>
      <p:ext uri="{BB962C8B-B14F-4D97-AF65-F5344CB8AC3E}">
        <p14:creationId xmlns:p14="http://schemas.microsoft.com/office/powerpoint/2010/main" val="425556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497169"/>
            <a:ext cx="10691445" cy="1815882"/>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وهذه امثلة بسيطة من مئات الألوف من الأمثلة على خطا المقياس الاشعاعي الذي دائما يعطي مئات الوف اضعاف العمر الحقيقي فما هو معروف عمره ألف يظهره بانه ملايين وبلايين السنين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نتيجة مضحكة لاحد الطبقات انها 300,000 سنة + 300,000 سنة </a:t>
            </a:r>
          </a:p>
        </p:txBody>
      </p:sp>
    </p:spTree>
    <p:extLst>
      <p:ext uri="{BB962C8B-B14F-4D97-AF65-F5344CB8AC3E}">
        <p14:creationId xmlns:p14="http://schemas.microsoft.com/office/powerpoint/2010/main" val="335421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1751877" y="512379"/>
            <a:ext cx="8688246" cy="5833241"/>
          </a:xfrm>
          <a:prstGeom prst="rect">
            <a:avLst/>
          </a:prstGeom>
        </p:spPr>
      </p:pic>
    </p:spTree>
    <p:extLst>
      <p:ext uri="{BB962C8B-B14F-4D97-AF65-F5344CB8AC3E}">
        <p14:creationId xmlns:p14="http://schemas.microsoft.com/office/powerpoint/2010/main" val="304962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693127"/>
            <a:ext cx="10691445" cy="3970318"/>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وهذا عن الحمم الصلبة التي عرفنا عمرها من التاريخ </a:t>
            </a:r>
            <a:r>
              <a:rPr lang="ar-EG" sz="2800" b="1" dirty="0" smtClean="0">
                <a:solidFill>
                  <a:srgbClr val="FFFFFF"/>
                </a:solidFill>
                <a:latin typeface="Times New Roman" panose="02020603050405020304" pitchFamily="18" charset="0"/>
                <a:ea typeface="Calibri"/>
                <a:cs typeface="Times New Roman" panose="02020603050405020304" pitchFamily="18" charset="0"/>
              </a:rPr>
              <a:t>والجيولوجيا </a:t>
            </a:r>
            <a:r>
              <a:rPr lang="ar-EG" sz="2800" b="1" dirty="0">
                <a:solidFill>
                  <a:srgbClr val="FFFFFF"/>
                </a:solidFill>
                <a:latin typeface="Times New Roman" panose="02020603050405020304" pitchFamily="18" charset="0"/>
                <a:ea typeface="Calibri"/>
                <a:cs typeface="Times New Roman" panose="02020603050405020304" pitchFamily="18" charset="0"/>
              </a:rPr>
              <a:t>فكيف يحددون الطبقات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الأخرى </a:t>
            </a:r>
            <a:r>
              <a:rPr lang="ar-EG" sz="2800" b="1" dirty="0">
                <a:solidFill>
                  <a:srgbClr val="FFFFFF"/>
                </a:solidFill>
                <a:latin typeface="Times New Roman" panose="02020603050405020304" pitchFamily="18" charset="0"/>
                <a:ea typeface="Calibri"/>
                <a:cs typeface="Times New Roman" panose="02020603050405020304" pitchFamily="18" charset="0"/>
              </a:rPr>
              <a:t>ويقولوا ملايين او بلايين السنين ويجب علينا ان نقبلها </a:t>
            </a:r>
            <a:r>
              <a:rPr lang="ar-EG" sz="2800" b="1" dirty="0" smtClean="0">
                <a:solidFill>
                  <a:srgbClr val="FFFFFF"/>
                </a:solidFill>
                <a:latin typeface="Times New Roman" panose="02020603050405020304" pitchFamily="18" charset="0"/>
                <a:ea typeface="Calibri"/>
                <a:cs typeface="Times New Roman" panose="02020603050405020304" pitchFamily="18" charset="0"/>
              </a:rPr>
              <a:t>لأنه </a:t>
            </a:r>
            <a:r>
              <a:rPr lang="ar-EG" sz="2800" b="1" dirty="0">
                <a:solidFill>
                  <a:srgbClr val="FFFFFF"/>
                </a:solidFill>
                <a:latin typeface="Times New Roman" panose="02020603050405020304" pitchFamily="18" charset="0"/>
                <a:ea typeface="Calibri"/>
                <a:cs typeface="Times New Roman" panose="02020603050405020304" pitchFamily="18" charset="0"/>
              </a:rPr>
              <a:t>لا يوجد مقياس اخر نعتمد عليه. بل ويستخدم كدليل علي عمر الارض بانه بلايين السنين كما لو كان دليل لا يقبل النقاش من دقته</a:t>
            </a:r>
            <a:r>
              <a:rPr lang="ar-EG" sz="2800" b="1" dirty="0" smtClean="0">
                <a:solidFill>
                  <a:srgbClr val="FFFFFF"/>
                </a:solidFill>
                <a:latin typeface="Times New Roman" panose="02020603050405020304" pitchFamily="18" charset="0"/>
                <a:ea typeface="Calibri"/>
                <a:cs typeface="Times New Roman" panose="02020603050405020304" pitchFamily="18" charset="0"/>
              </a:rPr>
              <a:t>؟</a:t>
            </a:r>
          </a:p>
          <a:p>
            <a:pPr lvl="0" algn="r" rtl="1"/>
            <a:endParaRPr lang="ar-EG" sz="2800" b="1" dirty="0">
              <a:solidFill>
                <a:srgbClr val="FFFFFF"/>
              </a:solidFill>
              <a:latin typeface="Times New Roman" panose="02020603050405020304" pitchFamily="18" charset="0"/>
              <a:ea typeface="Calibri"/>
              <a:cs typeface="Times New Roman" panose="02020603050405020304" pitchFamily="18" charset="0"/>
            </a:endParaRP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المقياس الاشعاعي لنفس الصخرة لو قيس بعشر عناصر مختلفة لا نجده يتفق على الاطلاق ويعطي عشر نتائج تتراوح من مئات الالوف الى بلايين فكيف نفسر هذا؟ </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الحل السحري هو أن يأخذوا الرقم المناسب لعمر الصخور ما يناسب فرضية التطور ويرفضوا التسع نتائج الأخرى بحجة التلوث</a:t>
            </a:r>
          </a:p>
        </p:txBody>
      </p:sp>
    </p:spTree>
    <p:extLst>
      <p:ext uri="{BB962C8B-B14F-4D97-AF65-F5344CB8AC3E}">
        <p14:creationId xmlns:p14="http://schemas.microsoft.com/office/powerpoint/2010/main" val="135592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5" y="1468928"/>
            <a:ext cx="10691445" cy="3046988"/>
          </a:xfrm>
          <a:prstGeom prst="rect">
            <a:avLst/>
          </a:prstGeom>
        </p:spPr>
        <p:txBody>
          <a:bodyPr wrap="square">
            <a:spAutoFit/>
          </a:bodyPr>
          <a:lstStyle/>
          <a:p>
            <a:pPr lvl="0" algn="ctr"/>
            <a:r>
              <a:rPr lang="ar-EG" sz="3200" b="1" dirty="0">
                <a:solidFill>
                  <a:srgbClr val="FFFFFF"/>
                </a:solidFill>
                <a:latin typeface="Times New Roman" panose="02020603050405020304" pitchFamily="18" charset="0"/>
                <a:ea typeface="Calibri"/>
                <a:cs typeface="Times New Roman" panose="02020603050405020304" pitchFamily="18" charset="0"/>
              </a:rPr>
              <a:t>من يريد تفاصيل الموضوع بالمراجع وشهادات العلماء يرجع لهذه </a:t>
            </a:r>
            <a:r>
              <a:rPr lang="ar-EG" sz="3200" b="1" dirty="0" err="1">
                <a:solidFill>
                  <a:srgbClr val="FFFFFF"/>
                </a:solidFill>
                <a:latin typeface="Times New Roman" panose="02020603050405020304" pitchFamily="18" charset="0"/>
                <a:ea typeface="Calibri"/>
                <a:cs typeface="Times New Roman" panose="02020603050405020304" pitchFamily="18" charset="0"/>
              </a:rPr>
              <a:t>اللنكات</a:t>
            </a:r>
            <a:r>
              <a:rPr lang="ar-EG" sz="3200" b="1" dirty="0">
                <a:solidFill>
                  <a:srgbClr val="FFFFFF"/>
                </a:solidFill>
                <a:latin typeface="Times New Roman" panose="02020603050405020304" pitchFamily="18" charset="0"/>
                <a:ea typeface="Calibri"/>
                <a:cs typeface="Times New Roman" panose="02020603050405020304" pitchFamily="18" charset="0"/>
              </a:rPr>
              <a:t> التي امامكم </a:t>
            </a: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a:t>
            </a:r>
            <a:r>
              <a:rPr lang="en-US" sz="3200" b="1" dirty="0" smtClean="0">
                <a:solidFill>
                  <a:srgbClr val="FFFFFF"/>
                </a:solidFill>
                <a:latin typeface="Times New Roman" panose="02020603050405020304" pitchFamily="18" charset="0"/>
                <a:ea typeface="Calibri"/>
                <a:cs typeface="Times New Roman" panose="02020603050405020304" pitchFamily="18" charset="0"/>
              </a:rPr>
              <a:t>drghaly.com/articles/display/12354</a:t>
            </a:r>
            <a:endParaRPr lang="ar-EG" sz="3200" b="1" dirty="0" smtClean="0">
              <a:solidFill>
                <a:srgbClr val="FFFFFF"/>
              </a:solidFill>
              <a:latin typeface="Times New Roman" panose="02020603050405020304" pitchFamily="18" charset="0"/>
              <a:ea typeface="Calibri"/>
              <a:cs typeface="Times New Roman" panose="02020603050405020304" pitchFamily="18" charset="0"/>
            </a:endParaRPr>
          </a:p>
          <a:p>
            <a:pPr lvl="0" algn="ctr"/>
            <a:endParaRPr lang="ar-EG" sz="32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en-US" sz="3200" b="1" dirty="0">
                <a:solidFill>
                  <a:srgbClr val="FFFFFF"/>
                </a:solidFill>
                <a:latin typeface="Times New Roman" panose="02020603050405020304" pitchFamily="18" charset="0"/>
                <a:ea typeface="Calibri"/>
                <a:cs typeface="Times New Roman" panose="02020603050405020304" pitchFamily="18" charset="0"/>
              </a:rPr>
              <a:t>https://www.youtube.com/watch?v=r0LQPQLrWVo</a:t>
            </a:r>
          </a:p>
        </p:txBody>
      </p:sp>
    </p:spTree>
    <p:extLst>
      <p:ext uri="{BB962C8B-B14F-4D97-AF65-F5344CB8AC3E}">
        <p14:creationId xmlns:p14="http://schemas.microsoft.com/office/powerpoint/2010/main" val="23495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060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769441"/>
          </a:xfrm>
          <a:prstGeom prst="rect">
            <a:avLst/>
          </a:prstGeom>
        </p:spPr>
        <p:txBody>
          <a:bodyPr wrap="square">
            <a:spAutoFit/>
          </a:bodyPr>
          <a:lstStyle/>
          <a:p>
            <a:pPr lvl="0"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38945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805354" y="2705725"/>
            <a:ext cx="8581292" cy="2800767"/>
          </a:xfrm>
          <a:prstGeom prst="rect">
            <a:avLst/>
          </a:prstGeom>
        </p:spPr>
        <p:txBody>
          <a:bodyPr wrap="square">
            <a:spAutoFit/>
          </a:bodyPr>
          <a:lstStyle/>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الرد على ادلة قدم عمر </a:t>
            </a:r>
            <a:r>
              <a:rPr lang="ar-EG" sz="4400" b="1" dirty="0">
                <a:solidFill>
                  <a:srgbClr val="FFFFFF"/>
                </a:solidFill>
                <a:latin typeface="Times New Roman" panose="02020603050405020304" pitchFamily="18" charset="0"/>
                <a:ea typeface="Calibri"/>
                <a:cs typeface="Times New Roman" panose="02020603050405020304" pitchFamily="18" charset="0"/>
              </a:rPr>
              <a:t>الأرض و</a:t>
            </a:r>
            <a:r>
              <a:rPr lang="ar-EG" sz="4400" b="1" dirty="0" smtClean="0">
                <a:solidFill>
                  <a:srgbClr val="FFFFFF"/>
                </a:solidFill>
                <a:latin typeface="Times New Roman" panose="02020603050405020304" pitchFamily="18" charset="0"/>
                <a:ea typeface="Calibri"/>
                <a:cs typeface="Times New Roman" panose="02020603050405020304" pitchFamily="18" charset="0"/>
              </a:rPr>
              <a:t>أثبات صدق </a:t>
            </a:r>
            <a:r>
              <a:rPr lang="ar-EG" sz="4400" b="1" dirty="0">
                <a:solidFill>
                  <a:srgbClr val="FFFFFF"/>
                </a:solidFill>
                <a:latin typeface="Times New Roman" panose="02020603050405020304" pitchFamily="18" charset="0"/>
                <a:ea typeface="Calibri"/>
                <a:cs typeface="Times New Roman" panose="02020603050405020304" pitchFamily="18" charset="0"/>
              </a:rPr>
              <a:t>ما قاله الكتاب المقدس </a:t>
            </a:r>
            <a:r>
              <a:rPr lang="ar-EG" sz="4400" b="1" dirty="0" smtClean="0">
                <a:solidFill>
                  <a:srgbClr val="FFFFFF"/>
                </a:solidFill>
                <a:latin typeface="Times New Roman" panose="02020603050405020304" pitchFamily="18" charset="0"/>
                <a:ea typeface="Calibri"/>
                <a:cs typeface="Times New Roman" panose="02020603050405020304" pitchFamily="18" charset="0"/>
              </a:rPr>
              <a:t>لفظيا</a:t>
            </a:r>
          </a:p>
          <a:p>
            <a:pPr lvl="0" algn="ctr"/>
            <a:endParaRPr lang="ar-EG" sz="4400" b="1" dirty="0">
              <a:solidFill>
                <a:srgbClr val="FFFFFF"/>
              </a:solidFill>
              <a:latin typeface="Times New Roman" panose="02020603050405020304" pitchFamily="18" charset="0"/>
              <a:ea typeface="Calibri"/>
              <a:cs typeface="Times New Roman" panose="02020603050405020304" pitchFamily="18" charset="0"/>
            </a:endParaRPr>
          </a:p>
          <a:p>
            <a:pPr lvl="0" algn="ctr"/>
            <a:r>
              <a:rPr lang="ar-EG" sz="4400" b="1" dirty="0" smtClean="0">
                <a:solidFill>
                  <a:srgbClr val="FFFFFF"/>
                </a:solidFill>
                <a:latin typeface="Times New Roman" panose="02020603050405020304" pitchFamily="18" charset="0"/>
                <a:ea typeface="Calibri"/>
                <a:cs typeface="Times New Roman" panose="02020603050405020304" pitchFamily="18" charset="0"/>
              </a:rPr>
              <a:t> </a:t>
            </a:r>
            <a:endParaRPr lang="ar-EG"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1083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703384" y="1260685"/>
            <a:ext cx="10691445" cy="1384995"/>
          </a:xfrm>
          <a:prstGeom prst="rect">
            <a:avLst/>
          </a:prstGeom>
        </p:spPr>
        <p:txBody>
          <a:bodyPr wrap="square">
            <a:spAutoFit/>
          </a:bodyPr>
          <a:lstStyle/>
          <a:p>
            <a:pPr lvl="0" algn="r" rtl="1"/>
            <a:r>
              <a:rPr lang="ar-EG" sz="2800" b="1" dirty="0" smtClean="0">
                <a:solidFill>
                  <a:srgbClr val="FFFFFF"/>
                </a:solidFill>
                <a:latin typeface="Times New Roman" panose="02020603050405020304" pitchFamily="18" charset="0"/>
                <a:ea typeface="Calibri"/>
                <a:cs typeface="Times New Roman" panose="02020603050405020304" pitchFamily="18" charset="0"/>
              </a:rPr>
              <a:t>شهادات </a:t>
            </a:r>
            <a:r>
              <a:rPr lang="ar-EG" sz="2800" b="1" dirty="0">
                <a:solidFill>
                  <a:srgbClr val="FFFFFF"/>
                </a:solidFill>
                <a:latin typeface="Times New Roman" panose="02020603050405020304" pitchFamily="18" charset="0"/>
                <a:ea typeface="Calibri"/>
                <a:cs typeface="Times New Roman" panose="02020603050405020304" pitchFamily="18" charset="0"/>
              </a:rPr>
              <a:t>أخرى من علماء التطور على خطأ المقياس </a:t>
            </a:r>
            <a:r>
              <a:rPr lang="ar-EG" sz="2800" b="1" dirty="0" smtClean="0">
                <a:solidFill>
                  <a:srgbClr val="FFFFFF"/>
                </a:solidFill>
                <a:latin typeface="Times New Roman" panose="02020603050405020304" pitchFamily="18" charset="0"/>
                <a:ea typeface="Calibri"/>
                <a:cs typeface="Times New Roman" panose="02020603050405020304" pitchFamily="18" charset="0"/>
              </a:rPr>
              <a:t>الاشعاعي وانتقاء النتائج</a:t>
            </a:r>
          </a:p>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اعترف أحد علماء التطور وهو موجر بان يعرض فقط الارقام المناسبة اما بقية الارقام الغير مناسبه لا تعرض ولا تفسر</a:t>
            </a:r>
          </a:p>
        </p:txBody>
      </p:sp>
      <p:sp>
        <p:nvSpPr>
          <p:cNvPr id="8" name="Rectangle 7"/>
          <p:cNvSpPr/>
          <p:nvPr/>
        </p:nvSpPr>
        <p:spPr>
          <a:xfrm>
            <a:off x="703384" y="3429000"/>
            <a:ext cx="10691445" cy="523220"/>
          </a:xfrm>
          <a:prstGeom prst="rect">
            <a:avLst/>
          </a:prstGeom>
        </p:spPr>
        <p:txBody>
          <a:bodyPr wrap="square">
            <a:spAutoFit/>
          </a:bodyPr>
          <a:lstStyle/>
          <a:p>
            <a:pPr lvl="0" algn="r" rtl="1"/>
            <a:r>
              <a:rPr lang="ar-EG" sz="2800" b="1" dirty="0">
                <a:solidFill>
                  <a:srgbClr val="FFFFFF"/>
                </a:solidFill>
                <a:latin typeface="Times New Roman" panose="02020603050405020304" pitchFamily="18" charset="0"/>
                <a:ea typeface="Calibri"/>
                <a:cs typeface="Times New Roman" panose="02020603050405020304" pitchFamily="18" charset="0"/>
              </a:rPr>
              <a:t>نحن نتكلم عن تخلص من معلومات ومقاييس وهذا مخالف للعلم ولكن هذا ما يفعلوه.</a:t>
            </a:r>
          </a:p>
        </p:txBody>
      </p:sp>
    </p:spTree>
    <p:extLst>
      <p:ext uri="{BB962C8B-B14F-4D97-AF65-F5344CB8AC3E}">
        <p14:creationId xmlns:p14="http://schemas.microsoft.com/office/powerpoint/2010/main" val="155632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15162</Words>
  <Application>Microsoft Office PowerPoint</Application>
  <PresentationFormat>Widescreen</PresentationFormat>
  <Paragraphs>881</Paragraphs>
  <Slides>287</Slides>
  <Notes>0</Notes>
  <HiddenSlides>0</HiddenSlides>
  <MMClips>286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287</vt:i4>
      </vt:variant>
    </vt:vector>
  </HeadingPairs>
  <TitlesOfParts>
    <vt:vector size="29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 owner</dc:creator>
  <cp:lastModifiedBy>owner owner</cp:lastModifiedBy>
  <cp:revision>72</cp:revision>
  <dcterms:created xsi:type="dcterms:W3CDTF">2014-12-18T12:29:15Z</dcterms:created>
  <dcterms:modified xsi:type="dcterms:W3CDTF">2015-01-17T18:47:42Z</dcterms:modified>
</cp:coreProperties>
</file>