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80" r:id="rId8"/>
    <p:sldId id="262" r:id="rId9"/>
    <p:sldId id="263" r:id="rId10"/>
    <p:sldId id="264" r:id="rId11"/>
    <p:sldId id="265" r:id="rId12"/>
    <p:sldId id="266" r:id="rId13"/>
    <p:sldId id="281" r:id="rId14"/>
    <p:sldId id="282" r:id="rId15"/>
    <p:sldId id="283" r:id="rId16"/>
    <p:sldId id="267" r:id="rId17"/>
    <p:sldId id="269" r:id="rId18"/>
    <p:sldId id="284" r:id="rId19"/>
    <p:sldId id="270" r:id="rId20"/>
    <p:sldId id="285" r:id="rId21"/>
    <p:sldId id="286" r:id="rId22"/>
    <p:sldId id="287" r:id="rId23"/>
    <p:sldId id="288" r:id="rId24"/>
    <p:sldId id="272" r:id="rId25"/>
    <p:sldId id="289" r:id="rId26"/>
    <p:sldId id="275" r:id="rId27"/>
    <p:sldId id="276" r:id="rId28"/>
    <p:sldId id="290" r:id="rId29"/>
    <p:sldId id="277" r:id="rId30"/>
    <p:sldId id="278" r:id="rId31"/>
    <p:sldId id="271" r:id="rId32"/>
    <p:sldId id="273" r:id="rId33"/>
    <p:sldId id="274" r:id="rId34"/>
    <p:sldId id="291" r:id="rId35"/>
    <p:sldId id="27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0000"/>
    <a:srgbClr val="3E0000"/>
    <a:srgbClr val="FFFFFF"/>
    <a:srgbClr val="FF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660"/>
  </p:normalViewPr>
  <p:slideViewPr>
    <p:cSldViewPr>
      <p:cViewPr varScale="1">
        <p:scale>
          <a:sx n="76" d="100"/>
          <a:sy n="76" d="100"/>
        </p:scale>
        <p:origin x="1032" y="84"/>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D6E1BB0-247E-46DC-92F1-FA61AF534FF4}" type="datetimeFigureOut">
              <a:rPr lang="en-US" smtClean="0"/>
              <a:t>4/17/2017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6E1BB0-247E-46DC-92F1-FA61AF534FF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6E1BB0-247E-46DC-92F1-FA61AF534FF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6E1BB0-247E-46DC-92F1-FA61AF534FF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D6E1BB0-247E-46DC-92F1-FA61AF534FF4}" type="datetimeFigureOut">
              <a:rPr lang="en-US" smtClean="0"/>
              <a:t>4/17/2017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6E1BB0-247E-46DC-92F1-FA61AF534FF4}"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D6E1BB0-247E-46DC-92F1-FA61AF534FF4}" type="datetimeFigureOut">
              <a:rPr lang="en-US" smtClean="0"/>
              <a:t>4/17/2017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D6E1BB0-247E-46DC-92F1-FA61AF534FF4}" type="datetimeFigureOut">
              <a:rPr lang="en-US" smtClean="0"/>
              <a:t>4/17/2017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E1BB0-247E-46DC-92F1-FA61AF534FF4}" type="datetimeFigureOut">
              <a:rPr lang="en-US" smtClean="0"/>
              <a:t>4/17/2017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6E1BB0-247E-46DC-92F1-FA61AF534FF4}"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936FA-A926-49D1-A464-4CF27EA8423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D6E1BB0-247E-46DC-92F1-FA61AF534FF4}" type="datetimeFigureOut">
              <a:rPr lang="en-US" smtClean="0"/>
              <a:t>4/17/2017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38F936FA-A926-49D1-A464-4CF27EA8423B}"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D6E1BB0-247E-46DC-92F1-FA61AF534FF4}" type="datetimeFigureOut">
              <a:rPr lang="en-US" smtClean="0"/>
              <a:t>4/17/2017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8F936FA-A926-49D1-A464-4CF27EA8423B}"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tmp"/><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hyperlink" Target="http://drghaly.com/articles/display/12887"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14416" y="1447800"/>
            <a:ext cx="8991600" cy="1323439"/>
          </a:xfrm>
          <a:prstGeom prst="rect">
            <a:avLst/>
          </a:prstGeom>
          <a:noFill/>
        </p:spPr>
        <p:txBody>
          <a:bodyPr wrap="square" rtlCol="0">
            <a:spAutoFit/>
          </a:bodyPr>
          <a:lstStyle/>
          <a:p>
            <a:pPr algn="ctr" rtl="1"/>
            <a:r>
              <a:rPr lang="ar-EG" sz="4000" b="1" dirty="0" smtClean="0">
                <a:solidFill>
                  <a:srgbClr val="680000"/>
                </a:solidFill>
              </a:rPr>
              <a:t>لماذا لم يرى كل الناس المسيح ولماذا البعض لم يتعرف عليه في بداية ظهوره لهم؟</a:t>
            </a:r>
            <a:endParaRPr lang="en-US" sz="4000" b="1" dirty="0">
              <a:solidFill>
                <a:srgbClr val="680000"/>
              </a:solidFill>
            </a:endParaRPr>
          </a:p>
        </p:txBody>
      </p:sp>
      <p:sp>
        <p:nvSpPr>
          <p:cNvPr id="4" name="Rectangle 3"/>
          <p:cNvSpPr/>
          <p:nvPr/>
        </p:nvSpPr>
        <p:spPr>
          <a:xfrm>
            <a:off x="2133600" y="4126468"/>
            <a:ext cx="4876800" cy="369332"/>
          </a:xfrm>
          <a:prstGeom prst="rect">
            <a:avLst/>
          </a:prstGeom>
        </p:spPr>
        <p:txBody>
          <a:bodyPr wrap="square">
            <a:spAutoFit/>
          </a:bodyPr>
          <a:lstStyle/>
          <a:p>
            <a:pPr algn="ctr"/>
            <a:r>
              <a:rPr lang="ar-EG" b="1" dirty="0">
                <a:solidFill>
                  <a:srgbClr val="002060"/>
                </a:solidFill>
              </a:rPr>
              <a:t>مرقس 16: 12 ولوقا 24: 16 و 31 و يوحنا 20: 14</a:t>
            </a:r>
            <a:endParaRPr lang="en-US" b="1" dirty="0">
              <a:solidFill>
                <a:srgbClr val="002060"/>
              </a:solidFill>
            </a:endParaRPr>
          </a:p>
        </p:txBody>
      </p:sp>
    </p:spTree>
    <p:extLst>
      <p:ext uri="{BB962C8B-B14F-4D97-AF65-F5344CB8AC3E}">
        <p14:creationId xmlns:p14="http://schemas.microsoft.com/office/powerpoint/2010/main" val="355604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7" repeatCount="indefinite" fill="hold" display="0">
                  <p:stCondLst>
                    <p:cond delay="indefinite"/>
                  </p:stCondLst>
                </p:cTn>
                <p:tgtEl>
                  <p:spTgt spid="6"/>
                </p:tgtEl>
              </p:cMediaNode>
            </p:video>
          </p:childTnLst>
        </p:cTn>
      </p:par>
    </p:tnLst>
    <p:bldLst>
      <p:bldP spid="5"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612844"/>
            <a:ext cx="8991600" cy="3785652"/>
          </a:xfrm>
          <a:prstGeom prst="rect">
            <a:avLst/>
          </a:prstGeom>
          <a:noFill/>
        </p:spPr>
        <p:txBody>
          <a:bodyPr wrap="square" rtlCol="0">
            <a:spAutoFit/>
          </a:bodyPr>
          <a:lstStyle/>
          <a:p>
            <a:pPr algn="r" rtl="1"/>
            <a:r>
              <a:rPr lang="ar-EG" sz="4000" b="1" dirty="0">
                <a:solidFill>
                  <a:srgbClr val="680000"/>
                </a:solidFill>
              </a:rPr>
              <a:t>وايضا</a:t>
            </a:r>
          </a:p>
          <a:p>
            <a:pPr algn="r" rtl="1"/>
            <a:r>
              <a:rPr lang="ar-EG" sz="4000" b="1" dirty="0">
                <a:solidFill>
                  <a:srgbClr val="002060"/>
                </a:solidFill>
              </a:rPr>
              <a:t>سفر اعمال الرسل 1</a:t>
            </a:r>
          </a:p>
          <a:p>
            <a:pPr algn="r" rtl="1"/>
            <a:r>
              <a:rPr lang="ar-EG" sz="4000" b="1" dirty="0">
                <a:solidFill>
                  <a:srgbClr val="002060"/>
                </a:solidFill>
              </a:rPr>
              <a:t>1: 3 الذين اراهم ايضا نفسه حيا ببراهين كثيرة بعدما </a:t>
            </a:r>
            <a:r>
              <a:rPr lang="ar-EG" sz="4000" b="1" dirty="0" smtClean="0">
                <a:solidFill>
                  <a:srgbClr val="002060"/>
                </a:solidFill>
              </a:rPr>
              <a:t>تألم </a:t>
            </a:r>
            <a:r>
              <a:rPr lang="ar-EG" sz="4000" b="1" dirty="0">
                <a:solidFill>
                  <a:srgbClr val="002060"/>
                </a:solidFill>
              </a:rPr>
              <a:t>و هو يظهر لهم اربعين يوما و يتكلم عن الامور المختصة بملكوت الله </a:t>
            </a:r>
            <a:endParaRPr lang="ar-EG" sz="4000" b="1" dirty="0" smtClean="0">
              <a:solidFill>
                <a:srgbClr val="002060"/>
              </a:solidFill>
            </a:endParaRPr>
          </a:p>
          <a:p>
            <a:pPr algn="r" rtl="1"/>
            <a:r>
              <a:rPr lang="ar-EG" sz="4000" b="1" dirty="0" smtClean="0">
                <a:solidFill>
                  <a:srgbClr val="680000"/>
                </a:solidFill>
              </a:rPr>
              <a:t>فالمسيح قام بجسده الحقيقي </a:t>
            </a:r>
            <a:endParaRPr lang="ar-EG" sz="4000" b="1" dirty="0">
              <a:solidFill>
                <a:srgbClr val="680000"/>
              </a:solidFill>
            </a:endParaRPr>
          </a:p>
        </p:txBody>
      </p:sp>
    </p:spTree>
    <p:extLst>
      <p:ext uri="{BB962C8B-B14F-4D97-AF65-F5344CB8AC3E}">
        <p14:creationId xmlns:p14="http://schemas.microsoft.com/office/powerpoint/2010/main" val="16879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1536174"/>
            <a:ext cx="8991600" cy="3785652"/>
          </a:xfrm>
          <a:prstGeom prst="rect">
            <a:avLst/>
          </a:prstGeom>
          <a:noFill/>
        </p:spPr>
        <p:txBody>
          <a:bodyPr wrap="square" rtlCol="0">
            <a:spAutoFit/>
          </a:bodyPr>
          <a:lstStyle/>
          <a:p>
            <a:pPr algn="r" rtl="1"/>
            <a:r>
              <a:rPr lang="ar-EG" sz="4000" b="1" dirty="0" smtClean="0">
                <a:solidFill>
                  <a:srgbClr val="680000"/>
                </a:solidFill>
              </a:rPr>
              <a:t>ولكن لنفهم صفات جسد المسيح في ظهوراه بعد القيامة يجب ان نفهم مراحل ناسوت المسيح </a:t>
            </a:r>
          </a:p>
          <a:p>
            <a:pPr algn="r" rtl="1"/>
            <a:r>
              <a:rPr lang="ar-EG" sz="4000" b="1" dirty="0">
                <a:solidFill>
                  <a:srgbClr val="680000"/>
                </a:solidFill>
              </a:rPr>
              <a:t>1- </a:t>
            </a:r>
            <a:r>
              <a:rPr lang="ar-EG" sz="4000" b="1" u="sng" dirty="0">
                <a:solidFill>
                  <a:srgbClr val="680000"/>
                </a:solidFill>
              </a:rPr>
              <a:t>ما قبل التجسد</a:t>
            </a:r>
            <a:r>
              <a:rPr lang="ar-EG" sz="4000" b="1" dirty="0">
                <a:solidFill>
                  <a:srgbClr val="680000"/>
                </a:solidFill>
              </a:rPr>
              <a:t>:- ظهر المسيح عدة مرات لأشخاص في العهد القديم مثل إبراهيم (تك 1:18، 2) وليشوع (يش 13:5-15 +يش2:6). وهذا الظهور هو مجرد ظهور فقط، أي لم يكن للرب جسد حقيقي مثلنا.</a:t>
            </a:r>
          </a:p>
        </p:txBody>
      </p:sp>
    </p:spTree>
    <p:extLst>
      <p:ext uri="{BB962C8B-B14F-4D97-AF65-F5344CB8AC3E}">
        <p14:creationId xmlns:p14="http://schemas.microsoft.com/office/powerpoint/2010/main" val="416964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632311"/>
          </a:xfrm>
          <a:prstGeom prst="rect">
            <a:avLst/>
          </a:prstGeom>
          <a:noFill/>
        </p:spPr>
        <p:txBody>
          <a:bodyPr wrap="square" rtlCol="0">
            <a:spAutoFit/>
          </a:bodyPr>
          <a:lstStyle/>
          <a:p>
            <a:pPr algn="r" rtl="1"/>
            <a:r>
              <a:rPr lang="ar-EG" sz="4000" b="1" dirty="0">
                <a:solidFill>
                  <a:srgbClr val="680000"/>
                </a:solidFill>
              </a:rPr>
              <a:t>2-</a:t>
            </a:r>
            <a:r>
              <a:rPr lang="ar-EG" sz="4000" b="1" u="sng" dirty="0">
                <a:solidFill>
                  <a:srgbClr val="680000"/>
                </a:solidFill>
              </a:rPr>
              <a:t> التجسد</a:t>
            </a:r>
            <a:r>
              <a:rPr lang="ar-EG" sz="4000" b="1" dirty="0">
                <a:solidFill>
                  <a:srgbClr val="680000"/>
                </a:solidFill>
              </a:rPr>
              <a:t>:- </a:t>
            </a:r>
            <a:r>
              <a:rPr lang="ar-EG" sz="4000" b="1" dirty="0" smtClean="0">
                <a:solidFill>
                  <a:srgbClr val="680000"/>
                </a:solidFill>
              </a:rPr>
              <a:t>أي </a:t>
            </a:r>
            <a:r>
              <a:rPr lang="ar-EG" sz="4000" b="1" dirty="0">
                <a:solidFill>
                  <a:srgbClr val="680000"/>
                </a:solidFill>
              </a:rPr>
              <a:t>صار </a:t>
            </a:r>
            <a:r>
              <a:rPr lang="ar-EG" sz="4000" b="1" dirty="0" smtClean="0">
                <a:solidFill>
                  <a:srgbClr val="680000"/>
                </a:solidFill>
              </a:rPr>
              <a:t>مثلنا وخضع لقوانين المادة، </a:t>
            </a:r>
            <a:r>
              <a:rPr lang="ar-EG" sz="4000" b="1" dirty="0">
                <a:solidFill>
                  <a:srgbClr val="680000"/>
                </a:solidFill>
              </a:rPr>
              <a:t>وشابهنا في كل </a:t>
            </a:r>
            <a:r>
              <a:rPr lang="ar-EG" sz="4000" b="1" dirty="0" smtClean="0">
                <a:solidFill>
                  <a:srgbClr val="680000"/>
                </a:solidFill>
              </a:rPr>
              <a:t>شيء، </a:t>
            </a:r>
            <a:r>
              <a:rPr lang="ar-EG" sz="4000" b="1" dirty="0" smtClean="0">
                <a:solidFill>
                  <a:srgbClr val="680000"/>
                </a:solidFill>
              </a:rPr>
              <a:t>كان </a:t>
            </a:r>
            <a:r>
              <a:rPr lang="ar-EG" sz="4000" b="1" dirty="0">
                <a:solidFill>
                  <a:srgbClr val="680000"/>
                </a:solidFill>
              </a:rPr>
              <a:t>هذا في أثناء حياة المسيح علي الأرض قبل صلبه وموته. وكان هو "الله ظهر في الجسد" </a:t>
            </a:r>
            <a:endParaRPr lang="ar-EG" sz="4000" b="1" dirty="0" smtClean="0">
              <a:solidFill>
                <a:srgbClr val="680000"/>
              </a:solidFill>
            </a:endParaRPr>
          </a:p>
          <a:p>
            <a:pPr algn="r" rtl="1"/>
            <a:r>
              <a:rPr lang="ar-EG" sz="4000" b="1" dirty="0">
                <a:solidFill>
                  <a:srgbClr val="002060"/>
                </a:solidFill>
              </a:rPr>
              <a:t>رسالة بولس الرسول الأولى إلى تيموثاوس 3: 16</a:t>
            </a:r>
          </a:p>
          <a:p>
            <a:pPr algn="r" rtl="1"/>
            <a:r>
              <a:rPr lang="ar-EG" sz="4000" b="1" dirty="0" smtClean="0">
                <a:solidFill>
                  <a:srgbClr val="002060"/>
                </a:solidFill>
              </a:rPr>
              <a:t>وَبِالإِجْمَاعِ </a:t>
            </a:r>
            <a:r>
              <a:rPr lang="ar-EG" sz="4000" b="1" dirty="0">
                <a:solidFill>
                  <a:srgbClr val="002060"/>
                </a:solidFill>
              </a:rPr>
              <a:t>عَظِيمٌ هُوَ سِرُّ التَّقْوَى: اللهُ ظَهَرَ فِي الْجَسَدِ، تَبَرَّرَ فِي الرُّوحِ، تَرَاءَى لِمَلاَئِكَةٍ، كُرِزَ بِهِ بَيْنَ الأُمَمِ، أُومِنَ بِهِ فِي الْعَالَمِ، رُفِعَ فِي الْمَجْدِ. </a:t>
            </a:r>
          </a:p>
          <a:p>
            <a:pPr algn="r" rtl="1"/>
            <a:endParaRPr lang="ar-EG" sz="4000" b="1" dirty="0">
              <a:solidFill>
                <a:srgbClr val="680000"/>
              </a:solidFill>
            </a:endParaRPr>
          </a:p>
        </p:txBody>
      </p:sp>
    </p:spTree>
    <p:extLst>
      <p:ext uri="{BB962C8B-B14F-4D97-AF65-F5344CB8AC3E}">
        <p14:creationId xmlns:p14="http://schemas.microsoft.com/office/powerpoint/2010/main" val="299328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6247864"/>
          </a:xfrm>
          <a:prstGeom prst="rect">
            <a:avLst/>
          </a:prstGeom>
          <a:noFill/>
        </p:spPr>
        <p:txBody>
          <a:bodyPr wrap="square" rtlCol="0">
            <a:spAutoFit/>
          </a:bodyPr>
          <a:lstStyle/>
          <a:p>
            <a:pPr algn="r" rtl="1"/>
            <a:r>
              <a:rPr lang="ar-EG" sz="4000" b="1" dirty="0" smtClean="0">
                <a:solidFill>
                  <a:srgbClr val="680000"/>
                </a:solidFill>
              </a:rPr>
              <a:t>في </a:t>
            </a:r>
            <a:r>
              <a:rPr lang="ar-EG" sz="4000" b="1" dirty="0">
                <a:solidFill>
                  <a:srgbClr val="680000"/>
                </a:solidFill>
              </a:rPr>
              <a:t>فترة التجسد هذه كان المسيح </a:t>
            </a:r>
            <a:r>
              <a:rPr lang="ar-EG" sz="4000" b="1" dirty="0" smtClean="0">
                <a:solidFill>
                  <a:srgbClr val="680000"/>
                </a:solidFill>
              </a:rPr>
              <a:t>الابن </a:t>
            </a:r>
            <a:r>
              <a:rPr lang="ar-EG" sz="4000" b="1" dirty="0">
                <a:solidFill>
                  <a:srgbClr val="680000"/>
                </a:solidFill>
              </a:rPr>
              <a:t>قد أخلي ذاته أخذاً صورة عبد </a:t>
            </a:r>
            <a:endParaRPr lang="ar-EG" sz="4000" b="1" dirty="0" smtClean="0">
              <a:solidFill>
                <a:srgbClr val="680000"/>
              </a:solidFill>
            </a:endParaRPr>
          </a:p>
          <a:p>
            <a:pPr algn="r" rtl="1"/>
            <a:r>
              <a:rPr lang="ar-EG" sz="4000" b="1" dirty="0">
                <a:solidFill>
                  <a:srgbClr val="002060"/>
                </a:solidFill>
              </a:rPr>
              <a:t>رسالة بولس الرسول إلى أهل فيلبي 2: 7</a:t>
            </a:r>
          </a:p>
          <a:p>
            <a:pPr algn="r" rtl="1"/>
            <a:r>
              <a:rPr lang="ar-EG" sz="4000" b="1" dirty="0" smtClean="0">
                <a:solidFill>
                  <a:srgbClr val="002060"/>
                </a:solidFill>
              </a:rPr>
              <a:t>لكِنَّهُ </a:t>
            </a:r>
            <a:r>
              <a:rPr lang="ar-EG" sz="4000" b="1" dirty="0">
                <a:solidFill>
                  <a:srgbClr val="002060"/>
                </a:solidFill>
              </a:rPr>
              <a:t>أَخْلَى نَفْسَهُ، آخِذًا صُورَةَ عَبْدٍ، صَائِرًا فِي شِبْهِ النَّاسِ. </a:t>
            </a:r>
          </a:p>
          <a:p>
            <a:pPr algn="r" rtl="1"/>
            <a:r>
              <a:rPr lang="ar-EG" sz="4000" b="1" dirty="0" smtClean="0">
                <a:solidFill>
                  <a:srgbClr val="680000"/>
                </a:solidFill>
              </a:rPr>
              <a:t>ولكن </a:t>
            </a:r>
            <a:r>
              <a:rPr lang="ar-EG" sz="4000" b="1" dirty="0">
                <a:solidFill>
                  <a:srgbClr val="680000"/>
                </a:solidFill>
              </a:rPr>
              <a:t>بدون خطية. </a:t>
            </a:r>
            <a:endParaRPr lang="ar-EG" sz="4000" b="1" dirty="0" smtClean="0">
              <a:solidFill>
                <a:srgbClr val="680000"/>
              </a:solidFill>
            </a:endParaRPr>
          </a:p>
          <a:p>
            <a:pPr algn="r" rtl="1"/>
            <a:r>
              <a:rPr lang="ar-EG" sz="4000" b="1" dirty="0">
                <a:solidFill>
                  <a:srgbClr val="002060"/>
                </a:solidFill>
              </a:rPr>
              <a:t>رسالة بولس الرسول إلى العبرانيين 4: 15</a:t>
            </a:r>
          </a:p>
          <a:p>
            <a:pPr algn="r" rtl="1"/>
            <a:r>
              <a:rPr lang="ar-EG" sz="4000" b="1" dirty="0" smtClean="0">
                <a:solidFill>
                  <a:srgbClr val="002060"/>
                </a:solidFill>
              </a:rPr>
              <a:t>لأَنْ </a:t>
            </a:r>
            <a:r>
              <a:rPr lang="ar-EG" sz="4000" b="1" dirty="0">
                <a:solidFill>
                  <a:srgbClr val="002060"/>
                </a:solidFill>
              </a:rPr>
              <a:t>لَيْسَ لَنَا رَئِيسُ كَهَنَةٍ غَيْرُ قَادِرٍ أَنْ يَرْثِيَ </a:t>
            </a:r>
            <a:r>
              <a:rPr lang="ar-EG" sz="4000" b="1" dirty="0" err="1">
                <a:solidFill>
                  <a:srgbClr val="002060"/>
                </a:solidFill>
              </a:rPr>
              <a:t>لِضَعَفَاتِنَا</a:t>
            </a:r>
            <a:r>
              <a:rPr lang="ar-EG" sz="4000" b="1" dirty="0">
                <a:solidFill>
                  <a:srgbClr val="002060"/>
                </a:solidFill>
              </a:rPr>
              <a:t>، بَلْ مُجَرَّبٌ فِي كُلِّ شَيْءٍ مِثْلُنَا، بِلاَ خَطِيَّةٍ. </a:t>
            </a:r>
          </a:p>
          <a:p>
            <a:pPr algn="r" rtl="1"/>
            <a:endParaRPr lang="ar-EG" sz="4000" b="1" dirty="0">
              <a:solidFill>
                <a:srgbClr val="680000"/>
              </a:solidFill>
            </a:endParaRPr>
          </a:p>
        </p:txBody>
      </p:sp>
    </p:spTree>
    <p:extLst>
      <p:ext uri="{BB962C8B-B14F-4D97-AF65-F5344CB8AC3E}">
        <p14:creationId xmlns:p14="http://schemas.microsoft.com/office/powerpoint/2010/main" val="252944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016758"/>
          </a:xfrm>
          <a:prstGeom prst="rect">
            <a:avLst/>
          </a:prstGeom>
          <a:noFill/>
        </p:spPr>
        <p:txBody>
          <a:bodyPr wrap="square" rtlCol="0">
            <a:spAutoFit/>
          </a:bodyPr>
          <a:lstStyle/>
          <a:p>
            <a:pPr algn="r" rtl="1"/>
            <a:r>
              <a:rPr lang="ar-EG" sz="4000" b="1" dirty="0" smtClean="0">
                <a:solidFill>
                  <a:srgbClr val="680000"/>
                </a:solidFill>
              </a:rPr>
              <a:t>وفي </a:t>
            </a:r>
            <a:r>
              <a:rPr lang="ar-EG" sz="4000" b="1" dirty="0">
                <a:solidFill>
                  <a:srgbClr val="680000"/>
                </a:solidFill>
              </a:rPr>
              <a:t>فترة وجوده بالجسد كان ظاهراً لكل إنسان، ظاهراً بجسده الذي يشبه </a:t>
            </a:r>
            <a:r>
              <a:rPr lang="ar-EG" sz="4000" b="1" dirty="0" smtClean="0">
                <a:solidFill>
                  <a:srgbClr val="680000"/>
                </a:solidFill>
              </a:rPr>
              <a:t>جسدنا لأنه خضع </a:t>
            </a:r>
            <a:r>
              <a:rPr lang="ar-EG" sz="4000" b="1" dirty="0" smtClean="0">
                <a:solidFill>
                  <a:srgbClr val="680000"/>
                </a:solidFill>
              </a:rPr>
              <a:t>بإرادته لقوانين </a:t>
            </a:r>
            <a:r>
              <a:rPr lang="ar-EG" sz="4000" b="1" dirty="0" smtClean="0">
                <a:solidFill>
                  <a:srgbClr val="680000"/>
                </a:solidFill>
              </a:rPr>
              <a:t>المادة، </a:t>
            </a:r>
            <a:r>
              <a:rPr lang="ar-EG" sz="4000" b="1" dirty="0">
                <a:solidFill>
                  <a:srgbClr val="680000"/>
                </a:solidFill>
              </a:rPr>
              <a:t>يستطيع أي إنسان أن يراه ويلمسه، إلاّ في الأوقات التي كان يريد هو أن يختفي فيها </a:t>
            </a:r>
            <a:endParaRPr lang="ar-EG" sz="4000" b="1" dirty="0" smtClean="0">
              <a:solidFill>
                <a:srgbClr val="680000"/>
              </a:solidFill>
            </a:endParaRPr>
          </a:p>
          <a:p>
            <a:pPr algn="r" rtl="1"/>
            <a:r>
              <a:rPr lang="ar-EG" sz="4000" b="1" dirty="0">
                <a:solidFill>
                  <a:srgbClr val="002060"/>
                </a:solidFill>
              </a:rPr>
              <a:t>إنجيل يوحنا 8: 59</a:t>
            </a:r>
          </a:p>
          <a:p>
            <a:pPr algn="r" rtl="1"/>
            <a:r>
              <a:rPr lang="ar-EG" sz="4000" b="1" dirty="0" smtClean="0">
                <a:solidFill>
                  <a:srgbClr val="002060"/>
                </a:solidFill>
              </a:rPr>
              <a:t>فَرَفَعُوا </a:t>
            </a:r>
            <a:r>
              <a:rPr lang="ar-EG" sz="4000" b="1" dirty="0">
                <a:solidFill>
                  <a:srgbClr val="002060"/>
                </a:solidFill>
              </a:rPr>
              <a:t>حِجَارَةً لِيَرْجُمُوهُ. أَمَّا يَسُوعُ فَاخْتَفَى وَخَرَجَ مِنَ الْهَيْكَلِ مُجْتَازًا فِي وَسْطِهِمْ وَمَضَى هكَذَا. </a:t>
            </a:r>
          </a:p>
          <a:p>
            <a:pPr algn="r" rtl="1"/>
            <a:endParaRPr lang="ar-EG" sz="4000" b="1" dirty="0">
              <a:solidFill>
                <a:srgbClr val="680000"/>
              </a:solidFill>
            </a:endParaRPr>
          </a:p>
        </p:txBody>
      </p:sp>
    </p:spTree>
    <p:extLst>
      <p:ext uri="{BB962C8B-B14F-4D97-AF65-F5344CB8AC3E}">
        <p14:creationId xmlns:p14="http://schemas.microsoft.com/office/powerpoint/2010/main" val="22811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016758"/>
          </a:xfrm>
          <a:prstGeom prst="rect">
            <a:avLst/>
          </a:prstGeom>
          <a:noFill/>
        </p:spPr>
        <p:txBody>
          <a:bodyPr wrap="square" rtlCol="0">
            <a:spAutoFit/>
          </a:bodyPr>
          <a:lstStyle/>
          <a:p>
            <a:pPr algn="r" rtl="1"/>
            <a:r>
              <a:rPr lang="ar-EG" sz="4000" b="1" dirty="0" smtClean="0">
                <a:solidFill>
                  <a:srgbClr val="680000"/>
                </a:solidFill>
              </a:rPr>
              <a:t>انجيل لوقا 4</a:t>
            </a:r>
          </a:p>
          <a:p>
            <a:pPr algn="r" rtl="1"/>
            <a:r>
              <a:rPr lang="ar-EG" sz="4000" b="1" dirty="0">
                <a:solidFill>
                  <a:srgbClr val="002060"/>
                </a:solidFill>
              </a:rPr>
              <a:t>4 :29 فقاموا و اخرجوه خارج المدينة و جاءوا به الى حافة الجبل الذي كانت مدينتهم مبنية عليه حتى يطرحوه الى اسفل </a:t>
            </a:r>
          </a:p>
          <a:p>
            <a:pPr algn="r" rtl="1"/>
            <a:endParaRPr lang="ar-EG" sz="4000" b="1" dirty="0">
              <a:solidFill>
                <a:srgbClr val="002060"/>
              </a:solidFill>
            </a:endParaRPr>
          </a:p>
          <a:p>
            <a:pPr algn="r" rtl="1"/>
            <a:r>
              <a:rPr lang="ar-EG" sz="4000" b="1" dirty="0">
                <a:solidFill>
                  <a:srgbClr val="002060"/>
                </a:solidFill>
              </a:rPr>
              <a:t>4 :30 اما هو فجاز في وسطهم و مضى </a:t>
            </a:r>
          </a:p>
          <a:p>
            <a:pPr algn="r" rtl="1"/>
            <a:endParaRPr lang="ar-EG" sz="4000" b="1" dirty="0">
              <a:solidFill>
                <a:srgbClr val="002060"/>
              </a:solidFill>
            </a:endParaRPr>
          </a:p>
          <a:p>
            <a:pPr algn="r" rtl="1"/>
            <a:r>
              <a:rPr lang="ar-EG" sz="4000" b="1" dirty="0" smtClean="0">
                <a:solidFill>
                  <a:srgbClr val="680000"/>
                </a:solidFill>
              </a:rPr>
              <a:t>أو </a:t>
            </a:r>
            <a:r>
              <a:rPr lang="ar-EG" sz="4000" b="1" dirty="0">
                <a:solidFill>
                  <a:srgbClr val="680000"/>
                </a:solidFill>
              </a:rPr>
              <a:t>يظهر مجده </a:t>
            </a:r>
            <a:r>
              <a:rPr lang="ar-EG" sz="4000" b="1" dirty="0" smtClean="0">
                <a:solidFill>
                  <a:srgbClr val="680000"/>
                </a:solidFill>
              </a:rPr>
              <a:t>مثل التجلي.</a:t>
            </a:r>
            <a:endParaRPr lang="ar-EG" sz="4000" b="1" dirty="0">
              <a:solidFill>
                <a:srgbClr val="680000"/>
              </a:solidFill>
            </a:endParaRPr>
          </a:p>
        </p:txBody>
      </p:sp>
    </p:spTree>
    <p:extLst>
      <p:ext uri="{BB962C8B-B14F-4D97-AF65-F5344CB8AC3E}">
        <p14:creationId xmlns:p14="http://schemas.microsoft.com/office/powerpoint/2010/main" val="15544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632311"/>
          </a:xfrm>
          <a:prstGeom prst="rect">
            <a:avLst/>
          </a:prstGeom>
          <a:noFill/>
        </p:spPr>
        <p:txBody>
          <a:bodyPr wrap="square" rtlCol="0">
            <a:spAutoFit/>
          </a:bodyPr>
          <a:lstStyle/>
          <a:p>
            <a:pPr algn="r" rtl="1"/>
            <a:r>
              <a:rPr lang="ar-EG" sz="4000" b="1" dirty="0">
                <a:solidFill>
                  <a:srgbClr val="680000"/>
                </a:solidFill>
              </a:rPr>
              <a:t>3- </a:t>
            </a:r>
            <a:r>
              <a:rPr lang="ar-EG" sz="4000" b="1" u="sng" dirty="0">
                <a:solidFill>
                  <a:srgbClr val="680000"/>
                </a:solidFill>
              </a:rPr>
              <a:t>ما بعد القيامة وقبل الصعود</a:t>
            </a:r>
            <a:r>
              <a:rPr lang="ar-EG" sz="4000" b="1" dirty="0">
                <a:solidFill>
                  <a:srgbClr val="680000"/>
                </a:solidFill>
              </a:rPr>
              <a:t>:- صار الوضع معكوساً. </a:t>
            </a:r>
            <a:r>
              <a:rPr lang="ar-EG" sz="4000" b="1" dirty="0" smtClean="0">
                <a:solidFill>
                  <a:srgbClr val="680000"/>
                </a:solidFill>
              </a:rPr>
              <a:t>فهو قام بجسده الحقيقي ولكن لا يحتاج بعد أن يخضع لقوانين المادة بل له سلطان على المادة . لقد </a:t>
            </a:r>
            <a:r>
              <a:rPr lang="ar-EG" sz="4000" b="1" dirty="0">
                <a:solidFill>
                  <a:srgbClr val="680000"/>
                </a:solidFill>
              </a:rPr>
              <a:t>صار المسيح مختفياً بجسده إلاّ في الأوقات التي يريد أن يظهر فيها بتنازل منه. فالمسيح قام بجسد </a:t>
            </a:r>
            <a:r>
              <a:rPr lang="ar-EG" sz="4000" b="1" dirty="0" smtClean="0">
                <a:solidFill>
                  <a:srgbClr val="680000"/>
                </a:solidFill>
              </a:rPr>
              <a:t>الحقيقي اللحمي ولكنه ممجد لا </a:t>
            </a:r>
            <a:r>
              <a:rPr lang="ar-EG" sz="4000" b="1" dirty="0">
                <a:solidFill>
                  <a:srgbClr val="680000"/>
                </a:solidFill>
              </a:rPr>
              <a:t>يستطيع أحد من البشر أن يعاينه ويتطلع إليه. </a:t>
            </a:r>
            <a:endParaRPr lang="ar-EG" sz="4000" b="1" dirty="0" smtClean="0">
              <a:solidFill>
                <a:srgbClr val="680000"/>
              </a:solidFill>
            </a:endParaRPr>
          </a:p>
          <a:p>
            <a:pPr algn="r" rtl="1"/>
            <a:r>
              <a:rPr lang="ar-EG" sz="4000" b="1" dirty="0">
                <a:solidFill>
                  <a:srgbClr val="680000"/>
                </a:solidFill>
              </a:rPr>
              <a:t>وهناك درجات لرؤية المسيح فيما بعد القيامة.</a:t>
            </a:r>
          </a:p>
          <a:p>
            <a:pPr algn="r" rtl="1"/>
            <a:endParaRPr lang="ar-EG" sz="4000" b="1" dirty="0">
              <a:solidFill>
                <a:srgbClr val="680000"/>
              </a:solidFill>
            </a:endParaRPr>
          </a:p>
        </p:txBody>
      </p:sp>
    </p:spTree>
    <p:extLst>
      <p:ext uri="{BB962C8B-B14F-4D97-AF65-F5344CB8AC3E}">
        <p14:creationId xmlns:p14="http://schemas.microsoft.com/office/powerpoint/2010/main" val="129313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016758"/>
          </a:xfrm>
          <a:prstGeom prst="rect">
            <a:avLst/>
          </a:prstGeom>
          <a:noFill/>
        </p:spPr>
        <p:txBody>
          <a:bodyPr wrap="square" rtlCol="0">
            <a:spAutoFit/>
          </a:bodyPr>
          <a:lstStyle/>
          <a:p>
            <a:pPr marL="742950" indent="-742950" algn="r" rtl="1">
              <a:buAutoNum type="arabicParenR"/>
            </a:pPr>
            <a:r>
              <a:rPr lang="ar-EG" sz="4000" b="1" dirty="0" smtClean="0">
                <a:solidFill>
                  <a:srgbClr val="680000"/>
                </a:solidFill>
              </a:rPr>
              <a:t>لا </a:t>
            </a:r>
            <a:r>
              <a:rPr lang="ar-EG" sz="4000" b="1" dirty="0">
                <a:solidFill>
                  <a:srgbClr val="680000"/>
                </a:solidFill>
              </a:rPr>
              <a:t>يرُى       </a:t>
            </a:r>
            <a:endParaRPr lang="ar-EG" sz="4000" b="1" dirty="0" smtClean="0">
              <a:solidFill>
                <a:srgbClr val="680000"/>
              </a:solidFill>
            </a:endParaRPr>
          </a:p>
          <a:p>
            <a:pPr algn="r" rtl="1"/>
            <a:r>
              <a:rPr lang="ar-EG" sz="4000" b="1" dirty="0" smtClean="0">
                <a:solidFill>
                  <a:srgbClr val="680000"/>
                </a:solidFill>
              </a:rPr>
              <a:t>2</a:t>
            </a:r>
            <a:r>
              <a:rPr lang="ar-EG" sz="4000" b="1" dirty="0">
                <a:solidFill>
                  <a:srgbClr val="680000"/>
                </a:solidFill>
              </a:rPr>
              <a:t>) يراه أحد ولا يعرفه  </a:t>
            </a:r>
            <a:endParaRPr lang="ar-EG" sz="4000" b="1" dirty="0" smtClean="0">
              <a:solidFill>
                <a:srgbClr val="680000"/>
              </a:solidFill>
            </a:endParaRPr>
          </a:p>
          <a:p>
            <a:pPr algn="r" rtl="1"/>
            <a:r>
              <a:rPr lang="ar-EG" sz="4000" b="1" dirty="0" smtClean="0">
                <a:solidFill>
                  <a:srgbClr val="680000"/>
                </a:solidFill>
              </a:rPr>
              <a:t>3</a:t>
            </a:r>
            <a:r>
              <a:rPr lang="ar-EG" sz="4000" b="1" dirty="0">
                <a:solidFill>
                  <a:srgbClr val="680000"/>
                </a:solidFill>
              </a:rPr>
              <a:t>) يراه أحد </a:t>
            </a:r>
            <a:r>
              <a:rPr lang="ar-EG" sz="4000" b="1" dirty="0" smtClean="0">
                <a:solidFill>
                  <a:srgbClr val="680000"/>
                </a:solidFill>
              </a:rPr>
              <a:t>ويعرفه. </a:t>
            </a:r>
          </a:p>
          <a:p>
            <a:pPr algn="r" rtl="1"/>
            <a:r>
              <a:rPr lang="ar-EG" sz="4000" b="1" dirty="0" smtClean="0">
                <a:solidFill>
                  <a:srgbClr val="680000"/>
                </a:solidFill>
              </a:rPr>
              <a:t>فالمرات </a:t>
            </a:r>
            <a:r>
              <a:rPr lang="ar-EG" sz="4000" b="1" dirty="0">
                <a:solidFill>
                  <a:srgbClr val="680000"/>
                </a:solidFill>
              </a:rPr>
              <a:t>التي ظهر فيها المسيح لتلاميذه </a:t>
            </a:r>
            <a:r>
              <a:rPr lang="ar-EG" sz="4000" b="1" dirty="0" smtClean="0">
                <a:solidFill>
                  <a:srgbClr val="680000"/>
                </a:solidFill>
              </a:rPr>
              <a:t>رغم كثرتها لكنها كانت </a:t>
            </a:r>
            <a:r>
              <a:rPr lang="ar-EG" sz="4000" b="1" dirty="0">
                <a:solidFill>
                  <a:srgbClr val="680000"/>
                </a:solidFill>
              </a:rPr>
              <a:t>قليلة </a:t>
            </a:r>
            <a:r>
              <a:rPr lang="ar-EG" sz="4000" b="1" dirty="0" smtClean="0">
                <a:solidFill>
                  <a:srgbClr val="680000"/>
                </a:solidFill>
              </a:rPr>
              <a:t>مقارنة بوقت 40 يوم وبقية </a:t>
            </a:r>
            <a:r>
              <a:rPr lang="ar-EG" sz="4000" b="1" dirty="0">
                <a:solidFill>
                  <a:srgbClr val="680000"/>
                </a:solidFill>
              </a:rPr>
              <a:t>الوقت كان لا يراه أحد. وتلميذي عمواس رأوه ولم يعرفوه وبعد كسر الخبز عرفوه، والمجدلية رأته ولم تعرفه ثم عرفته. </a:t>
            </a:r>
            <a:r>
              <a:rPr lang="ar-EG" sz="4000" b="1" dirty="0" smtClean="0">
                <a:solidFill>
                  <a:srgbClr val="680000"/>
                </a:solidFill>
              </a:rPr>
              <a:t>ولكن البقية عرفوه مباشرة</a:t>
            </a:r>
            <a:endParaRPr lang="ar-EG" sz="4000" b="1" dirty="0">
              <a:solidFill>
                <a:srgbClr val="680000"/>
              </a:solidFill>
            </a:endParaRPr>
          </a:p>
        </p:txBody>
      </p:sp>
    </p:spTree>
    <p:extLst>
      <p:ext uri="{BB962C8B-B14F-4D97-AF65-F5344CB8AC3E}">
        <p14:creationId xmlns:p14="http://schemas.microsoft.com/office/powerpoint/2010/main" val="343103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3170099"/>
          </a:xfrm>
          <a:prstGeom prst="rect">
            <a:avLst/>
          </a:prstGeom>
          <a:noFill/>
        </p:spPr>
        <p:txBody>
          <a:bodyPr wrap="square" rtlCol="0">
            <a:spAutoFit/>
          </a:bodyPr>
          <a:lstStyle/>
          <a:p>
            <a:pPr algn="r" rtl="1"/>
            <a:r>
              <a:rPr lang="ar-EG" sz="4000" b="1" dirty="0" smtClean="0">
                <a:solidFill>
                  <a:srgbClr val="680000"/>
                </a:solidFill>
              </a:rPr>
              <a:t>فالفرق </a:t>
            </a:r>
            <a:r>
              <a:rPr lang="ar-EG" sz="4000" b="1" dirty="0">
                <a:solidFill>
                  <a:srgbClr val="680000"/>
                </a:solidFill>
              </a:rPr>
              <a:t>بين ما قبل الصليب وما بعد القيامة، أنه قبل الصليب كان يمكن لكل إنسان أن </a:t>
            </a:r>
            <a:r>
              <a:rPr lang="ar-EG" sz="4000" b="1" dirty="0" smtClean="0">
                <a:solidFill>
                  <a:srgbClr val="680000"/>
                </a:solidFill>
              </a:rPr>
              <a:t>يراه لأنه خاضع لقوانين المادة مثلنا، </a:t>
            </a:r>
            <a:r>
              <a:rPr lang="ar-EG" sz="4000" b="1" dirty="0">
                <a:solidFill>
                  <a:srgbClr val="680000"/>
                </a:solidFill>
              </a:rPr>
              <a:t>وكان يمكنه </a:t>
            </a:r>
            <a:r>
              <a:rPr lang="ar-EG" sz="4000" b="1" dirty="0" smtClean="0">
                <a:solidFill>
                  <a:srgbClr val="680000"/>
                </a:solidFill>
              </a:rPr>
              <a:t>الإخفاء </a:t>
            </a:r>
            <a:r>
              <a:rPr lang="ar-EG" sz="4000" b="1" dirty="0">
                <a:solidFill>
                  <a:srgbClr val="680000"/>
                </a:solidFill>
              </a:rPr>
              <a:t>ليس خوفاً إنما ليكمل رسالته. أما بعد القيامة فكان مختفياً عادة لا يظهر إلاّ في بعض الأوقات وبشروط.</a:t>
            </a:r>
          </a:p>
        </p:txBody>
      </p:sp>
    </p:spTree>
    <p:extLst>
      <p:ext uri="{BB962C8B-B14F-4D97-AF65-F5344CB8AC3E}">
        <p14:creationId xmlns:p14="http://schemas.microsoft.com/office/powerpoint/2010/main" val="11179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632311"/>
          </a:xfrm>
          <a:prstGeom prst="rect">
            <a:avLst/>
          </a:prstGeom>
          <a:noFill/>
        </p:spPr>
        <p:txBody>
          <a:bodyPr wrap="square" rtlCol="0">
            <a:spAutoFit/>
          </a:bodyPr>
          <a:lstStyle/>
          <a:p>
            <a:pPr algn="r" rtl="1"/>
            <a:r>
              <a:rPr lang="ar-EG" sz="4000" b="1" dirty="0" smtClean="0">
                <a:solidFill>
                  <a:srgbClr val="680000"/>
                </a:solidFill>
              </a:rPr>
              <a:t>4-    </a:t>
            </a:r>
            <a:r>
              <a:rPr lang="ar-EG" sz="4000" b="1" u="sng" dirty="0">
                <a:solidFill>
                  <a:srgbClr val="680000"/>
                </a:solidFill>
              </a:rPr>
              <a:t>ما بعد الصعود</a:t>
            </a:r>
            <a:r>
              <a:rPr lang="ar-EG" sz="4000" b="1" dirty="0">
                <a:solidFill>
                  <a:srgbClr val="680000"/>
                </a:solidFill>
              </a:rPr>
              <a:t>:- نقول في قانون الإيمان "وقام من بين الأموات وصعد إلى السموات وجلس عن يمين </a:t>
            </a:r>
            <a:r>
              <a:rPr lang="ar-EG" sz="4000" b="1" dirty="0" smtClean="0">
                <a:solidFill>
                  <a:srgbClr val="680000"/>
                </a:solidFill>
              </a:rPr>
              <a:t>أبيه. أي </a:t>
            </a:r>
            <a:r>
              <a:rPr lang="ar-EG" sz="4000" b="1" dirty="0">
                <a:solidFill>
                  <a:srgbClr val="680000"/>
                </a:solidFill>
              </a:rPr>
              <a:t>أن المسيح بجسده صار له صورة المجد الذي لأبيه والذي كان له من قبل </a:t>
            </a:r>
            <a:r>
              <a:rPr lang="ar-EG" sz="4000" b="1" dirty="0" err="1">
                <a:solidFill>
                  <a:srgbClr val="680000"/>
                </a:solidFill>
              </a:rPr>
              <a:t>بلاهوته</a:t>
            </a:r>
            <a:r>
              <a:rPr lang="ar-EG" sz="4000" b="1" dirty="0">
                <a:solidFill>
                  <a:srgbClr val="680000"/>
                </a:solidFill>
              </a:rPr>
              <a:t>، ما كان </a:t>
            </a:r>
            <a:r>
              <a:rPr lang="ar-EG" sz="4000" b="1" dirty="0" err="1">
                <a:solidFill>
                  <a:srgbClr val="680000"/>
                </a:solidFill>
              </a:rPr>
              <a:t>بلاهوته</a:t>
            </a:r>
            <a:r>
              <a:rPr lang="ar-EG" sz="4000" b="1" dirty="0">
                <a:solidFill>
                  <a:srgbClr val="680000"/>
                </a:solidFill>
              </a:rPr>
              <a:t> من قبل صار له بناسوته الآن، وهذه كانت طلبة المسيح في </a:t>
            </a:r>
            <a:endParaRPr lang="ar-EG" sz="4000" b="1" dirty="0" smtClean="0">
              <a:solidFill>
                <a:srgbClr val="680000"/>
              </a:solidFill>
            </a:endParaRPr>
          </a:p>
          <a:p>
            <a:pPr algn="r" rtl="1"/>
            <a:r>
              <a:rPr lang="ar-EG" sz="4000" b="1" dirty="0" smtClean="0">
                <a:solidFill>
                  <a:srgbClr val="002060"/>
                </a:solidFill>
              </a:rPr>
              <a:t>انجيل يوحنا 17</a:t>
            </a:r>
          </a:p>
          <a:p>
            <a:pPr algn="r" rtl="1"/>
            <a:r>
              <a:rPr lang="ar-EG" sz="4000" b="1" dirty="0">
                <a:solidFill>
                  <a:srgbClr val="002060"/>
                </a:solidFill>
              </a:rPr>
              <a:t>17 :5 و الان مجدني انت ايها الاب عند ذاتك بالمجد الذي كان لي عندك قبل كون العالم </a:t>
            </a:r>
          </a:p>
        </p:txBody>
      </p:sp>
    </p:spTree>
    <p:extLst>
      <p:ext uri="{BB962C8B-B14F-4D97-AF65-F5344CB8AC3E}">
        <p14:creationId xmlns:p14="http://schemas.microsoft.com/office/powerpoint/2010/main" val="162861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762000"/>
            <a:ext cx="8991600" cy="6247864"/>
          </a:xfrm>
          <a:prstGeom prst="rect">
            <a:avLst/>
          </a:prstGeom>
          <a:noFill/>
        </p:spPr>
        <p:txBody>
          <a:bodyPr wrap="square" rtlCol="0">
            <a:spAutoFit/>
          </a:bodyPr>
          <a:lstStyle/>
          <a:p>
            <a:pPr algn="r" rtl="1"/>
            <a:r>
              <a:rPr lang="ar-EG" sz="4000" b="1" dirty="0">
                <a:solidFill>
                  <a:srgbClr val="680000"/>
                </a:solidFill>
              </a:rPr>
              <a:t>قام المسيح بجسده الحقيقي </a:t>
            </a:r>
            <a:r>
              <a:rPr lang="ar-EG" sz="4000" b="1" dirty="0" smtClean="0">
                <a:solidFill>
                  <a:srgbClr val="680000"/>
                </a:solidFill>
              </a:rPr>
              <a:t>ولكن كان يظهر </a:t>
            </a:r>
            <a:r>
              <a:rPr lang="ar-EG" sz="4000" b="1" dirty="0" err="1" smtClean="0">
                <a:solidFill>
                  <a:srgbClr val="680000"/>
                </a:solidFill>
              </a:rPr>
              <a:t>ظهورات</a:t>
            </a:r>
            <a:r>
              <a:rPr lang="ar-EG" sz="4000" b="1" dirty="0">
                <a:solidFill>
                  <a:srgbClr val="680000"/>
                </a:solidFill>
              </a:rPr>
              <a:t> </a:t>
            </a:r>
            <a:r>
              <a:rPr lang="ar-EG" sz="4000" b="1" dirty="0" smtClean="0">
                <a:solidFill>
                  <a:srgbClr val="680000"/>
                </a:solidFill>
              </a:rPr>
              <a:t>مؤقت</a:t>
            </a:r>
            <a:r>
              <a:rPr lang="ar-EG" sz="4000" b="1" dirty="0">
                <a:solidFill>
                  <a:srgbClr val="680000"/>
                </a:solidFill>
              </a:rPr>
              <a:t>ة</a:t>
            </a:r>
            <a:r>
              <a:rPr lang="ar-EG" sz="4000" b="1" dirty="0" smtClean="0">
                <a:solidFill>
                  <a:srgbClr val="680000"/>
                </a:solidFill>
              </a:rPr>
              <a:t> </a:t>
            </a:r>
            <a:r>
              <a:rPr lang="ar-EG" sz="4000" b="1" dirty="0" smtClean="0">
                <a:solidFill>
                  <a:srgbClr val="680000"/>
                </a:solidFill>
              </a:rPr>
              <a:t>وأيضا البعض لم يتعرف عليه في بداية ظهوره لهم </a:t>
            </a:r>
          </a:p>
          <a:p>
            <a:pPr algn="r" rtl="1"/>
            <a:r>
              <a:rPr lang="ar-EG" sz="4000" b="1" dirty="0" smtClean="0">
                <a:solidFill>
                  <a:srgbClr val="680000"/>
                </a:solidFill>
              </a:rPr>
              <a:t>فكيف </a:t>
            </a:r>
            <a:r>
              <a:rPr lang="ar-EG" sz="4000" b="1" dirty="0">
                <a:solidFill>
                  <a:srgbClr val="680000"/>
                </a:solidFill>
              </a:rPr>
              <a:t>لم يتعرف عليه وكيف يغير هيئته كما  يقول </a:t>
            </a:r>
            <a:endParaRPr lang="ar-EG" sz="4000" b="1" dirty="0" smtClean="0">
              <a:solidFill>
                <a:srgbClr val="680000"/>
              </a:solidFill>
            </a:endParaRPr>
          </a:p>
          <a:p>
            <a:pPr algn="r" rtl="1"/>
            <a:r>
              <a:rPr lang="ar-EG" sz="4000" b="1" dirty="0" smtClean="0">
                <a:solidFill>
                  <a:srgbClr val="002060"/>
                </a:solidFill>
              </a:rPr>
              <a:t>مرقس </a:t>
            </a:r>
            <a:r>
              <a:rPr lang="ar-EG" sz="4000" b="1" dirty="0">
                <a:solidFill>
                  <a:srgbClr val="002060"/>
                </a:solidFill>
              </a:rPr>
              <a:t>16: 12  وَبَعْدَ ذلِكَ ظَهَرَ بِهَيْئَةٍ أُخْرَى لاثْنَيْنِ مِنْهُمْ، وَهُمَا يَمْشِيَانِ مُنْطَلِقَيْنِ إِلَى الْبَرِّيَّةِ. </a:t>
            </a:r>
            <a:endParaRPr lang="ar-EG" sz="4000" b="1" dirty="0" smtClean="0">
              <a:solidFill>
                <a:srgbClr val="002060"/>
              </a:solidFill>
            </a:endParaRPr>
          </a:p>
          <a:p>
            <a:pPr algn="r" rtl="1"/>
            <a:r>
              <a:rPr lang="ar-EG" sz="4000" b="1" dirty="0">
                <a:solidFill>
                  <a:srgbClr val="002060"/>
                </a:solidFill>
              </a:rPr>
              <a:t>في لوقا 24: 16 لكن امسكت اعينهما عن معرفته </a:t>
            </a:r>
          </a:p>
          <a:p>
            <a:pPr algn="r" rtl="1"/>
            <a:r>
              <a:rPr lang="ar-EG" sz="4000" b="1" dirty="0">
                <a:solidFill>
                  <a:srgbClr val="002060"/>
                </a:solidFill>
              </a:rPr>
              <a:t>وفي يوحنا 20: 14 و لما قالت هذا التفتت الى الوراء فنظرت يسوع واقفا و لم تعلم انه يسوع </a:t>
            </a:r>
          </a:p>
          <a:p>
            <a:pPr algn="r" rtl="1"/>
            <a:endParaRPr lang="en-US" sz="4000" b="1" dirty="0">
              <a:solidFill>
                <a:srgbClr val="C00000"/>
              </a:solidFill>
            </a:endParaRPr>
          </a:p>
        </p:txBody>
      </p:sp>
    </p:spTree>
    <p:extLst>
      <p:ext uri="{BB962C8B-B14F-4D97-AF65-F5344CB8AC3E}">
        <p14:creationId xmlns:p14="http://schemas.microsoft.com/office/powerpoint/2010/main" val="308599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016758"/>
          </a:xfrm>
          <a:prstGeom prst="rect">
            <a:avLst/>
          </a:prstGeom>
          <a:noFill/>
        </p:spPr>
        <p:txBody>
          <a:bodyPr wrap="square" rtlCol="0">
            <a:spAutoFit/>
          </a:bodyPr>
          <a:lstStyle/>
          <a:p>
            <a:pPr algn="r" rtl="1"/>
            <a:r>
              <a:rPr lang="ar-EG" sz="4000" b="1" dirty="0" smtClean="0">
                <a:solidFill>
                  <a:srgbClr val="680000"/>
                </a:solidFill>
              </a:rPr>
              <a:t>هذا ما جعل يوحنا يسقط أمامه كميت إذ رآه في مجده </a:t>
            </a:r>
            <a:r>
              <a:rPr lang="ar-EG" sz="4000" b="1" dirty="0" smtClean="0">
                <a:solidFill>
                  <a:srgbClr val="002060"/>
                </a:solidFill>
              </a:rPr>
              <a:t>سفر الرؤيا 1</a:t>
            </a:r>
          </a:p>
          <a:p>
            <a:pPr algn="r" rtl="1"/>
            <a:r>
              <a:rPr lang="ar-EG" sz="4000" b="1" dirty="0">
                <a:solidFill>
                  <a:srgbClr val="002060"/>
                </a:solidFill>
              </a:rPr>
              <a:t>1 :16 و معه في يده اليمنى سبعة كواكب و سيف ماض ذو حدين يخرج من فمه و وجهه كالشمس و هي تضيء في قوتها </a:t>
            </a:r>
          </a:p>
          <a:p>
            <a:pPr algn="r" rtl="1"/>
            <a:r>
              <a:rPr lang="ar-EG" sz="4000" b="1" dirty="0">
                <a:solidFill>
                  <a:srgbClr val="002060"/>
                </a:solidFill>
              </a:rPr>
              <a:t>1 :17 فلما رايته سقطت عند رجليه كميت فوضع يده اليمنى علي قائلا لي لا تخف انا هو الاول و الاخر </a:t>
            </a:r>
          </a:p>
          <a:p>
            <a:pPr algn="r" rtl="1"/>
            <a:endParaRPr lang="ar-EG" sz="4000" b="1" dirty="0">
              <a:solidFill>
                <a:srgbClr val="680000"/>
              </a:solidFill>
            </a:endParaRPr>
          </a:p>
        </p:txBody>
      </p:sp>
    </p:spTree>
    <p:extLst>
      <p:ext uri="{BB962C8B-B14F-4D97-AF65-F5344CB8AC3E}">
        <p14:creationId xmlns:p14="http://schemas.microsoft.com/office/powerpoint/2010/main" val="185298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4401205"/>
          </a:xfrm>
          <a:prstGeom prst="rect">
            <a:avLst/>
          </a:prstGeom>
          <a:noFill/>
        </p:spPr>
        <p:txBody>
          <a:bodyPr wrap="square" rtlCol="0">
            <a:spAutoFit/>
          </a:bodyPr>
          <a:lstStyle/>
          <a:p>
            <a:pPr algn="r" rtl="1"/>
            <a:r>
              <a:rPr lang="ar-EG" sz="4000" b="1" dirty="0" smtClean="0">
                <a:solidFill>
                  <a:srgbClr val="680000"/>
                </a:solidFill>
              </a:rPr>
              <a:t>حين نقول جلس عن يمين أبيه فهذه عكس أخلى ذاته. لذلك قيل عند صعوده أن سحابه قد حجبته </a:t>
            </a:r>
          </a:p>
          <a:p>
            <a:pPr algn="r" rtl="1"/>
            <a:r>
              <a:rPr lang="ar-EG" sz="4000" b="1" dirty="0" smtClean="0">
                <a:solidFill>
                  <a:srgbClr val="002060"/>
                </a:solidFill>
              </a:rPr>
              <a:t>سفر أعمال الرسل 1</a:t>
            </a:r>
          </a:p>
          <a:p>
            <a:pPr algn="r" rtl="1"/>
            <a:r>
              <a:rPr lang="ar-EG" sz="4000" b="1" dirty="0">
                <a:solidFill>
                  <a:srgbClr val="002060"/>
                </a:solidFill>
              </a:rPr>
              <a:t>1 :9 و لما قال هذا ارتفع و هم ينظرون و اخذته سحابة عن اعينهم </a:t>
            </a:r>
          </a:p>
          <a:p>
            <a:pPr algn="r" rtl="1"/>
            <a:r>
              <a:rPr lang="ar-EG" sz="4000" b="1" dirty="0" smtClean="0">
                <a:solidFill>
                  <a:srgbClr val="680000"/>
                </a:solidFill>
              </a:rPr>
              <a:t>لأن التلاميذ ما كانوا قادرين على معاينة هذا المجد</a:t>
            </a:r>
            <a:r>
              <a:rPr lang="ar-EG" sz="4000" b="1" dirty="0" smtClean="0">
                <a:solidFill>
                  <a:srgbClr val="680000"/>
                </a:solidFill>
              </a:rPr>
              <a:t>.</a:t>
            </a:r>
          </a:p>
          <a:p>
            <a:pPr algn="r" rtl="1"/>
            <a:r>
              <a:rPr lang="ar-EG" sz="4000" b="1" dirty="0" smtClean="0">
                <a:solidFill>
                  <a:srgbClr val="680000"/>
                </a:solidFill>
              </a:rPr>
              <a:t>فهو تغير الجسد الممجد من لحمي الى نوراني روحاني</a:t>
            </a:r>
            <a:endParaRPr lang="ar-EG" sz="4000" b="1" dirty="0">
              <a:solidFill>
                <a:srgbClr val="680000"/>
              </a:solidFill>
            </a:endParaRPr>
          </a:p>
        </p:txBody>
      </p:sp>
    </p:spTree>
    <p:extLst>
      <p:ext uri="{BB962C8B-B14F-4D97-AF65-F5344CB8AC3E}">
        <p14:creationId xmlns:p14="http://schemas.microsoft.com/office/powerpoint/2010/main" val="18896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016758"/>
          </a:xfrm>
          <a:prstGeom prst="rect">
            <a:avLst/>
          </a:prstGeom>
          <a:noFill/>
        </p:spPr>
        <p:txBody>
          <a:bodyPr wrap="square" rtlCol="0">
            <a:spAutoFit/>
          </a:bodyPr>
          <a:lstStyle/>
          <a:p>
            <a:pPr algn="r" rtl="1"/>
            <a:r>
              <a:rPr lang="ar-EG" sz="4000" b="1" dirty="0" smtClean="0">
                <a:solidFill>
                  <a:srgbClr val="680000"/>
                </a:solidFill>
              </a:rPr>
              <a:t>فهو تغير الجسد الممجد من لحمي الى نوراني روحاني</a:t>
            </a:r>
          </a:p>
          <a:p>
            <a:pPr algn="r" rtl="1"/>
            <a:r>
              <a:rPr lang="ar-EG" sz="4000" b="1" dirty="0">
                <a:solidFill>
                  <a:srgbClr val="002060"/>
                </a:solidFill>
              </a:rPr>
              <a:t>رسالة بولس الرسول الأولى إلى أهل </a:t>
            </a:r>
            <a:r>
              <a:rPr lang="ar-EG" sz="4000" b="1" dirty="0" smtClean="0">
                <a:solidFill>
                  <a:srgbClr val="002060"/>
                </a:solidFill>
              </a:rPr>
              <a:t>كورنثوس 15</a:t>
            </a:r>
            <a:endParaRPr lang="ar-EG" sz="4000" b="1" dirty="0">
              <a:solidFill>
                <a:srgbClr val="002060"/>
              </a:solidFill>
            </a:endParaRPr>
          </a:p>
          <a:p>
            <a:pPr algn="r" rtl="1"/>
            <a:r>
              <a:rPr lang="ar-EG" sz="4000" b="1" dirty="0">
                <a:solidFill>
                  <a:srgbClr val="002060"/>
                </a:solidFill>
              </a:rPr>
              <a:t>15 :44 يزرع جسما حيوانيا و يقام جسما روحانيا يوجد جسم حيواني و يوجد جسم روحاني </a:t>
            </a:r>
          </a:p>
          <a:p>
            <a:pPr algn="r" rtl="1"/>
            <a:r>
              <a:rPr lang="ar-EG" sz="4000" b="1" dirty="0">
                <a:solidFill>
                  <a:srgbClr val="002060"/>
                </a:solidFill>
              </a:rPr>
              <a:t>15 :45 هكذا مكتوب ايضا صار ادم الانسان الاول نفسا حية و ادم الاخير روحا </a:t>
            </a:r>
            <a:r>
              <a:rPr lang="ar-EG" sz="4000" b="1" dirty="0" err="1">
                <a:solidFill>
                  <a:srgbClr val="002060"/>
                </a:solidFill>
              </a:rPr>
              <a:t>محييا</a:t>
            </a:r>
            <a:r>
              <a:rPr lang="ar-EG" sz="4000" b="1" dirty="0">
                <a:solidFill>
                  <a:srgbClr val="002060"/>
                </a:solidFill>
              </a:rPr>
              <a:t> </a:t>
            </a:r>
          </a:p>
          <a:p>
            <a:pPr algn="r" rtl="1"/>
            <a:r>
              <a:rPr lang="ar-EG" sz="4000" b="1" dirty="0">
                <a:solidFill>
                  <a:srgbClr val="002060"/>
                </a:solidFill>
              </a:rPr>
              <a:t>15 :46 لكن ليس الروحاني اولا بل الحيواني و بعد ذلك </a:t>
            </a:r>
            <a:r>
              <a:rPr lang="ar-EG" sz="4000" b="1" dirty="0" smtClean="0">
                <a:solidFill>
                  <a:srgbClr val="002060"/>
                </a:solidFill>
              </a:rPr>
              <a:t>الروحاني</a:t>
            </a:r>
            <a:endParaRPr lang="ar-EG" sz="4000" b="1" dirty="0">
              <a:solidFill>
                <a:srgbClr val="002060"/>
              </a:solidFill>
            </a:endParaRPr>
          </a:p>
        </p:txBody>
      </p:sp>
    </p:spTree>
    <p:extLst>
      <p:ext uri="{BB962C8B-B14F-4D97-AF65-F5344CB8AC3E}">
        <p14:creationId xmlns:p14="http://schemas.microsoft.com/office/powerpoint/2010/main" val="260885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016758"/>
          </a:xfrm>
          <a:prstGeom prst="rect">
            <a:avLst/>
          </a:prstGeom>
          <a:noFill/>
        </p:spPr>
        <p:txBody>
          <a:bodyPr wrap="square" rtlCol="0">
            <a:spAutoFit/>
          </a:bodyPr>
          <a:lstStyle/>
          <a:p>
            <a:pPr algn="r" rtl="1"/>
            <a:r>
              <a:rPr lang="ar-EG" sz="4000" b="1" dirty="0" smtClean="0">
                <a:solidFill>
                  <a:srgbClr val="002060"/>
                </a:solidFill>
              </a:rPr>
              <a:t>15 </a:t>
            </a:r>
            <a:r>
              <a:rPr lang="ar-EG" sz="4000" b="1" dirty="0">
                <a:solidFill>
                  <a:srgbClr val="002060"/>
                </a:solidFill>
              </a:rPr>
              <a:t>:47 الانسان الاول من الارض ترابي الانسان الثاني الرب من السماء </a:t>
            </a:r>
          </a:p>
          <a:p>
            <a:pPr algn="r" rtl="1"/>
            <a:r>
              <a:rPr lang="ar-EG" sz="4000" b="1" dirty="0">
                <a:solidFill>
                  <a:srgbClr val="002060"/>
                </a:solidFill>
              </a:rPr>
              <a:t>15 :48 كما هو الترابي هكذا الترابيون ايضا و كما هو السماوي هكذا السماويون ايضا </a:t>
            </a:r>
          </a:p>
          <a:p>
            <a:pPr algn="r" rtl="1"/>
            <a:r>
              <a:rPr lang="ar-EG" sz="4000" b="1" dirty="0">
                <a:solidFill>
                  <a:srgbClr val="002060"/>
                </a:solidFill>
              </a:rPr>
              <a:t>15 :49 و كما لبسنا صورة الترابي سنلبس ايضا صورة السماوي  </a:t>
            </a:r>
          </a:p>
          <a:p>
            <a:pPr algn="r" rtl="1"/>
            <a:r>
              <a:rPr lang="ar-EG" sz="4000" b="1" dirty="0">
                <a:solidFill>
                  <a:srgbClr val="002060"/>
                </a:solidFill>
              </a:rPr>
              <a:t>15 :50 </a:t>
            </a:r>
            <a:r>
              <a:rPr lang="ar-EG" sz="4000" b="1" dirty="0" err="1">
                <a:solidFill>
                  <a:srgbClr val="002060"/>
                </a:solidFill>
              </a:rPr>
              <a:t>فاقول</a:t>
            </a:r>
            <a:r>
              <a:rPr lang="ar-EG" sz="4000" b="1" dirty="0">
                <a:solidFill>
                  <a:srgbClr val="002060"/>
                </a:solidFill>
              </a:rPr>
              <a:t> هذا ايها الاخوة ان لحما و دما لا يقدران ان يرثا ملكوت الله و لا يرث الفساد عدم الفساد </a:t>
            </a:r>
          </a:p>
        </p:txBody>
      </p:sp>
    </p:spTree>
    <p:extLst>
      <p:ext uri="{BB962C8B-B14F-4D97-AF65-F5344CB8AC3E}">
        <p14:creationId xmlns:p14="http://schemas.microsoft.com/office/powerpoint/2010/main" val="278606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4401205"/>
          </a:xfrm>
          <a:prstGeom prst="rect">
            <a:avLst/>
          </a:prstGeom>
          <a:noFill/>
        </p:spPr>
        <p:txBody>
          <a:bodyPr wrap="square" rtlCol="0">
            <a:spAutoFit/>
          </a:bodyPr>
          <a:lstStyle/>
          <a:p>
            <a:pPr algn="r" rtl="1"/>
            <a:r>
              <a:rPr lang="ar-EG" sz="4000" b="1" dirty="0" smtClean="0">
                <a:solidFill>
                  <a:srgbClr val="680000"/>
                </a:solidFill>
              </a:rPr>
              <a:t>فلعدم فهم هذا ولعدم دراسة الكتاب المقدس يدعي المشككين والنقاد أشياء كثيرة رغم ان الكتاب وضح هذا </a:t>
            </a:r>
          </a:p>
          <a:p>
            <a:pPr algn="r" rtl="1"/>
            <a:r>
              <a:rPr lang="ar-EG" sz="4000" b="1" dirty="0" smtClean="0">
                <a:solidFill>
                  <a:srgbClr val="680000"/>
                </a:solidFill>
              </a:rPr>
              <a:t>مرحلة قبل التجسد </a:t>
            </a:r>
            <a:r>
              <a:rPr lang="ar-EG" sz="4000" b="1" dirty="0" err="1" smtClean="0">
                <a:solidFill>
                  <a:srgbClr val="680000"/>
                </a:solidFill>
              </a:rPr>
              <a:t>ظهورات</a:t>
            </a:r>
            <a:r>
              <a:rPr lang="ar-EG" sz="4000" b="1" dirty="0" smtClean="0">
                <a:solidFill>
                  <a:srgbClr val="680000"/>
                </a:solidFill>
              </a:rPr>
              <a:t> فقط </a:t>
            </a:r>
          </a:p>
          <a:p>
            <a:pPr algn="r" rtl="1"/>
            <a:r>
              <a:rPr lang="ar-EG" sz="4000" b="1" dirty="0" smtClean="0">
                <a:solidFill>
                  <a:srgbClr val="680000"/>
                </a:solidFill>
              </a:rPr>
              <a:t>مرحلة التجسد والاخلاء </a:t>
            </a:r>
          </a:p>
          <a:p>
            <a:pPr algn="r" rtl="1"/>
            <a:r>
              <a:rPr lang="ar-EG" sz="4000" b="1" dirty="0" smtClean="0">
                <a:solidFill>
                  <a:srgbClr val="680000"/>
                </a:solidFill>
              </a:rPr>
              <a:t>مرحلة القيامة جسد حقيقي ممجد </a:t>
            </a:r>
          </a:p>
          <a:p>
            <a:pPr algn="r" rtl="1"/>
            <a:r>
              <a:rPr lang="ar-EG" sz="4000" b="1" dirty="0" smtClean="0">
                <a:solidFill>
                  <a:srgbClr val="680000"/>
                </a:solidFill>
              </a:rPr>
              <a:t>مرحلة الصعود الجسد الروحاني </a:t>
            </a:r>
            <a:endParaRPr lang="ar-EG" sz="4000" b="1" dirty="0">
              <a:solidFill>
                <a:srgbClr val="002060"/>
              </a:solidFill>
            </a:endParaRPr>
          </a:p>
        </p:txBody>
      </p:sp>
    </p:spTree>
    <p:extLst>
      <p:ext uri="{BB962C8B-B14F-4D97-AF65-F5344CB8AC3E}">
        <p14:creationId xmlns:p14="http://schemas.microsoft.com/office/powerpoint/2010/main" val="62549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632311"/>
          </a:xfrm>
          <a:prstGeom prst="rect">
            <a:avLst/>
          </a:prstGeom>
          <a:noFill/>
        </p:spPr>
        <p:txBody>
          <a:bodyPr wrap="square" rtlCol="0">
            <a:spAutoFit/>
          </a:bodyPr>
          <a:lstStyle/>
          <a:p>
            <a:pPr algn="r" rtl="1"/>
            <a:r>
              <a:rPr lang="ar-EG" sz="4000" b="1" dirty="0" smtClean="0">
                <a:solidFill>
                  <a:srgbClr val="680000"/>
                </a:solidFill>
              </a:rPr>
              <a:t>أيضا في </a:t>
            </a:r>
            <a:r>
              <a:rPr lang="ar-EG" sz="4000" b="1" dirty="0" err="1" smtClean="0">
                <a:solidFill>
                  <a:srgbClr val="680000"/>
                </a:solidFill>
              </a:rPr>
              <a:t>ظهوراته</a:t>
            </a:r>
            <a:r>
              <a:rPr lang="ar-EG" sz="4000" b="1" dirty="0" smtClean="0">
                <a:solidFill>
                  <a:srgbClr val="680000"/>
                </a:solidFill>
              </a:rPr>
              <a:t> </a:t>
            </a:r>
            <a:r>
              <a:rPr lang="ar-EG" sz="4000" b="1" dirty="0" smtClean="0">
                <a:solidFill>
                  <a:srgbClr val="680000"/>
                </a:solidFill>
              </a:rPr>
              <a:t>بعد القيامة البعض </a:t>
            </a:r>
            <a:r>
              <a:rPr lang="ar-EG" sz="4000" b="1" dirty="0" smtClean="0">
                <a:solidFill>
                  <a:srgbClr val="680000"/>
                </a:solidFill>
              </a:rPr>
              <a:t>كان يعرفه مباشرة والبعض تعرف عليه بعد قليل من بداية ظهوره وليس مباشرة وهذا دائما له علاقة بموقف الظهور وهذه شرحتها في ملفات مستقلة </a:t>
            </a:r>
            <a:r>
              <a:rPr lang="ar-EG" sz="4000" b="1" dirty="0" smtClean="0">
                <a:solidFill>
                  <a:srgbClr val="680000"/>
                </a:solidFill>
              </a:rPr>
              <a:t>بشيء من التفصيل ولكن </a:t>
            </a:r>
            <a:r>
              <a:rPr lang="ar-EG" sz="4000" b="1" dirty="0" smtClean="0">
                <a:solidFill>
                  <a:srgbClr val="680000"/>
                </a:solidFill>
              </a:rPr>
              <a:t>هنا </a:t>
            </a:r>
            <a:r>
              <a:rPr lang="ar-EG" sz="4000" b="1" dirty="0" smtClean="0">
                <a:solidFill>
                  <a:srgbClr val="680000"/>
                </a:solidFill>
              </a:rPr>
              <a:t>باختصار</a:t>
            </a:r>
            <a:endParaRPr lang="ar-EG" sz="4000" b="1" dirty="0" smtClean="0">
              <a:solidFill>
                <a:srgbClr val="680000"/>
              </a:solidFill>
            </a:endParaRPr>
          </a:p>
          <a:p>
            <a:pPr algn="r" rtl="1"/>
            <a:r>
              <a:rPr lang="ar-EG" sz="4000" b="1" dirty="0" smtClean="0">
                <a:solidFill>
                  <a:srgbClr val="680000"/>
                </a:solidFill>
              </a:rPr>
              <a:t>فمثلا في موقف مريم المجدلية </a:t>
            </a:r>
          </a:p>
          <a:p>
            <a:pPr algn="r" rtl="1"/>
            <a:r>
              <a:rPr lang="ar-EG" sz="4000" b="1" dirty="0" smtClean="0">
                <a:solidFill>
                  <a:srgbClr val="002060"/>
                </a:solidFill>
              </a:rPr>
              <a:t>انجيل يوحنا 20</a:t>
            </a:r>
          </a:p>
          <a:p>
            <a:pPr algn="r" rtl="1"/>
            <a:r>
              <a:rPr lang="ar-EG" sz="4000" b="1" dirty="0">
                <a:solidFill>
                  <a:srgbClr val="002060"/>
                </a:solidFill>
              </a:rPr>
              <a:t>20: 14 و لما قالت هذا التفتت الى الوراء فنظرت يسوع واقفا و لم تعلم انه يسوع </a:t>
            </a:r>
          </a:p>
        </p:txBody>
      </p:sp>
    </p:spTree>
    <p:extLst>
      <p:ext uri="{BB962C8B-B14F-4D97-AF65-F5344CB8AC3E}">
        <p14:creationId xmlns:p14="http://schemas.microsoft.com/office/powerpoint/2010/main" val="19648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6247864"/>
          </a:xfrm>
          <a:prstGeom prst="rect">
            <a:avLst/>
          </a:prstGeom>
          <a:noFill/>
        </p:spPr>
        <p:txBody>
          <a:bodyPr wrap="square" rtlCol="0">
            <a:spAutoFit/>
          </a:bodyPr>
          <a:lstStyle/>
          <a:p>
            <a:pPr algn="r" rtl="1"/>
            <a:r>
              <a:rPr lang="ar-EG" sz="4000" b="1" dirty="0">
                <a:solidFill>
                  <a:srgbClr val="680000"/>
                </a:solidFill>
              </a:rPr>
              <a:t>فالاسباب نقدر ان نحصرها معا في </a:t>
            </a:r>
          </a:p>
          <a:p>
            <a:pPr algn="r" rtl="1"/>
            <a:r>
              <a:rPr lang="ar-EG" sz="4000" b="1" dirty="0">
                <a:solidFill>
                  <a:srgbClr val="680000"/>
                </a:solidFill>
              </a:rPr>
              <a:t>1 ضعف </a:t>
            </a:r>
            <a:r>
              <a:rPr lang="ar-EG" sz="4000" b="1" dirty="0" smtClean="0">
                <a:solidFill>
                  <a:srgbClr val="680000"/>
                </a:solidFill>
              </a:rPr>
              <a:t>الإضاءة </a:t>
            </a:r>
            <a:r>
              <a:rPr lang="ar-EG" sz="4000" b="1" dirty="0">
                <a:solidFill>
                  <a:srgbClr val="680000"/>
                </a:solidFill>
              </a:rPr>
              <a:t>وكثافة شجر البستان ( والبكاء ايضا الذي يؤثر علي الرؤية  </a:t>
            </a:r>
          </a:p>
          <a:p>
            <a:pPr algn="r" rtl="1"/>
            <a:r>
              <a:rPr lang="ar-EG" sz="4000" b="1" dirty="0">
                <a:solidFill>
                  <a:srgbClr val="680000"/>
                </a:solidFill>
              </a:rPr>
              <a:t>2 ضعف الايمان </a:t>
            </a:r>
            <a:r>
              <a:rPr lang="ar-EG" sz="4000" b="1" dirty="0" smtClean="0">
                <a:solidFill>
                  <a:srgbClr val="680000"/>
                </a:solidFill>
              </a:rPr>
              <a:t>والبصيرة </a:t>
            </a:r>
            <a:r>
              <a:rPr lang="ar-EG" sz="4000" b="1" dirty="0">
                <a:solidFill>
                  <a:srgbClr val="680000"/>
                </a:solidFill>
              </a:rPr>
              <a:t>الروحية ( وهو اهم </a:t>
            </a:r>
            <a:r>
              <a:rPr lang="ar-EG" sz="4000" b="1" dirty="0" smtClean="0">
                <a:solidFill>
                  <a:srgbClr val="680000"/>
                </a:solidFill>
              </a:rPr>
              <a:t>الاسباب) </a:t>
            </a:r>
            <a:endParaRPr lang="ar-EG" sz="4000" b="1" dirty="0">
              <a:solidFill>
                <a:srgbClr val="680000"/>
              </a:solidFill>
            </a:endParaRPr>
          </a:p>
          <a:p>
            <a:pPr algn="r" rtl="1"/>
            <a:r>
              <a:rPr lang="ar-EG" sz="4000" b="1" dirty="0">
                <a:solidFill>
                  <a:srgbClr val="680000"/>
                </a:solidFill>
              </a:rPr>
              <a:t>3 خيبة الامل </a:t>
            </a:r>
          </a:p>
          <a:p>
            <a:pPr algn="r" rtl="1"/>
            <a:r>
              <a:rPr lang="ar-EG" sz="4000" b="1" dirty="0">
                <a:solidFill>
                  <a:srgbClr val="680000"/>
                </a:solidFill>
              </a:rPr>
              <a:t>4 بعد المسافة </a:t>
            </a:r>
          </a:p>
          <a:p>
            <a:pPr algn="r" rtl="1"/>
            <a:r>
              <a:rPr lang="ar-EG" sz="4000" b="1" dirty="0">
                <a:solidFill>
                  <a:srgbClr val="680000"/>
                </a:solidFill>
              </a:rPr>
              <a:t>5 لم تنظر اليه جيدا </a:t>
            </a:r>
            <a:r>
              <a:rPr lang="ar-EG" sz="4000" b="1" dirty="0" err="1">
                <a:solidFill>
                  <a:srgbClr val="680000"/>
                </a:solidFill>
              </a:rPr>
              <a:t>لحياءها</a:t>
            </a:r>
            <a:r>
              <a:rPr lang="ar-EG" sz="4000" b="1" dirty="0">
                <a:solidFill>
                  <a:srgbClr val="680000"/>
                </a:solidFill>
              </a:rPr>
              <a:t> من النظر لغريب </a:t>
            </a:r>
          </a:p>
          <a:p>
            <a:pPr algn="r" rtl="1"/>
            <a:r>
              <a:rPr lang="ar-EG" sz="4000" b="1" dirty="0">
                <a:solidFill>
                  <a:srgbClr val="680000"/>
                </a:solidFill>
              </a:rPr>
              <a:t>6 الخوف والرهبة من الاحداث</a:t>
            </a:r>
          </a:p>
          <a:p>
            <a:pPr algn="r" rtl="1"/>
            <a:r>
              <a:rPr lang="ar-EG" sz="4000" b="1" dirty="0">
                <a:solidFill>
                  <a:srgbClr val="680000"/>
                </a:solidFill>
              </a:rPr>
              <a:t>7 اختلاف شكل الملابس من بعيد </a:t>
            </a:r>
            <a:endParaRPr lang="ar-EG" sz="4000" b="1" dirty="0">
              <a:solidFill>
                <a:srgbClr val="002060"/>
              </a:solidFill>
            </a:endParaRPr>
          </a:p>
        </p:txBody>
      </p:sp>
    </p:spTree>
    <p:extLst>
      <p:ext uri="{BB962C8B-B14F-4D97-AF65-F5344CB8AC3E}">
        <p14:creationId xmlns:p14="http://schemas.microsoft.com/office/powerpoint/2010/main" val="13786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1513" y="304800"/>
            <a:ext cx="4476236" cy="6172200"/>
          </a:xfrm>
          <a:prstGeom prst="rect">
            <a:avLst/>
          </a:prstGeom>
        </p:spPr>
      </p:pic>
    </p:spTree>
    <p:extLst>
      <p:ext uri="{BB962C8B-B14F-4D97-AF65-F5344CB8AC3E}">
        <p14:creationId xmlns:p14="http://schemas.microsoft.com/office/powerpoint/2010/main" val="943308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6"/>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3170099"/>
          </a:xfrm>
          <a:prstGeom prst="rect">
            <a:avLst/>
          </a:prstGeom>
          <a:noFill/>
        </p:spPr>
        <p:txBody>
          <a:bodyPr wrap="square" rtlCol="0">
            <a:spAutoFit/>
          </a:bodyPr>
          <a:lstStyle/>
          <a:p>
            <a:pPr algn="r" rtl="1"/>
            <a:r>
              <a:rPr lang="ar-EG" sz="4000" b="1" dirty="0" smtClean="0">
                <a:solidFill>
                  <a:srgbClr val="680000"/>
                </a:solidFill>
              </a:rPr>
              <a:t>وفي موقف تلميذي عمواس </a:t>
            </a:r>
          </a:p>
          <a:p>
            <a:pPr algn="r" rtl="1"/>
            <a:r>
              <a:rPr lang="ar-EG" sz="4000" b="1" dirty="0" smtClean="0">
                <a:solidFill>
                  <a:srgbClr val="002060"/>
                </a:solidFill>
              </a:rPr>
              <a:t>انجيل لوقا 24</a:t>
            </a:r>
          </a:p>
          <a:p>
            <a:pPr algn="r" rtl="1"/>
            <a:r>
              <a:rPr lang="ar-EG" sz="4000" b="1" dirty="0">
                <a:solidFill>
                  <a:srgbClr val="002060"/>
                </a:solidFill>
              </a:rPr>
              <a:t>24: 15 و فيما هما يتكلمان و يتحاوران اقترب اليهما يسوع نفسه و كان يمشي معهما </a:t>
            </a:r>
          </a:p>
          <a:p>
            <a:pPr algn="r" rtl="1"/>
            <a:r>
              <a:rPr lang="ar-EG" sz="4000" b="1" dirty="0">
                <a:solidFill>
                  <a:srgbClr val="002060"/>
                </a:solidFill>
              </a:rPr>
              <a:t>24: 16 و لكن امسكت اعينهما عن معرفته</a:t>
            </a:r>
          </a:p>
        </p:txBody>
      </p:sp>
    </p:spTree>
    <p:extLst>
      <p:ext uri="{BB962C8B-B14F-4D97-AF65-F5344CB8AC3E}">
        <p14:creationId xmlns:p14="http://schemas.microsoft.com/office/powerpoint/2010/main" val="345304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5632311"/>
          </a:xfrm>
          <a:prstGeom prst="rect">
            <a:avLst/>
          </a:prstGeom>
          <a:noFill/>
        </p:spPr>
        <p:txBody>
          <a:bodyPr wrap="square" rtlCol="0">
            <a:spAutoFit/>
          </a:bodyPr>
          <a:lstStyle/>
          <a:p>
            <a:pPr algn="r" rtl="1"/>
            <a:r>
              <a:rPr lang="ar-EG" sz="4000" b="1" dirty="0">
                <a:solidFill>
                  <a:srgbClr val="680000"/>
                </a:solidFill>
              </a:rPr>
              <a:t>فالاسباب نقدر ان نحصرها معا في </a:t>
            </a:r>
          </a:p>
          <a:p>
            <a:pPr algn="r" rtl="1"/>
            <a:r>
              <a:rPr lang="ar-EG" sz="4000" b="1" dirty="0">
                <a:solidFill>
                  <a:srgbClr val="680000"/>
                </a:solidFill>
              </a:rPr>
              <a:t>1 ضعف </a:t>
            </a:r>
            <a:r>
              <a:rPr lang="ar-EG" sz="4000" b="1" dirty="0" smtClean="0">
                <a:solidFill>
                  <a:srgbClr val="680000"/>
                </a:solidFill>
              </a:rPr>
              <a:t>الإضاءة </a:t>
            </a:r>
            <a:r>
              <a:rPr lang="ar-EG" sz="4000" b="1" dirty="0">
                <a:solidFill>
                  <a:srgbClr val="680000"/>
                </a:solidFill>
              </a:rPr>
              <a:t>لان الوقت نحو المساء  </a:t>
            </a:r>
          </a:p>
          <a:p>
            <a:pPr algn="r" rtl="1"/>
            <a:r>
              <a:rPr lang="ar-EG" sz="4000" b="1" dirty="0">
                <a:solidFill>
                  <a:srgbClr val="680000"/>
                </a:solidFill>
              </a:rPr>
              <a:t>2 ضعف الايمان </a:t>
            </a:r>
            <a:r>
              <a:rPr lang="ar-EG" sz="4000" b="1" dirty="0" smtClean="0">
                <a:solidFill>
                  <a:srgbClr val="680000"/>
                </a:solidFill>
              </a:rPr>
              <a:t>والبصيرة </a:t>
            </a:r>
            <a:r>
              <a:rPr lang="ar-EG" sz="4000" b="1" dirty="0">
                <a:solidFill>
                  <a:srgbClr val="680000"/>
                </a:solidFill>
              </a:rPr>
              <a:t>الروحية ( وهو اهم الاسباب ) </a:t>
            </a:r>
          </a:p>
          <a:p>
            <a:pPr algn="r" rtl="1"/>
            <a:r>
              <a:rPr lang="ar-EG" sz="4000" b="1" dirty="0">
                <a:solidFill>
                  <a:srgbClr val="680000"/>
                </a:solidFill>
              </a:rPr>
              <a:t>3 خيبة الامل </a:t>
            </a:r>
          </a:p>
          <a:p>
            <a:pPr algn="r" rtl="1"/>
            <a:r>
              <a:rPr lang="ar-EG" sz="4000" b="1" dirty="0">
                <a:solidFill>
                  <a:srgbClr val="680000"/>
                </a:solidFill>
              </a:rPr>
              <a:t>4 الانشغال </a:t>
            </a:r>
            <a:r>
              <a:rPr lang="ar-EG" sz="4000" b="1" dirty="0" smtClean="0">
                <a:solidFill>
                  <a:srgbClr val="680000"/>
                </a:solidFill>
              </a:rPr>
              <a:t>بأمور </a:t>
            </a:r>
            <a:r>
              <a:rPr lang="ar-EG" sz="4000" b="1" dirty="0">
                <a:solidFill>
                  <a:srgbClr val="680000"/>
                </a:solidFill>
              </a:rPr>
              <a:t>اخري والنظر بالجانب </a:t>
            </a:r>
          </a:p>
          <a:p>
            <a:pPr algn="r" rtl="1"/>
            <a:r>
              <a:rPr lang="ar-EG" sz="4000" b="1" dirty="0">
                <a:solidFill>
                  <a:srgbClr val="680000"/>
                </a:solidFill>
              </a:rPr>
              <a:t>5 الخوف والرهبة من الاحداث</a:t>
            </a:r>
          </a:p>
          <a:p>
            <a:pPr algn="r" rtl="1"/>
            <a:r>
              <a:rPr lang="ar-EG" sz="4000" b="1" dirty="0">
                <a:solidFill>
                  <a:srgbClr val="680000"/>
                </a:solidFill>
              </a:rPr>
              <a:t>6 اختلاف شكل الملابس </a:t>
            </a:r>
          </a:p>
          <a:p>
            <a:pPr algn="r" rtl="1"/>
            <a:r>
              <a:rPr lang="ar-EG" sz="4000" b="1" dirty="0">
                <a:solidFill>
                  <a:srgbClr val="680000"/>
                </a:solidFill>
              </a:rPr>
              <a:t>7 العبوس والنظر الي الارض </a:t>
            </a:r>
          </a:p>
        </p:txBody>
      </p:sp>
    </p:spTree>
    <p:extLst>
      <p:ext uri="{BB962C8B-B14F-4D97-AF65-F5344CB8AC3E}">
        <p14:creationId xmlns:p14="http://schemas.microsoft.com/office/powerpoint/2010/main" val="34929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1905000"/>
            <a:ext cx="8991600" cy="3785652"/>
          </a:xfrm>
          <a:prstGeom prst="rect">
            <a:avLst/>
          </a:prstGeom>
          <a:noFill/>
        </p:spPr>
        <p:txBody>
          <a:bodyPr wrap="square" rtlCol="0">
            <a:spAutoFit/>
          </a:bodyPr>
          <a:lstStyle/>
          <a:p>
            <a:pPr algn="r" rtl="1"/>
            <a:r>
              <a:rPr lang="ar-EG" sz="4000" b="1" dirty="0">
                <a:solidFill>
                  <a:srgbClr val="680000"/>
                </a:solidFill>
              </a:rPr>
              <a:t>المبشرين </a:t>
            </a:r>
            <a:r>
              <a:rPr lang="ar-EG" sz="4000" b="1" dirty="0" smtClean="0">
                <a:solidFill>
                  <a:srgbClr val="680000"/>
                </a:solidFill>
              </a:rPr>
              <a:t>اكدوا </a:t>
            </a:r>
            <a:r>
              <a:rPr lang="ar-EG" sz="4000" b="1" dirty="0">
                <a:solidFill>
                  <a:srgbClr val="680000"/>
                </a:solidFill>
              </a:rPr>
              <a:t>ان رب المجد قام بجسده الحقيقي المادي الملموس فهو يقول </a:t>
            </a:r>
          </a:p>
          <a:p>
            <a:pPr algn="r" rtl="1"/>
            <a:r>
              <a:rPr lang="ar-EG" sz="4000" b="1" dirty="0">
                <a:solidFill>
                  <a:schemeClr val="bg1"/>
                </a:solidFill>
              </a:rPr>
              <a:t>انجيل لوقا 24</a:t>
            </a:r>
          </a:p>
          <a:p>
            <a:pPr algn="r" rtl="1"/>
            <a:r>
              <a:rPr lang="ar-EG" sz="4000" b="1" dirty="0">
                <a:solidFill>
                  <a:schemeClr val="bg1"/>
                </a:solidFill>
              </a:rPr>
              <a:t>24: 3 فدخلن و لم يجدن جسد الرب يسوع </a:t>
            </a:r>
          </a:p>
          <a:p>
            <a:pPr algn="r" rtl="1"/>
            <a:r>
              <a:rPr lang="ar-EG" sz="4000" b="1" dirty="0" smtClean="0">
                <a:solidFill>
                  <a:srgbClr val="680000"/>
                </a:solidFill>
              </a:rPr>
              <a:t>أي جسد الرب يسوع قام بالحقيقة </a:t>
            </a:r>
            <a:endParaRPr lang="ar-EG" sz="4000" b="1" dirty="0">
              <a:solidFill>
                <a:srgbClr val="680000"/>
              </a:solidFill>
            </a:endParaRPr>
          </a:p>
          <a:p>
            <a:pPr algn="r" rtl="1"/>
            <a:endParaRPr lang="en-US" sz="4000" b="1" dirty="0">
              <a:solidFill>
                <a:srgbClr val="C00000"/>
              </a:solidFill>
            </a:endParaRPr>
          </a:p>
        </p:txBody>
      </p:sp>
    </p:spTree>
    <p:extLst>
      <p:ext uri="{BB962C8B-B14F-4D97-AF65-F5344CB8AC3E}">
        <p14:creationId xmlns:p14="http://schemas.microsoft.com/office/powerpoint/2010/main" val="19750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3785652"/>
          </a:xfrm>
          <a:prstGeom prst="rect">
            <a:avLst/>
          </a:prstGeom>
          <a:noFill/>
        </p:spPr>
        <p:txBody>
          <a:bodyPr wrap="square" rtlCol="0">
            <a:spAutoFit/>
          </a:bodyPr>
          <a:lstStyle/>
          <a:p>
            <a:pPr algn="r" rtl="1"/>
            <a:r>
              <a:rPr lang="ar-EG" sz="4000" b="1" dirty="0">
                <a:solidFill>
                  <a:srgbClr val="680000"/>
                </a:solidFill>
              </a:rPr>
              <a:t>ولكن نلاحظ في كل </a:t>
            </a:r>
            <a:r>
              <a:rPr lang="ar-EG" sz="4000" b="1" dirty="0" err="1">
                <a:solidFill>
                  <a:srgbClr val="680000"/>
                </a:solidFill>
              </a:rPr>
              <a:t>ظهورات</a:t>
            </a:r>
            <a:r>
              <a:rPr lang="ar-EG" sz="4000" b="1" dirty="0">
                <a:solidFill>
                  <a:srgbClr val="680000"/>
                </a:solidFill>
              </a:rPr>
              <a:t> المسيح </a:t>
            </a:r>
            <a:r>
              <a:rPr lang="ar-EG" sz="4000" b="1" dirty="0" smtClean="0">
                <a:solidFill>
                  <a:srgbClr val="680000"/>
                </a:solidFill>
              </a:rPr>
              <a:t>الباقية تعرفوا عليه مباشرة ولم </a:t>
            </a:r>
            <a:r>
              <a:rPr lang="ar-EG" sz="4000" b="1" dirty="0">
                <a:solidFill>
                  <a:srgbClr val="680000"/>
                </a:solidFill>
              </a:rPr>
              <a:t>يساله احد لماذا هياته متغيره وهذا دليل ان هيئته لم تتغير علي الاطلاق الا ملابسه فقط وحتي في الحالتين السابقتين الذين لم يتعرفوا عليه في </a:t>
            </a:r>
            <a:r>
              <a:rPr lang="ar-EG" sz="4000" b="1" dirty="0" smtClean="0">
                <a:solidFill>
                  <a:srgbClr val="680000"/>
                </a:solidFill>
              </a:rPr>
              <a:t>البداية </a:t>
            </a:r>
            <a:r>
              <a:rPr lang="ar-EG" sz="4000" b="1" dirty="0">
                <a:solidFill>
                  <a:srgbClr val="680000"/>
                </a:solidFill>
              </a:rPr>
              <a:t>عندما عرفوه لم يشكوا لحظه في انه الرب نفس الجسد المادي ونفس المنظر </a:t>
            </a:r>
          </a:p>
        </p:txBody>
      </p:sp>
    </p:spTree>
    <p:extLst>
      <p:ext uri="{BB962C8B-B14F-4D97-AF65-F5344CB8AC3E}">
        <p14:creationId xmlns:p14="http://schemas.microsoft.com/office/powerpoint/2010/main" val="11986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6247864"/>
          </a:xfrm>
          <a:prstGeom prst="rect">
            <a:avLst/>
          </a:prstGeom>
          <a:noFill/>
        </p:spPr>
        <p:txBody>
          <a:bodyPr wrap="square" rtlCol="0">
            <a:spAutoFit/>
          </a:bodyPr>
          <a:lstStyle/>
          <a:p>
            <a:pPr algn="r" rtl="1"/>
            <a:r>
              <a:rPr lang="ar-EG" sz="4000" b="1" dirty="0" smtClean="0">
                <a:solidFill>
                  <a:srgbClr val="680000"/>
                </a:solidFill>
              </a:rPr>
              <a:t>المسيح </a:t>
            </a:r>
            <a:r>
              <a:rPr lang="ar-EG" sz="4000" b="1" dirty="0">
                <a:solidFill>
                  <a:srgbClr val="680000"/>
                </a:solidFill>
              </a:rPr>
              <a:t>قام بنفس جسده ونفس هياته بما فيها ايضا من اثار المسامير وطعنة </a:t>
            </a:r>
            <a:r>
              <a:rPr lang="ar-EG" sz="4000" b="1" dirty="0" smtClean="0">
                <a:solidFill>
                  <a:srgbClr val="680000"/>
                </a:solidFill>
              </a:rPr>
              <a:t>الحربة </a:t>
            </a:r>
            <a:r>
              <a:rPr lang="ar-EG" sz="4000" b="1" dirty="0">
                <a:solidFill>
                  <a:srgbClr val="680000"/>
                </a:solidFill>
              </a:rPr>
              <a:t>ولكن هذا الجسد الذي دفع ثمن الخطية وتمم الفداء قام كجسد ممجد له سلطان علي </a:t>
            </a:r>
            <a:r>
              <a:rPr lang="ar-EG" sz="4000" b="1" dirty="0" smtClean="0">
                <a:solidFill>
                  <a:srgbClr val="680000"/>
                </a:solidFill>
              </a:rPr>
              <a:t>المادة </a:t>
            </a:r>
            <a:r>
              <a:rPr lang="ar-EG" sz="4000" b="1" dirty="0">
                <a:solidFill>
                  <a:srgbClr val="680000"/>
                </a:solidFill>
              </a:rPr>
              <a:t>ولا يستطيع احد ان يراه الا بشروط هي الإيمان والمحبة والقداسة والرجاء وهذا ليكون للشخص بصيرة روحية يراه بها، وما يساعد علي وجود هذه البصيرة التناول من جسد الرب ودمه كما حدث مع كل تلاميذه و تلميذي عمواس، وهذه البصيرة تعطي أن نعرفه لا كشخص عادى، بل كإله، كما صرخ توما "ربي والهي</a:t>
            </a:r>
            <a:r>
              <a:rPr lang="ar-EG" sz="4000" b="1" dirty="0" smtClean="0">
                <a:solidFill>
                  <a:srgbClr val="680000"/>
                </a:solidFill>
              </a:rPr>
              <a:t>". </a:t>
            </a:r>
            <a:endParaRPr lang="ar-EG" sz="4000" b="1" dirty="0">
              <a:solidFill>
                <a:srgbClr val="680000"/>
              </a:solidFill>
            </a:endParaRPr>
          </a:p>
        </p:txBody>
      </p:sp>
    </p:spTree>
    <p:extLst>
      <p:ext uri="{BB962C8B-B14F-4D97-AF65-F5344CB8AC3E}">
        <p14:creationId xmlns:p14="http://schemas.microsoft.com/office/powerpoint/2010/main" val="321725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6247864"/>
          </a:xfrm>
          <a:prstGeom prst="rect">
            <a:avLst/>
          </a:prstGeom>
          <a:noFill/>
        </p:spPr>
        <p:txBody>
          <a:bodyPr wrap="square" rtlCol="0">
            <a:spAutoFit/>
          </a:bodyPr>
          <a:lstStyle/>
          <a:p>
            <a:pPr algn="r" rtl="1"/>
            <a:r>
              <a:rPr lang="ar-EG" sz="4000" b="1" dirty="0">
                <a:solidFill>
                  <a:srgbClr val="680000"/>
                </a:solidFill>
              </a:rPr>
              <a:t>فالمسيح قام بجسد ممجد لا يستطيع أحد من البشر أن يعاينه ويتطلع إليه. ولكن في هذه الفترة لم يظهر مجد المسيح، لم يظهر هذا المجد ولكن لم يكن كل إنسان قادراً أن يرى المسيح وذلك بسبب خطايا البشر. كان هناك شروط ليرى أحد المسيح. ما عاد أحد يستطيع أن يراه إلاّ بالقدر الذي يسمح به هو. فالخطية جعلت إمكانياتنا الجسدية ضعيفة. وهذا ما نفهمه من </a:t>
            </a:r>
            <a:r>
              <a:rPr lang="ar-EG" sz="4000" b="1" dirty="0" smtClean="0">
                <a:solidFill>
                  <a:srgbClr val="680000"/>
                </a:solidFill>
              </a:rPr>
              <a:t>"</a:t>
            </a:r>
            <a:r>
              <a:rPr lang="ar-EG" sz="4000" b="1" dirty="0">
                <a:solidFill>
                  <a:srgbClr val="680000"/>
                </a:solidFill>
              </a:rPr>
              <a:t>لا يراني الإنسان ويعيش" (خر20:33) فهو يعد </a:t>
            </a:r>
            <a:r>
              <a:rPr lang="ar-EG" sz="4000" b="1" dirty="0" smtClean="0">
                <a:solidFill>
                  <a:srgbClr val="680000"/>
                </a:solidFill>
              </a:rPr>
              <a:t>القيامة </a:t>
            </a:r>
            <a:r>
              <a:rPr lang="ar-EG" sz="4000" b="1" dirty="0">
                <a:solidFill>
                  <a:srgbClr val="680000"/>
                </a:solidFill>
              </a:rPr>
              <a:t>بعد ان دفع ثمن </a:t>
            </a:r>
            <a:r>
              <a:rPr lang="ar-EG" sz="4000" b="1" dirty="0" smtClean="0">
                <a:solidFill>
                  <a:srgbClr val="680000"/>
                </a:solidFill>
              </a:rPr>
              <a:t>الخطية لا يستطيع </a:t>
            </a:r>
            <a:r>
              <a:rPr lang="ar-EG" sz="4000" b="1" dirty="0">
                <a:solidFill>
                  <a:srgbClr val="680000"/>
                </a:solidFill>
              </a:rPr>
              <a:t>كل البشر ان يروه ولكن هو يظهر لمن يعطي لهم ان يتحملوا ظهوره.</a:t>
            </a:r>
          </a:p>
        </p:txBody>
      </p:sp>
    </p:spTree>
    <p:extLst>
      <p:ext uri="{BB962C8B-B14F-4D97-AF65-F5344CB8AC3E}">
        <p14:creationId xmlns:p14="http://schemas.microsoft.com/office/powerpoint/2010/main" val="17172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3170099"/>
          </a:xfrm>
          <a:prstGeom prst="rect">
            <a:avLst/>
          </a:prstGeom>
          <a:noFill/>
        </p:spPr>
        <p:txBody>
          <a:bodyPr wrap="square" rtlCol="0">
            <a:spAutoFit/>
          </a:bodyPr>
          <a:lstStyle/>
          <a:p>
            <a:pPr algn="r" rtl="1"/>
            <a:r>
              <a:rPr lang="ar-EG" sz="4000" b="1" dirty="0">
                <a:solidFill>
                  <a:srgbClr val="680000"/>
                </a:solidFill>
              </a:rPr>
              <a:t>ومن هذا نفهم انه هو نفس الجسد الحقيقي ولكنه بسلطانه علي </a:t>
            </a:r>
            <a:r>
              <a:rPr lang="ar-EG" sz="4000" b="1" dirty="0" smtClean="0">
                <a:solidFill>
                  <a:srgbClr val="680000"/>
                </a:solidFill>
              </a:rPr>
              <a:t>المادة </a:t>
            </a:r>
            <a:r>
              <a:rPr lang="ar-EG" sz="4000" b="1" dirty="0">
                <a:solidFill>
                  <a:srgbClr val="680000"/>
                </a:solidFill>
              </a:rPr>
              <a:t>قادر علي </a:t>
            </a:r>
            <a:r>
              <a:rPr lang="ar-EG" sz="4000" b="1" dirty="0" smtClean="0">
                <a:solidFill>
                  <a:srgbClr val="680000"/>
                </a:solidFill>
              </a:rPr>
              <a:t>كل شيء فلا </a:t>
            </a:r>
            <a:r>
              <a:rPr lang="ar-EG" sz="4000" b="1" dirty="0">
                <a:solidFill>
                  <a:srgbClr val="680000"/>
                </a:solidFill>
              </a:rPr>
              <a:t>توجد عليه اثار تعب او ضعف او ارهاق فلا يدركه </a:t>
            </a:r>
            <a:r>
              <a:rPr lang="ar-EG" sz="4000" b="1" dirty="0" smtClean="0">
                <a:solidFill>
                  <a:srgbClr val="680000"/>
                </a:solidFill>
              </a:rPr>
              <a:t>البعض من </a:t>
            </a:r>
            <a:r>
              <a:rPr lang="ar-EG" sz="4000" b="1" dirty="0">
                <a:solidFill>
                  <a:srgbClr val="680000"/>
                </a:solidFill>
              </a:rPr>
              <a:t>يعرفه من اول لحظه </a:t>
            </a:r>
            <a:r>
              <a:rPr lang="ar-EG" sz="4000" b="1" dirty="0" smtClean="0">
                <a:solidFill>
                  <a:srgbClr val="680000"/>
                </a:solidFill>
              </a:rPr>
              <a:t>وبخاصة من هو لا يزال متأثر بمنظر الصلب</a:t>
            </a:r>
            <a:endParaRPr lang="ar-EG" sz="4000" b="1" dirty="0">
              <a:solidFill>
                <a:srgbClr val="680000"/>
              </a:solidFill>
            </a:endParaRPr>
          </a:p>
        </p:txBody>
      </p:sp>
    </p:spTree>
    <p:extLst>
      <p:ext uri="{BB962C8B-B14F-4D97-AF65-F5344CB8AC3E}">
        <p14:creationId xmlns:p14="http://schemas.microsoft.com/office/powerpoint/2010/main" val="5622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0" y="533400"/>
            <a:ext cx="9138138" cy="4401205"/>
          </a:xfrm>
          <a:prstGeom prst="rect">
            <a:avLst/>
          </a:prstGeom>
          <a:noFill/>
        </p:spPr>
        <p:txBody>
          <a:bodyPr wrap="square" rtlCol="0">
            <a:spAutoFit/>
          </a:bodyPr>
          <a:lstStyle/>
          <a:p>
            <a:pPr algn="r" rtl="1"/>
            <a:r>
              <a:rPr lang="ar-EG" sz="4000" b="1" dirty="0" smtClean="0">
                <a:solidFill>
                  <a:srgbClr val="680000"/>
                </a:solidFill>
              </a:rPr>
              <a:t>وايضا </a:t>
            </a:r>
            <a:r>
              <a:rPr lang="ar-EG" sz="4000" b="1" dirty="0">
                <a:solidFill>
                  <a:srgbClr val="680000"/>
                </a:solidFill>
              </a:rPr>
              <a:t>كما قلت هو يسمح لمن يراه ويعطيهم </a:t>
            </a:r>
            <a:r>
              <a:rPr lang="ar-EG" sz="4000" b="1" dirty="0" smtClean="0">
                <a:solidFill>
                  <a:srgbClr val="680000"/>
                </a:solidFill>
              </a:rPr>
              <a:t>البصيرة </a:t>
            </a:r>
            <a:r>
              <a:rPr lang="ar-EG" sz="4000" b="1" dirty="0">
                <a:solidFill>
                  <a:srgbClr val="680000"/>
                </a:solidFill>
              </a:rPr>
              <a:t>ان يتحملوا ان يروه وهو يعطي هذه </a:t>
            </a:r>
            <a:r>
              <a:rPr lang="ar-EG" sz="4000" b="1" dirty="0" smtClean="0">
                <a:solidFill>
                  <a:srgbClr val="680000"/>
                </a:solidFill>
              </a:rPr>
              <a:t>العطية </a:t>
            </a:r>
            <a:r>
              <a:rPr lang="ar-EG" sz="4000" b="1" dirty="0">
                <a:solidFill>
                  <a:srgbClr val="680000"/>
                </a:solidFill>
              </a:rPr>
              <a:t>بدرجات حسب مشيئته وحسب ايمان الشخص الذي هو امامه ولهذا بطرس عرفه مباشره ومريم </a:t>
            </a:r>
            <a:r>
              <a:rPr lang="ar-EG" sz="4000" b="1" dirty="0" smtClean="0">
                <a:solidFill>
                  <a:srgbClr val="680000"/>
                </a:solidFill>
              </a:rPr>
              <a:t>المجدلية </a:t>
            </a:r>
            <a:r>
              <a:rPr lang="ar-EG" sz="4000" b="1" dirty="0">
                <a:solidFill>
                  <a:srgbClr val="680000"/>
                </a:solidFill>
              </a:rPr>
              <a:t>ومريم </a:t>
            </a:r>
            <a:r>
              <a:rPr lang="ar-EG" sz="4000" b="1" dirty="0" smtClean="0">
                <a:solidFill>
                  <a:srgbClr val="680000"/>
                </a:solidFill>
              </a:rPr>
              <a:t>الأخرى </a:t>
            </a:r>
            <a:r>
              <a:rPr lang="ar-EG" sz="4000" b="1" dirty="0">
                <a:solidFill>
                  <a:srgbClr val="680000"/>
                </a:solidFill>
              </a:rPr>
              <a:t>في ظهوره الثاني لها عرفوه مباشره والتلاميذ في العلية الاحد مساء عرفوه مباشره وبعدها في </a:t>
            </a:r>
            <a:r>
              <a:rPr lang="ar-EG" sz="4000" b="1" dirty="0" smtClean="0">
                <a:solidFill>
                  <a:srgbClr val="680000"/>
                </a:solidFill>
              </a:rPr>
              <a:t>الجليل في الكثير من </a:t>
            </a:r>
            <a:r>
              <a:rPr lang="ar-EG" sz="4000" b="1" dirty="0" err="1" smtClean="0">
                <a:solidFill>
                  <a:srgbClr val="680000"/>
                </a:solidFill>
              </a:rPr>
              <a:t>الظهورات</a:t>
            </a:r>
            <a:endParaRPr lang="ar-EG" sz="4000" b="1" dirty="0">
              <a:solidFill>
                <a:srgbClr val="680000"/>
              </a:solidFill>
            </a:endParaRPr>
          </a:p>
        </p:txBody>
      </p:sp>
    </p:spTree>
    <p:extLst>
      <p:ext uri="{BB962C8B-B14F-4D97-AF65-F5344CB8AC3E}">
        <p14:creationId xmlns:p14="http://schemas.microsoft.com/office/powerpoint/2010/main" val="22644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304800" y="1843950"/>
            <a:ext cx="8514898" cy="3785652"/>
          </a:xfrm>
          <a:prstGeom prst="rect">
            <a:avLst/>
          </a:prstGeom>
          <a:noFill/>
        </p:spPr>
        <p:txBody>
          <a:bodyPr wrap="square" rtlCol="0">
            <a:spAutoFit/>
          </a:bodyPr>
          <a:lstStyle/>
          <a:p>
            <a:pPr algn="r" rtl="1"/>
            <a:r>
              <a:rPr lang="ar-EG" sz="4000" b="1" dirty="0">
                <a:solidFill>
                  <a:srgbClr val="680000"/>
                </a:solidFill>
              </a:rPr>
              <a:t>قصة لقاء السيد المسيح بتلميذي عمواس اللذين أُمسكت أعينهما عن معرفته هي قصة كل إنسان </a:t>
            </a:r>
            <a:r>
              <a:rPr lang="ar-EG" sz="4000" b="1" dirty="0" smtClean="0">
                <a:solidFill>
                  <a:srgbClr val="680000"/>
                </a:solidFill>
              </a:rPr>
              <a:t>روحي يريد بالفعل أن يعرف الرب</a:t>
            </a:r>
            <a:r>
              <a:rPr lang="ar-EG" sz="4000" b="1" smtClean="0">
                <a:solidFill>
                  <a:srgbClr val="680000"/>
                </a:solidFill>
              </a:rPr>
              <a:t>، فيبدأ يرافقه </a:t>
            </a:r>
            <a:r>
              <a:rPr lang="ar-EG" sz="4000" b="1" dirty="0">
                <a:solidFill>
                  <a:srgbClr val="680000"/>
                </a:solidFill>
              </a:rPr>
              <a:t>الرب كل الطريق، ويقوده بنفسه، ويلهب قلبه، ويكشف له أسرار إنجيله، ويعلن له قيامته، ويفتح بصيرته لكي يعاينه ويفرح به.</a:t>
            </a:r>
          </a:p>
        </p:txBody>
      </p:sp>
    </p:spTree>
    <p:extLst>
      <p:ext uri="{BB962C8B-B14F-4D97-AF65-F5344CB8AC3E}">
        <p14:creationId xmlns:p14="http://schemas.microsoft.com/office/powerpoint/2010/main" val="233694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1524000"/>
            <a:ext cx="8991600" cy="3170099"/>
          </a:xfrm>
          <a:prstGeom prst="rect">
            <a:avLst/>
          </a:prstGeom>
          <a:noFill/>
        </p:spPr>
        <p:txBody>
          <a:bodyPr wrap="square" rtlCol="0">
            <a:spAutoFit/>
          </a:bodyPr>
          <a:lstStyle/>
          <a:p>
            <a:pPr algn="r" rtl="1"/>
            <a:r>
              <a:rPr lang="ar-EG" sz="4000" b="1" dirty="0">
                <a:solidFill>
                  <a:srgbClr val="680000"/>
                </a:solidFill>
              </a:rPr>
              <a:t>وتلميذي عمواس المسيح كان </a:t>
            </a:r>
            <a:r>
              <a:rPr lang="ar-EG" sz="4000" b="1" dirty="0" smtClean="0">
                <a:solidFill>
                  <a:srgbClr val="680000"/>
                </a:solidFill>
              </a:rPr>
              <a:t>يتمشى </a:t>
            </a:r>
            <a:r>
              <a:rPr lang="ar-EG" sz="4000" b="1" dirty="0">
                <a:solidFill>
                  <a:srgbClr val="680000"/>
                </a:solidFill>
              </a:rPr>
              <a:t>معهما بل وكسر لهم الخبز</a:t>
            </a:r>
          </a:p>
          <a:p>
            <a:pPr algn="r" rtl="1"/>
            <a:r>
              <a:rPr lang="ar-EG" sz="4000" b="1" dirty="0">
                <a:solidFill>
                  <a:schemeClr val="bg1"/>
                </a:solidFill>
              </a:rPr>
              <a:t>انجيل لوقا 24 </a:t>
            </a:r>
          </a:p>
          <a:p>
            <a:pPr algn="r" rtl="1"/>
            <a:r>
              <a:rPr lang="ar-EG" sz="4000" b="1" dirty="0">
                <a:solidFill>
                  <a:schemeClr val="bg1"/>
                </a:solidFill>
              </a:rPr>
              <a:t>24: 30 فلما </a:t>
            </a:r>
            <a:r>
              <a:rPr lang="ar-EG" sz="4000" b="1" dirty="0" smtClean="0">
                <a:solidFill>
                  <a:schemeClr val="bg1"/>
                </a:solidFill>
              </a:rPr>
              <a:t>اتكأ </a:t>
            </a:r>
            <a:r>
              <a:rPr lang="ar-EG" sz="4000" b="1" dirty="0">
                <a:solidFill>
                  <a:schemeClr val="bg1"/>
                </a:solidFill>
              </a:rPr>
              <a:t>معهما اخذ خبزا و بارك و كسر و ناولهما </a:t>
            </a:r>
          </a:p>
        </p:txBody>
      </p:sp>
    </p:spTree>
    <p:extLst>
      <p:ext uri="{BB962C8B-B14F-4D97-AF65-F5344CB8AC3E}">
        <p14:creationId xmlns:p14="http://schemas.microsoft.com/office/powerpoint/2010/main" val="82719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29308"/>
            <a:ext cx="8991600" cy="6863417"/>
          </a:xfrm>
          <a:prstGeom prst="rect">
            <a:avLst/>
          </a:prstGeom>
          <a:noFill/>
        </p:spPr>
        <p:txBody>
          <a:bodyPr wrap="square" rtlCol="0">
            <a:spAutoFit/>
          </a:bodyPr>
          <a:lstStyle/>
          <a:p>
            <a:pPr algn="r" rtl="1"/>
            <a:r>
              <a:rPr lang="ar-EG" sz="4000" b="1" dirty="0">
                <a:solidFill>
                  <a:srgbClr val="680000"/>
                </a:solidFill>
              </a:rPr>
              <a:t>ومره اخري يؤكد انه ليس رؤيا ولا روحا بل جسد حقيقي </a:t>
            </a:r>
          </a:p>
          <a:p>
            <a:pPr algn="r" rtl="1"/>
            <a:r>
              <a:rPr lang="ar-EG" sz="4000" b="1" dirty="0">
                <a:solidFill>
                  <a:srgbClr val="002060"/>
                </a:solidFill>
              </a:rPr>
              <a:t>انجيل لوقا 24</a:t>
            </a:r>
          </a:p>
          <a:p>
            <a:pPr algn="r" rtl="1"/>
            <a:r>
              <a:rPr lang="ar-EG" sz="4000" b="1" dirty="0">
                <a:solidFill>
                  <a:srgbClr val="002060"/>
                </a:solidFill>
              </a:rPr>
              <a:t>24: 36 و فيما هم يتكلمون بهذا وقف يسوع نفسه في وسطهم و قال لهم سلام لكم </a:t>
            </a:r>
          </a:p>
          <a:p>
            <a:pPr algn="r" rtl="1"/>
            <a:r>
              <a:rPr lang="ar-EG" sz="4000" b="1" dirty="0">
                <a:solidFill>
                  <a:srgbClr val="002060"/>
                </a:solidFill>
              </a:rPr>
              <a:t>24: 37 فجزعوا و خافوا و ظنوا انهم نظروا روحا </a:t>
            </a:r>
          </a:p>
          <a:p>
            <a:pPr algn="r" rtl="1"/>
            <a:r>
              <a:rPr lang="ar-EG" sz="4000" b="1" dirty="0">
                <a:solidFill>
                  <a:srgbClr val="002060"/>
                </a:solidFill>
              </a:rPr>
              <a:t>24: 38 فقال لهم ما بالكم مضطربين و لماذا تخطر افكار في قلوبكم </a:t>
            </a:r>
          </a:p>
          <a:p>
            <a:pPr algn="r" rtl="1"/>
            <a:r>
              <a:rPr lang="ar-EG" sz="4000" b="1" dirty="0">
                <a:solidFill>
                  <a:srgbClr val="002060"/>
                </a:solidFill>
              </a:rPr>
              <a:t>24: 39 انظروا يدي و رجلي اني انا هو </a:t>
            </a:r>
            <a:r>
              <a:rPr lang="ar-EG" sz="4000" b="1" dirty="0" err="1">
                <a:solidFill>
                  <a:srgbClr val="002060"/>
                </a:solidFill>
              </a:rPr>
              <a:t>جسوني</a:t>
            </a:r>
            <a:r>
              <a:rPr lang="ar-EG" sz="4000" b="1" dirty="0">
                <a:solidFill>
                  <a:srgbClr val="002060"/>
                </a:solidFill>
              </a:rPr>
              <a:t> و انظروا فان الروح ليس له لحم و عظام كما ترون لي </a:t>
            </a:r>
          </a:p>
          <a:p>
            <a:pPr algn="r" rtl="1"/>
            <a:r>
              <a:rPr lang="ar-EG" sz="4000" b="1" dirty="0">
                <a:solidFill>
                  <a:srgbClr val="002060"/>
                </a:solidFill>
              </a:rPr>
              <a:t>24: 40 و حين قال هذا اراهم يديه و رجليه </a:t>
            </a:r>
          </a:p>
        </p:txBody>
      </p:sp>
    </p:spTree>
    <p:extLst>
      <p:ext uri="{BB962C8B-B14F-4D97-AF65-F5344CB8AC3E}">
        <p14:creationId xmlns:p14="http://schemas.microsoft.com/office/powerpoint/2010/main" val="302923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797510"/>
            <a:ext cx="8991600" cy="5632311"/>
          </a:xfrm>
          <a:prstGeom prst="rect">
            <a:avLst/>
          </a:prstGeom>
          <a:noFill/>
        </p:spPr>
        <p:txBody>
          <a:bodyPr wrap="square" rtlCol="0">
            <a:spAutoFit/>
          </a:bodyPr>
          <a:lstStyle/>
          <a:p>
            <a:pPr algn="r" rtl="1"/>
            <a:r>
              <a:rPr lang="ar-EG" sz="4000" b="1" dirty="0" smtClean="0">
                <a:solidFill>
                  <a:srgbClr val="002060"/>
                </a:solidFill>
              </a:rPr>
              <a:t>انجيل </a:t>
            </a:r>
            <a:r>
              <a:rPr lang="ar-EG" sz="4000" b="1" dirty="0">
                <a:solidFill>
                  <a:srgbClr val="002060"/>
                </a:solidFill>
              </a:rPr>
              <a:t>لوقا 24</a:t>
            </a:r>
          </a:p>
          <a:p>
            <a:pPr algn="r" rtl="1"/>
            <a:r>
              <a:rPr lang="ar-EG" sz="4000" b="1" dirty="0">
                <a:solidFill>
                  <a:srgbClr val="002060"/>
                </a:solidFill>
              </a:rPr>
              <a:t>24: 41 و بينما هم غير مصدقين من الفرح و متعجبين قال لهم اعندكم ههنا طعام </a:t>
            </a:r>
          </a:p>
          <a:p>
            <a:pPr algn="r" rtl="1"/>
            <a:r>
              <a:rPr lang="ar-EG" sz="4000" b="1" dirty="0">
                <a:solidFill>
                  <a:srgbClr val="002060"/>
                </a:solidFill>
              </a:rPr>
              <a:t>24: 42 فناولوه جزءا من سمك مشوي و شيئا من شهد عسل </a:t>
            </a:r>
          </a:p>
          <a:p>
            <a:pPr algn="r" rtl="1"/>
            <a:r>
              <a:rPr lang="ar-EG" sz="4000" b="1" dirty="0">
                <a:solidFill>
                  <a:srgbClr val="002060"/>
                </a:solidFill>
              </a:rPr>
              <a:t>24: 43 فاخذ و اكل قدامهم </a:t>
            </a:r>
          </a:p>
          <a:p>
            <a:pPr algn="r" rtl="1"/>
            <a:r>
              <a:rPr lang="ar-EG" sz="4000" b="1" dirty="0">
                <a:solidFill>
                  <a:srgbClr val="002060"/>
                </a:solidFill>
              </a:rPr>
              <a:t>24: 44 و قال لهم هذا هو الكلام الذي كلمتكم به و انا بعد معكم انه لا بد ان يتم جميع ما هو مكتوب عني في ناموس موسى و الانبياء و المزامير </a:t>
            </a:r>
          </a:p>
        </p:txBody>
      </p:sp>
    </p:spTree>
    <p:extLst>
      <p:ext uri="{BB962C8B-B14F-4D97-AF65-F5344CB8AC3E}">
        <p14:creationId xmlns:p14="http://schemas.microsoft.com/office/powerpoint/2010/main" val="98034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797510"/>
            <a:ext cx="8991600" cy="2369880"/>
          </a:xfrm>
          <a:prstGeom prst="rect">
            <a:avLst/>
          </a:prstGeom>
          <a:noFill/>
        </p:spPr>
        <p:txBody>
          <a:bodyPr wrap="square" rtlCol="0">
            <a:spAutoFit/>
          </a:bodyPr>
          <a:lstStyle/>
          <a:p>
            <a:pPr algn="r" rtl="1"/>
            <a:r>
              <a:rPr lang="ar-EG" sz="4000" b="1" dirty="0" smtClean="0">
                <a:solidFill>
                  <a:srgbClr val="680000"/>
                </a:solidFill>
              </a:rPr>
              <a:t>وهذا تكلمت عنه سابقا في موضوع </a:t>
            </a:r>
          </a:p>
          <a:p>
            <a:pPr algn="r" rtl="1"/>
            <a:r>
              <a:rPr lang="ar-EG" sz="5400" b="1" dirty="0">
                <a:solidFill>
                  <a:srgbClr val="680000"/>
                </a:solidFill>
                <a:hlinkClick r:id="rId5"/>
              </a:rPr>
              <a:t>ما هي الكتب وشواهد العهد القديم التي تتكلم عن موت الرب يسوع وقيامته</a:t>
            </a:r>
            <a:r>
              <a:rPr lang="ar-EG" sz="5400" b="1" dirty="0">
                <a:solidFill>
                  <a:srgbClr val="680000"/>
                </a:solidFill>
              </a:rPr>
              <a:t> </a:t>
            </a:r>
          </a:p>
        </p:txBody>
      </p:sp>
    </p:spTree>
    <p:extLst>
      <p:ext uri="{BB962C8B-B14F-4D97-AF65-F5344CB8AC3E}">
        <p14:creationId xmlns:p14="http://schemas.microsoft.com/office/powerpoint/2010/main" val="24345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612844"/>
            <a:ext cx="8991600" cy="5632311"/>
          </a:xfrm>
          <a:prstGeom prst="rect">
            <a:avLst/>
          </a:prstGeom>
          <a:noFill/>
        </p:spPr>
        <p:txBody>
          <a:bodyPr wrap="square" rtlCol="0">
            <a:spAutoFit/>
          </a:bodyPr>
          <a:lstStyle/>
          <a:p>
            <a:pPr algn="r" rtl="1"/>
            <a:r>
              <a:rPr lang="ar-EG" sz="4000" b="1" dirty="0">
                <a:solidFill>
                  <a:srgbClr val="680000"/>
                </a:solidFill>
              </a:rPr>
              <a:t>كل هذا يؤكد ان </a:t>
            </a:r>
            <a:r>
              <a:rPr lang="ar-EG" sz="4000" b="1" dirty="0" smtClean="0">
                <a:solidFill>
                  <a:srgbClr val="680000"/>
                </a:solidFill>
              </a:rPr>
              <a:t>المسيح قام بجسده الحقيقي </a:t>
            </a:r>
          </a:p>
          <a:p>
            <a:pPr algn="r" rtl="1"/>
            <a:r>
              <a:rPr lang="ar-EG" sz="4000" b="1" dirty="0" smtClean="0">
                <a:solidFill>
                  <a:srgbClr val="680000"/>
                </a:solidFill>
              </a:rPr>
              <a:t>وأيضا </a:t>
            </a:r>
            <a:endParaRPr lang="ar-EG" sz="4000" b="1" dirty="0">
              <a:solidFill>
                <a:srgbClr val="680000"/>
              </a:solidFill>
            </a:endParaRPr>
          </a:p>
          <a:p>
            <a:pPr algn="r" rtl="1"/>
            <a:r>
              <a:rPr lang="ar-EG" sz="4000" b="1" dirty="0">
                <a:solidFill>
                  <a:srgbClr val="002060"/>
                </a:solidFill>
              </a:rPr>
              <a:t>انجيل يوحنا 20</a:t>
            </a:r>
          </a:p>
          <a:p>
            <a:pPr algn="r" rtl="1"/>
            <a:r>
              <a:rPr lang="ar-EG" sz="4000" b="1" dirty="0">
                <a:solidFill>
                  <a:srgbClr val="002060"/>
                </a:solidFill>
              </a:rPr>
              <a:t>20: 19 و لما كانت عشية ذلك اليوم و هو اول الاسبوع و كانت الابواب مغلقة حيث كان التلاميذ مجتمعين لسبب الخوف من اليهود جاء يسوع و وقف في الوسط و قال لهم سلام لكم </a:t>
            </a:r>
          </a:p>
          <a:p>
            <a:pPr algn="r" rtl="1"/>
            <a:r>
              <a:rPr lang="ar-EG" sz="4000" b="1" dirty="0">
                <a:solidFill>
                  <a:srgbClr val="002060"/>
                </a:solidFill>
              </a:rPr>
              <a:t>20: 20 و لما قال هذا اراهم يديه و جنبه ففرح التلاميذ اذ راوا الرب </a:t>
            </a:r>
          </a:p>
        </p:txBody>
      </p:sp>
    </p:spTree>
    <p:extLst>
      <p:ext uri="{BB962C8B-B14F-4D97-AF65-F5344CB8AC3E}">
        <p14:creationId xmlns:p14="http://schemas.microsoft.com/office/powerpoint/2010/main" val="36411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HeIsRisen_PR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
        <p:nvSpPr>
          <p:cNvPr id="3" name="Rectangle 2"/>
          <p:cNvSpPr/>
          <p:nvPr/>
        </p:nvSpPr>
        <p:spPr>
          <a:xfrm>
            <a:off x="4158264" y="3244334"/>
            <a:ext cx="184731" cy="369332"/>
          </a:xfrm>
          <a:prstGeom prst="rect">
            <a:avLst/>
          </a:prstGeom>
        </p:spPr>
        <p:txBody>
          <a:bodyPr wrap="none">
            <a:spAutoFit/>
          </a:bodyPr>
          <a:lstStyle/>
          <a:p>
            <a:endParaRPr lang="en-US" dirty="0"/>
          </a:p>
        </p:txBody>
      </p:sp>
      <p:sp>
        <p:nvSpPr>
          <p:cNvPr id="5" name="TextBox 4"/>
          <p:cNvSpPr txBox="1"/>
          <p:nvPr/>
        </p:nvSpPr>
        <p:spPr>
          <a:xfrm>
            <a:off x="76200" y="612844"/>
            <a:ext cx="8991600" cy="5016758"/>
          </a:xfrm>
          <a:prstGeom prst="rect">
            <a:avLst/>
          </a:prstGeom>
          <a:noFill/>
        </p:spPr>
        <p:txBody>
          <a:bodyPr wrap="square" rtlCol="0">
            <a:spAutoFit/>
          </a:bodyPr>
          <a:lstStyle/>
          <a:p>
            <a:pPr algn="r" rtl="1"/>
            <a:r>
              <a:rPr lang="ar-EG" sz="4000" b="1" dirty="0">
                <a:solidFill>
                  <a:srgbClr val="680000"/>
                </a:solidFill>
              </a:rPr>
              <a:t>وايضا</a:t>
            </a:r>
          </a:p>
          <a:p>
            <a:pPr algn="r" rtl="1"/>
            <a:r>
              <a:rPr lang="ar-EG" sz="4000" b="1" dirty="0">
                <a:solidFill>
                  <a:srgbClr val="002060"/>
                </a:solidFill>
              </a:rPr>
              <a:t>انجيل يوحنا 20</a:t>
            </a:r>
          </a:p>
          <a:p>
            <a:pPr algn="r" rtl="1"/>
            <a:r>
              <a:rPr lang="ar-EG" sz="4000" b="1" dirty="0">
                <a:solidFill>
                  <a:srgbClr val="002060"/>
                </a:solidFill>
              </a:rPr>
              <a:t>20: 27 ثم قال </a:t>
            </a:r>
            <a:r>
              <a:rPr lang="ar-EG" sz="4000" b="1" dirty="0" err="1">
                <a:solidFill>
                  <a:srgbClr val="002060"/>
                </a:solidFill>
              </a:rPr>
              <a:t>لتوما</a:t>
            </a:r>
            <a:r>
              <a:rPr lang="ar-EG" sz="4000" b="1" dirty="0">
                <a:solidFill>
                  <a:srgbClr val="002060"/>
                </a:solidFill>
              </a:rPr>
              <a:t> هات اصبعك الى هنا و ابصر يدي و هات يدك و ضعها في جنبي و لا تكن غير مؤمن بل مؤمنا </a:t>
            </a:r>
          </a:p>
          <a:p>
            <a:pPr algn="r" rtl="1"/>
            <a:r>
              <a:rPr lang="ar-EG" sz="4000" b="1" dirty="0">
                <a:solidFill>
                  <a:srgbClr val="002060"/>
                </a:solidFill>
              </a:rPr>
              <a:t>20: 28 اجاب توما و قال له ربي و الهي </a:t>
            </a:r>
          </a:p>
          <a:p>
            <a:pPr algn="r" rtl="1"/>
            <a:r>
              <a:rPr lang="ar-EG" sz="4000" b="1" dirty="0">
                <a:solidFill>
                  <a:srgbClr val="002060"/>
                </a:solidFill>
              </a:rPr>
              <a:t>20: 29 قال له يسوع </a:t>
            </a:r>
            <a:r>
              <a:rPr lang="ar-EG" sz="4000" b="1" dirty="0" smtClean="0">
                <a:solidFill>
                  <a:srgbClr val="002060"/>
                </a:solidFill>
              </a:rPr>
              <a:t>لأنك رأيتني </a:t>
            </a:r>
            <a:r>
              <a:rPr lang="ar-EG" sz="4000" b="1" dirty="0">
                <a:solidFill>
                  <a:srgbClr val="002060"/>
                </a:solidFill>
              </a:rPr>
              <a:t>يا توما امنت طوبى للذين امنوا و لم يروا </a:t>
            </a:r>
          </a:p>
        </p:txBody>
      </p:sp>
    </p:spTree>
    <p:extLst>
      <p:ext uri="{BB962C8B-B14F-4D97-AF65-F5344CB8AC3E}">
        <p14:creationId xmlns:p14="http://schemas.microsoft.com/office/powerpoint/2010/main" val="36232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036"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6"/>
                </p:tgtEl>
              </p:cMediaNode>
            </p:video>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3">
      <a:dk1>
        <a:srgbClr val="000078"/>
      </a:dk1>
      <a:lt1>
        <a:srgbClr val="000078"/>
      </a:lt1>
      <a:dk2>
        <a:srgbClr val="000078"/>
      </a:dk2>
      <a:lt2>
        <a:srgbClr val="000078"/>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6251</TotalTime>
  <Words>1922</Words>
  <Application>Microsoft Office PowerPoint</Application>
  <PresentationFormat>On-screen Show (4:3)</PresentationFormat>
  <Paragraphs>124</Paragraphs>
  <Slides>35</Slides>
  <Notes>0</Notes>
  <HiddenSlides>0</HiddenSlides>
  <MMClips>35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Calibri</vt:lpstr>
      <vt:lpstr>Constantia</vt:lpstr>
      <vt:lpstr>Majalla UI</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c:creator>
  <cp:lastModifiedBy>Holy</cp:lastModifiedBy>
  <cp:revision>335</cp:revision>
  <dcterms:created xsi:type="dcterms:W3CDTF">2014-01-09T07:30:52Z</dcterms:created>
  <dcterms:modified xsi:type="dcterms:W3CDTF">2017-04-17T13:25:31Z</dcterms:modified>
</cp:coreProperties>
</file>