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737" r:id="rId2"/>
    <p:sldId id="673" r:id="rId3"/>
    <p:sldId id="661" r:id="rId4"/>
    <p:sldId id="676" r:id="rId5"/>
    <p:sldId id="735" r:id="rId6"/>
    <p:sldId id="677" r:id="rId7"/>
    <p:sldId id="678" r:id="rId8"/>
    <p:sldId id="679" r:id="rId9"/>
    <p:sldId id="680" r:id="rId10"/>
    <p:sldId id="681" r:id="rId11"/>
    <p:sldId id="682" r:id="rId12"/>
    <p:sldId id="683" r:id="rId13"/>
    <p:sldId id="684" r:id="rId14"/>
    <p:sldId id="685" r:id="rId15"/>
    <p:sldId id="686" r:id="rId16"/>
    <p:sldId id="687" r:id="rId17"/>
    <p:sldId id="688" r:id="rId18"/>
    <p:sldId id="689" r:id="rId19"/>
    <p:sldId id="738" r:id="rId20"/>
    <p:sldId id="690" r:id="rId21"/>
    <p:sldId id="691" r:id="rId22"/>
    <p:sldId id="692" r:id="rId23"/>
    <p:sldId id="693" r:id="rId24"/>
    <p:sldId id="694" r:id="rId25"/>
    <p:sldId id="695" r:id="rId26"/>
    <p:sldId id="696" r:id="rId27"/>
    <p:sldId id="697" r:id="rId28"/>
    <p:sldId id="699" r:id="rId29"/>
    <p:sldId id="701" r:id="rId30"/>
    <p:sldId id="702" r:id="rId31"/>
    <p:sldId id="703" r:id="rId32"/>
    <p:sldId id="704" r:id="rId33"/>
    <p:sldId id="706" r:id="rId34"/>
    <p:sldId id="739" r:id="rId35"/>
    <p:sldId id="707" r:id="rId36"/>
    <p:sldId id="708" r:id="rId37"/>
    <p:sldId id="709" r:id="rId38"/>
    <p:sldId id="710" r:id="rId39"/>
    <p:sldId id="711" r:id="rId40"/>
    <p:sldId id="712" r:id="rId41"/>
    <p:sldId id="713" r:id="rId42"/>
    <p:sldId id="714" r:id="rId43"/>
    <p:sldId id="715" r:id="rId44"/>
    <p:sldId id="716" r:id="rId45"/>
    <p:sldId id="717" r:id="rId46"/>
    <p:sldId id="718" r:id="rId47"/>
    <p:sldId id="719" r:id="rId48"/>
    <p:sldId id="720" r:id="rId49"/>
    <p:sldId id="721" r:id="rId50"/>
    <p:sldId id="722" r:id="rId51"/>
    <p:sldId id="723" r:id="rId52"/>
    <p:sldId id="724" r:id="rId53"/>
    <p:sldId id="725" r:id="rId54"/>
    <p:sldId id="726" r:id="rId55"/>
    <p:sldId id="727" r:id="rId56"/>
    <p:sldId id="728" r:id="rId57"/>
    <p:sldId id="729" r:id="rId58"/>
    <p:sldId id="575" r:id="rId59"/>
    <p:sldId id="730" r:id="rId60"/>
    <p:sldId id="736" r:id="rId61"/>
    <p:sldId id="731" r:id="rId62"/>
    <p:sldId id="732" r:id="rId63"/>
    <p:sldId id="733" r:id="rId64"/>
    <p:sldId id="734" r:id="rId65"/>
    <p:sldId id="659" r:id="rId66"/>
    <p:sldId id="574"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CCCC"/>
    <a:srgbClr val="FF66FF"/>
    <a:srgbClr val="FF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735" autoAdjust="0"/>
    <p:restoredTop sz="94660"/>
  </p:normalViewPr>
  <p:slideViewPr>
    <p:cSldViewPr>
      <p:cViewPr varScale="1">
        <p:scale>
          <a:sx n="47" d="100"/>
          <a:sy n="47" d="100"/>
        </p:scale>
        <p:origin x="78" y="762"/>
      </p:cViewPr>
      <p:guideLst>
        <p:guide orient="horz" pos="2160"/>
        <p:guide pos="3840"/>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9D6E1BB0-247E-46DC-92F1-FA61AF534FF4}" type="datetimeFigureOut">
              <a:rPr lang="en-US" smtClean="0"/>
              <a:t>3/29/2020</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38F936FA-A926-49D1-A464-4CF27EA8423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D6E1BB0-247E-46DC-92F1-FA61AF534FF4}" type="datetimeFigureOut">
              <a:rPr lang="en-US" smtClean="0"/>
              <a:t>3/29/2020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F936FA-A926-49D1-A464-4CF27EA8423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D6E1BB0-247E-46DC-92F1-FA61AF534FF4}" type="datetimeFigureOut">
              <a:rPr lang="en-US" smtClean="0"/>
              <a:t>3/29/2020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F936FA-A926-49D1-A464-4CF27EA8423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D6E1BB0-247E-46DC-92F1-FA61AF534FF4}" type="datetimeFigureOut">
              <a:rPr lang="en-US" smtClean="0"/>
              <a:t>3/29/2020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F936FA-A926-49D1-A464-4CF27EA8423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D6E1BB0-247E-46DC-92F1-FA61AF534FF4}" type="datetimeFigureOut">
              <a:rPr lang="en-US" smtClean="0"/>
              <a:t>3/29/2020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F936FA-A926-49D1-A464-4CF27EA8423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D6E1BB0-247E-46DC-92F1-FA61AF534FF4}" type="datetimeFigureOut">
              <a:rPr lang="en-US" smtClean="0"/>
              <a:t>3/29/2020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F936FA-A926-49D1-A464-4CF27EA8423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D6E1BB0-247E-46DC-92F1-FA61AF534FF4}" type="datetimeFigureOut">
              <a:rPr lang="en-US" smtClean="0"/>
              <a:t>3/29/2020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F936FA-A926-49D1-A464-4CF27EA8423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D6E1BB0-247E-46DC-92F1-FA61AF534FF4}" type="datetimeFigureOut">
              <a:rPr lang="en-US" smtClean="0"/>
              <a:t>3/29/2020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F936FA-A926-49D1-A464-4CF27EA8423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6E1BB0-247E-46DC-92F1-FA61AF534FF4}" type="datetimeFigureOut">
              <a:rPr lang="en-US" smtClean="0"/>
              <a:t>3/29/2020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F936FA-A926-49D1-A464-4CF27EA8423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D6E1BB0-247E-46DC-92F1-FA61AF534FF4}" type="datetimeFigureOut">
              <a:rPr lang="en-US" smtClean="0"/>
              <a:t>3/29/2020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F936FA-A926-49D1-A464-4CF27EA8423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9D6E1BB0-247E-46DC-92F1-FA61AF534FF4}" type="datetimeFigureOut">
              <a:rPr lang="en-US" smtClean="0"/>
              <a:t>3/29/2020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69600" y="6356351"/>
            <a:ext cx="812800" cy="365125"/>
          </a:xfrm>
        </p:spPr>
        <p:txBody>
          <a:bodyPr/>
          <a:lstStyle/>
          <a:p>
            <a:fld id="{38F936FA-A926-49D1-A464-4CF27EA8423B}" type="slidenum">
              <a:rPr lang="en-US" smtClean="0"/>
              <a:t>‹#›</a:t>
            </a:fld>
            <a:endParaRPr lang="en-US"/>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D6E1BB0-247E-46DC-92F1-FA61AF534FF4}" type="datetimeFigureOut">
              <a:rPr lang="en-US" smtClean="0"/>
              <a:t>3/29/2020</a:t>
            </a:fld>
            <a:endParaRPr lang="en-US"/>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38F936FA-A926-49D1-A464-4CF27EA8423B}" type="slidenum">
              <a:rPr lang="en-US" smtClean="0"/>
              <a:t>‹#›</a:t>
            </a:fld>
            <a:endParaRPr lang="en-US"/>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5" name="TextBox 4"/>
          <p:cNvSpPr txBox="1"/>
          <p:nvPr/>
        </p:nvSpPr>
        <p:spPr>
          <a:xfrm>
            <a:off x="990600" y="1967061"/>
            <a:ext cx="10210800" cy="2554545"/>
          </a:xfrm>
          <a:prstGeom prst="rect">
            <a:avLst/>
          </a:prstGeom>
          <a:noFill/>
        </p:spPr>
        <p:txBody>
          <a:bodyPr wrap="square" rtlCol="0">
            <a:spAutoFit/>
          </a:bodyPr>
          <a:lstStyle/>
          <a:p>
            <a:pPr algn="ctr" rtl="1"/>
            <a:r>
              <a:rPr lang="ar-EG" sz="8000" b="1" dirty="0">
                <a:solidFill>
                  <a:srgbClr val="FFFFFF"/>
                </a:solidFill>
              </a:rPr>
              <a:t>هل فيروس الكورونا اكبر دليل على التطور</a:t>
            </a:r>
            <a:endParaRPr lang="en-US" sz="8000" b="1" dirty="0">
              <a:solidFill>
                <a:srgbClr val="FFFFFF"/>
              </a:solidFill>
            </a:endParaRPr>
          </a:p>
        </p:txBody>
      </p:sp>
    </p:spTree>
    <p:extLst>
      <p:ext uri="{BB962C8B-B14F-4D97-AF65-F5344CB8AC3E}">
        <p14:creationId xmlns:p14="http://schemas.microsoft.com/office/powerpoint/2010/main" val="262417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228600" y="-86964"/>
            <a:ext cx="11734800" cy="6986528"/>
          </a:xfrm>
          <a:prstGeom prst="rect">
            <a:avLst/>
          </a:prstGeom>
          <a:noFill/>
        </p:spPr>
        <p:txBody>
          <a:bodyPr wrap="square" rtlCol="0">
            <a:spAutoFit/>
          </a:bodyPr>
          <a:lstStyle/>
          <a:p>
            <a:pPr algn="r" rtl="1"/>
            <a:r>
              <a:rPr lang="ar-EG" sz="3200" b="1" dirty="0">
                <a:solidFill>
                  <a:srgbClr val="FFFFFF"/>
                </a:solidFill>
              </a:rPr>
              <a:t>وهي تسبب مرض في الجهاز التنفسي لبعض الثدييات والطيور وأيضا الانسان (بعض هذه الفيروسات تصيب الابقار بأسهل وليس الجهاز </a:t>
            </a:r>
            <a:r>
              <a:rPr lang="ar-EG" sz="3200" b="1" dirty="0" smtClean="0">
                <a:solidFill>
                  <a:srgbClr val="FFFFFF"/>
                </a:solidFill>
              </a:rPr>
              <a:t>التنفسي </a:t>
            </a:r>
            <a:r>
              <a:rPr lang="ar-EG" sz="3200" b="1" dirty="0" err="1" smtClean="0">
                <a:solidFill>
                  <a:srgbClr val="FFFFFF"/>
                </a:solidFill>
              </a:rPr>
              <a:t>وكوفيد</a:t>
            </a:r>
            <a:r>
              <a:rPr lang="ar-EG" sz="3200" b="1" dirty="0" smtClean="0">
                <a:solidFill>
                  <a:srgbClr val="FFFFFF"/>
                </a:solidFill>
              </a:rPr>
              <a:t> عليه خلاف). </a:t>
            </a:r>
            <a:r>
              <a:rPr lang="ar-EG" sz="3200" b="1" dirty="0">
                <a:solidFill>
                  <a:srgbClr val="FFFFFF"/>
                </a:solidFill>
              </a:rPr>
              <a:t>ومنها فيروسات سارس </a:t>
            </a:r>
            <a:r>
              <a:rPr lang="ar-EG" sz="3200" b="1" dirty="0" err="1">
                <a:solidFill>
                  <a:srgbClr val="FFFFFF"/>
                </a:solidFill>
              </a:rPr>
              <a:t>وميرس</a:t>
            </a:r>
            <a:r>
              <a:rPr lang="ar-EG" sz="3200" b="1" dirty="0">
                <a:solidFill>
                  <a:srgbClr val="FFFFFF"/>
                </a:solidFill>
              </a:rPr>
              <a:t> وغيرهم الكثير جدا وهو فيروسات كبيرة بها </a:t>
            </a:r>
            <a:r>
              <a:rPr lang="en-CA" sz="3200" b="1" dirty="0">
                <a:solidFill>
                  <a:srgbClr val="FFFFFF"/>
                </a:solidFill>
              </a:rPr>
              <a:t>RNA </a:t>
            </a:r>
            <a:r>
              <a:rPr lang="ar-EG" sz="3200" b="1" dirty="0">
                <a:solidFill>
                  <a:srgbClr val="FFFFFF"/>
                </a:solidFill>
              </a:rPr>
              <a:t>يصل الى 34 ألف قاعدة </a:t>
            </a:r>
            <a:r>
              <a:rPr lang="ar-EG" sz="3200" b="1" dirty="0" err="1">
                <a:solidFill>
                  <a:srgbClr val="FFFFFF"/>
                </a:solidFill>
              </a:rPr>
              <a:t>نيكليتيدية</a:t>
            </a:r>
            <a:r>
              <a:rPr lang="ar-EG" sz="3200" b="1" dirty="0">
                <a:solidFill>
                  <a:srgbClr val="FFFFFF"/>
                </a:solidFill>
              </a:rPr>
              <a:t> من مجموعة فيروسات ثقيلة. </a:t>
            </a:r>
          </a:p>
          <a:p>
            <a:pPr algn="r" rtl="1"/>
            <a:r>
              <a:rPr lang="ar-EG" sz="3200" b="1" dirty="0">
                <a:solidFill>
                  <a:srgbClr val="FFFFFF"/>
                </a:solidFill>
              </a:rPr>
              <a:t>هذا الفيروس هو فقط تنوع من هذه العائلة وغالبا من مصدر حيواني فبدراسة </a:t>
            </a:r>
            <a:r>
              <a:rPr lang="en-CA" sz="3200" b="1" dirty="0">
                <a:solidFill>
                  <a:srgbClr val="FFFFFF"/>
                </a:solidFill>
              </a:rPr>
              <a:t>RNA </a:t>
            </a:r>
            <a:r>
              <a:rPr lang="ar-EG" sz="3200" b="1" dirty="0">
                <a:solidFill>
                  <a:srgbClr val="FFFFFF"/>
                </a:solidFill>
              </a:rPr>
              <a:t>وضح تشابه بينه وبين كورونا فيروس الذي يصيب الخفاش </a:t>
            </a:r>
            <a:r>
              <a:rPr lang="en-CA" sz="3200" b="1" dirty="0">
                <a:solidFill>
                  <a:srgbClr val="FFFFFF"/>
                </a:solidFill>
              </a:rPr>
              <a:t>bat coronaviruses</a:t>
            </a:r>
            <a:r>
              <a:rPr lang="ar-EG" sz="3200" b="1" dirty="0">
                <a:solidFill>
                  <a:srgbClr val="FFFFFF"/>
                </a:solidFill>
              </a:rPr>
              <a:t>وهو </a:t>
            </a:r>
            <a:r>
              <a:rPr lang="en-CA" sz="3200" b="1" dirty="0" err="1">
                <a:solidFill>
                  <a:srgbClr val="FFFFFF"/>
                </a:solidFill>
              </a:rPr>
              <a:t>BatCov</a:t>
            </a:r>
            <a:r>
              <a:rPr lang="en-CA" sz="3200" b="1" dirty="0">
                <a:solidFill>
                  <a:srgbClr val="FFFFFF"/>
                </a:solidFill>
              </a:rPr>
              <a:t> RaTG13 </a:t>
            </a:r>
            <a:r>
              <a:rPr lang="ar-EG" sz="3200" b="1" dirty="0" smtClean="0">
                <a:solidFill>
                  <a:srgbClr val="FFFFFF"/>
                </a:solidFill>
              </a:rPr>
              <a:t> بنسبة </a:t>
            </a:r>
            <a:r>
              <a:rPr lang="ar-EG" sz="3200" b="1" dirty="0">
                <a:solidFill>
                  <a:srgbClr val="FFFFFF"/>
                </a:solidFill>
              </a:rPr>
              <a:t>96% وأيضا يتشابه جدا مع فيروس كورونا يصيب حيوان المدرع </a:t>
            </a:r>
            <a:r>
              <a:rPr lang="en-CA" sz="3200" b="1" dirty="0">
                <a:solidFill>
                  <a:srgbClr val="FFFFFF"/>
                </a:solidFill>
              </a:rPr>
              <a:t>pangolins</a:t>
            </a:r>
          </a:p>
          <a:p>
            <a:pPr algn="r" rtl="1"/>
            <a:r>
              <a:rPr lang="ar-EG" sz="3200" b="1" dirty="0">
                <a:solidFill>
                  <a:srgbClr val="FFFFFF"/>
                </a:solidFill>
              </a:rPr>
              <a:t>المهم 96% من </a:t>
            </a:r>
            <a:r>
              <a:rPr lang="en-CA" sz="3200" b="1" dirty="0" smtClean="0">
                <a:solidFill>
                  <a:srgbClr val="FFFFFF"/>
                </a:solidFill>
              </a:rPr>
              <a:t>29891</a:t>
            </a:r>
            <a:r>
              <a:rPr lang="ar-EG" sz="3200" b="1" dirty="0" smtClean="0">
                <a:solidFill>
                  <a:srgbClr val="FFFFFF"/>
                </a:solidFill>
              </a:rPr>
              <a:t> </a:t>
            </a:r>
            <a:r>
              <a:rPr lang="ar-EG" sz="3200" b="1" dirty="0">
                <a:solidFill>
                  <a:srgbClr val="FFFFFF"/>
                </a:solidFill>
              </a:rPr>
              <a:t>= أي يوجد </a:t>
            </a:r>
            <a:r>
              <a:rPr lang="ar-EG" sz="3200" b="1" dirty="0" smtClean="0">
                <a:solidFill>
                  <a:srgbClr val="FFFFFF"/>
                </a:solidFill>
              </a:rPr>
              <a:t>اختلاف تقريبا 1195 </a:t>
            </a:r>
            <a:r>
              <a:rPr lang="ar-EG" sz="3200" b="1" dirty="0">
                <a:solidFill>
                  <a:srgbClr val="FFFFFF"/>
                </a:solidFill>
              </a:rPr>
              <a:t>قاعدة جينية فقط هذا اقل من جين في الانسان والمهم انه تغير في اكواد سببت ان بروتين في الفيروس يصبح يلتصق بمستقبل في الخلية البشرية </a:t>
            </a:r>
            <a:r>
              <a:rPr lang="en-CA" sz="3200" b="1" dirty="0">
                <a:solidFill>
                  <a:srgbClr val="FFFFFF"/>
                </a:solidFill>
              </a:rPr>
              <a:t>ACE-2 </a:t>
            </a:r>
            <a:r>
              <a:rPr lang="ar-EG" sz="3200" b="1" dirty="0" smtClean="0">
                <a:solidFill>
                  <a:srgbClr val="FFFFFF"/>
                </a:solidFill>
              </a:rPr>
              <a:t> مثل </a:t>
            </a:r>
            <a:r>
              <a:rPr lang="ar-EG" sz="3200" b="1" dirty="0">
                <a:solidFill>
                  <a:srgbClr val="FFFFFF"/>
                </a:solidFill>
              </a:rPr>
              <a:t>المفتاح والقفل المناسب </a:t>
            </a:r>
            <a:r>
              <a:rPr lang="ar-EG" sz="3200" b="1" dirty="0" smtClean="0">
                <a:solidFill>
                  <a:srgbClr val="FFFFFF"/>
                </a:solidFill>
              </a:rPr>
              <a:t>له</a:t>
            </a:r>
          </a:p>
          <a:p>
            <a:pPr algn="r" rtl="1"/>
            <a:r>
              <a:rPr lang="ar-EG" sz="3200" b="1" dirty="0" smtClean="0">
                <a:solidFill>
                  <a:srgbClr val="FFFFFF"/>
                </a:solidFill>
              </a:rPr>
              <a:t>فهل </a:t>
            </a:r>
            <a:r>
              <a:rPr lang="ar-EG" sz="3200" b="1" dirty="0">
                <a:solidFill>
                  <a:srgbClr val="FFFFFF"/>
                </a:solidFill>
              </a:rPr>
              <a:t>لو لغينا عنصر انه صنع بشر وتلاعب بالجينات </a:t>
            </a:r>
            <a:r>
              <a:rPr lang="ar-EG" sz="3200" b="1" dirty="0" smtClean="0">
                <a:solidFill>
                  <a:srgbClr val="FFFFFF"/>
                </a:solidFill>
              </a:rPr>
              <a:t>لإنتاج </a:t>
            </a:r>
            <a:r>
              <a:rPr lang="ar-EG" sz="3200" b="1" dirty="0">
                <a:solidFill>
                  <a:srgbClr val="FFFFFF"/>
                </a:solidFill>
              </a:rPr>
              <a:t>أسلحة بيولوجية كما قلت فهل لو التغير في اكواد بما يشبه الطفرات </a:t>
            </a:r>
            <a:r>
              <a:rPr lang="ar-EG" sz="3200" b="1" dirty="0" smtClean="0">
                <a:solidFill>
                  <a:srgbClr val="FFFFFF"/>
                </a:solidFill>
              </a:rPr>
              <a:t>(وسأشرح </a:t>
            </a:r>
            <a:r>
              <a:rPr lang="ar-EG" sz="3200" b="1" dirty="0">
                <a:solidFill>
                  <a:srgbClr val="FFFFFF"/>
                </a:solidFill>
              </a:rPr>
              <a:t>لماذا أقول يشبه الطفرات وليس طفرات حقيقية) فهل طفرات تسبب هذا؟</a:t>
            </a:r>
          </a:p>
        </p:txBody>
      </p:sp>
    </p:spTree>
    <p:extLst>
      <p:ext uri="{BB962C8B-B14F-4D97-AF65-F5344CB8AC3E}">
        <p14:creationId xmlns:p14="http://schemas.microsoft.com/office/powerpoint/2010/main" val="258706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228600" y="152400"/>
            <a:ext cx="11734800" cy="6001643"/>
          </a:xfrm>
          <a:prstGeom prst="rect">
            <a:avLst/>
          </a:prstGeom>
          <a:noFill/>
        </p:spPr>
        <p:txBody>
          <a:bodyPr wrap="square" rtlCol="0">
            <a:spAutoFit/>
          </a:bodyPr>
          <a:lstStyle/>
          <a:p>
            <a:pPr algn="r" rtl="1"/>
            <a:r>
              <a:rPr lang="ar-EG" sz="3200" b="1" dirty="0">
                <a:solidFill>
                  <a:srgbClr val="FFFFFF"/>
                </a:solidFill>
              </a:rPr>
              <a:t>الإجابة لا لان الفيروس لا ينقسم ذاتيا لتحدث له طفرة بل هو لا يعتبر كائن حي </a:t>
            </a:r>
          </a:p>
          <a:p>
            <a:pPr algn="r" rtl="1"/>
            <a:r>
              <a:rPr lang="ar-EG" sz="3200" b="1" dirty="0">
                <a:solidFill>
                  <a:srgbClr val="FFFFFF"/>
                </a:solidFill>
              </a:rPr>
              <a:t>في بحث قدم في موقع </a:t>
            </a:r>
            <a:r>
              <a:rPr lang="ar-EG" sz="3200" b="1" dirty="0" err="1">
                <a:solidFill>
                  <a:srgbClr val="FFFFFF"/>
                </a:solidFill>
              </a:rPr>
              <a:t>فيرولوجي</a:t>
            </a:r>
            <a:r>
              <a:rPr lang="ar-EG" sz="3200" b="1" dirty="0">
                <a:solidFill>
                  <a:srgbClr val="FFFFFF"/>
                </a:solidFill>
              </a:rPr>
              <a:t> قدم عشر اسباب لماذا </a:t>
            </a:r>
            <a:r>
              <a:rPr lang="ar-EG" sz="3200" b="1" dirty="0" smtClean="0">
                <a:solidFill>
                  <a:srgbClr val="FFFFFF"/>
                </a:solidFill>
              </a:rPr>
              <a:t>لا يمكن </a:t>
            </a:r>
            <a:r>
              <a:rPr lang="ar-EG" sz="3200" b="1" dirty="0">
                <a:solidFill>
                  <a:srgbClr val="FFFFFF"/>
                </a:solidFill>
              </a:rPr>
              <a:t>ان يضاف الفيروسات الي شجرة التطور </a:t>
            </a:r>
            <a:r>
              <a:rPr lang="ar-EG" sz="3200" b="1" dirty="0" smtClean="0">
                <a:solidFill>
                  <a:srgbClr val="FFFFFF"/>
                </a:solidFill>
              </a:rPr>
              <a:t>لأنه </a:t>
            </a:r>
            <a:r>
              <a:rPr lang="ar-EG" sz="3200" b="1" dirty="0">
                <a:solidFill>
                  <a:srgbClr val="FFFFFF"/>
                </a:solidFill>
              </a:rPr>
              <a:t>لا يعتبر اصلا كائن حي ولهذا رفض تماما ان يكون مصدر للحياة. وهنا اقدمهم </a:t>
            </a:r>
            <a:r>
              <a:rPr lang="ar-EG" sz="3200" b="1" dirty="0" smtClean="0">
                <a:solidFill>
                  <a:srgbClr val="FFFFFF"/>
                </a:solidFill>
              </a:rPr>
              <a:t>كأدلة </a:t>
            </a:r>
            <a:r>
              <a:rPr lang="ar-EG" sz="3200" b="1" dirty="0">
                <a:solidFill>
                  <a:srgbClr val="FFFFFF"/>
                </a:solidFill>
              </a:rPr>
              <a:t>على ان الفيرس يؤكد خطأ ادعاء التطور التدريجي</a:t>
            </a:r>
          </a:p>
          <a:p>
            <a:pPr algn="r" rtl="1"/>
            <a:r>
              <a:rPr lang="ar-EG" sz="3200" b="1" dirty="0">
                <a:solidFill>
                  <a:srgbClr val="FFFFFF"/>
                </a:solidFill>
              </a:rPr>
              <a:t>1 الفيرس هو حسب تعريف الحياه هو غير حي </a:t>
            </a:r>
            <a:r>
              <a:rPr lang="en-CA" sz="3200" b="1" dirty="0">
                <a:solidFill>
                  <a:srgbClr val="FFFFFF"/>
                </a:solidFill>
              </a:rPr>
              <a:t>Viruses are not alive</a:t>
            </a:r>
          </a:p>
          <a:p>
            <a:pPr algn="r" rtl="1"/>
            <a:r>
              <a:rPr lang="ar-EG" sz="3200" b="1" dirty="0">
                <a:solidFill>
                  <a:srgbClr val="FFFFFF"/>
                </a:solidFill>
              </a:rPr>
              <a:t>في خلال التاريخ كان هناك عدة تعريفات للحياة (سواء تنفس داخلي او دورة كربون او </a:t>
            </a:r>
            <a:r>
              <a:rPr lang="ar-EG" sz="3200" b="1" dirty="0" smtClean="0">
                <a:solidFill>
                  <a:srgbClr val="FFFFFF"/>
                </a:solidFill>
              </a:rPr>
              <a:t>تغذية او عمليات حيوية او انقسام او حركة وغيره</a:t>
            </a:r>
            <a:r>
              <a:rPr lang="ar-EG" sz="3200" b="1" dirty="0">
                <a:solidFill>
                  <a:srgbClr val="FFFFFF"/>
                </a:solidFill>
              </a:rPr>
              <a:t>) ولكن ولا واحد منهم ناسب الفيروسات ليعتبروا كائن حي فهو يفتقدوا الي اي عمليات بها طاقة ويفتقدوا الي تصنيع اي طاقة داخلية ولا يوجد بهم اي دورة من الكربون </a:t>
            </a:r>
            <a:r>
              <a:rPr lang="en-CA" sz="3200" b="1" dirty="0">
                <a:solidFill>
                  <a:srgbClr val="FFFFFF"/>
                </a:solidFill>
              </a:rPr>
              <a:t>carbon metabolism </a:t>
            </a:r>
            <a:r>
              <a:rPr lang="ar-EG" sz="3200" b="1" dirty="0" smtClean="0">
                <a:solidFill>
                  <a:srgbClr val="FFFFFF"/>
                </a:solidFill>
              </a:rPr>
              <a:t> ولا </a:t>
            </a:r>
            <a:r>
              <a:rPr lang="ar-EG" sz="3200" b="1" dirty="0">
                <a:solidFill>
                  <a:srgbClr val="FFFFFF"/>
                </a:solidFill>
              </a:rPr>
              <a:t>ينقسموا ذاتيا </a:t>
            </a:r>
            <a:r>
              <a:rPr lang="ar-EG" sz="3200" b="1" dirty="0" smtClean="0">
                <a:solidFill>
                  <a:srgbClr val="FFFFFF"/>
                </a:solidFill>
              </a:rPr>
              <a:t>بل فقط يزيد عددهم ولا </a:t>
            </a:r>
            <a:r>
              <a:rPr lang="ar-EG" sz="3200" b="1" dirty="0" err="1" smtClean="0">
                <a:solidFill>
                  <a:srgbClr val="FFFFFF"/>
                </a:solidFill>
              </a:rPr>
              <a:t>يتغذي</a:t>
            </a:r>
            <a:r>
              <a:rPr lang="ar-EG" sz="3200" b="1" dirty="0" smtClean="0">
                <a:solidFill>
                  <a:srgbClr val="FFFFFF"/>
                </a:solidFill>
              </a:rPr>
              <a:t> ولا يتحرك كما </a:t>
            </a:r>
            <a:r>
              <a:rPr lang="ar-EG" sz="3200" b="1" dirty="0">
                <a:solidFill>
                  <a:srgbClr val="FFFFFF"/>
                </a:solidFill>
              </a:rPr>
              <a:t>نعرف وبدون خلية عائل الفيرس هو عبارة عن مركبات عضوية وليس كائن أصلا. </a:t>
            </a:r>
            <a:r>
              <a:rPr lang="ar-EG" sz="3200" b="1" dirty="0">
                <a:solidFill>
                  <a:srgbClr val="FFFF00"/>
                </a:solidFill>
              </a:rPr>
              <a:t>فلهذا هو ليس كائن حي ينقسم ذاتيا ليتطور</a:t>
            </a:r>
            <a:r>
              <a:rPr lang="ar-EG" sz="3200" b="1" dirty="0" smtClean="0">
                <a:solidFill>
                  <a:srgbClr val="FFFF00"/>
                </a:solidFill>
              </a:rPr>
              <a:t>. </a:t>
            </a:r>
            <a:r>
              <a:rPr lang="ar-EG" sz="3200" b="1" dirty="0" smtClean="0">
                <a:solidFill>
                  <a:srgbClr val="FFFFFF"/>
                </a:solidFill>
              </a:rPr>
              <a:t>واقصى حد يعرف بنصف حي</a:t>
            </a:r>
            <a:endParaRPr lang="ar-EG" sz="3200" b="1" dirty="0">
              <a:solidFill>
                <a:srgbClr val="FFFF00"/>
              </a:solidFill>
            </a:endParaRPr>
          </a:p>
        </p:txBody>
      </p:sp>
    </p:spTree>
    <p:extLst>
      <p:ext uri="{BB962C8B-B14F-4D97-AF65-F5344CB8AC3E}">
        <p14:creationId xmlns:p14="http://schemas.microsoft.com/office/powerpoint/2010/main" val="303194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228600" y="152400"/>
            <a:ext cx="11734800" cy="5016758"/>
          </a:xfrm>
          <a:prstGeom prst="rect">
            <a:avLst/>
          </a:prstGeom>
          <a:noFill/>
        </p:spPr>
        <p:txBody>
          <a:bodyPr wrap="square" rtlCol="0">
            <a:spAutoFit/>
          </a:bodyPr>
          <a:lstStyle/>
          <a:p>
            <a:pPr algn="r" rtl="1"/>
            <a:r>
              <a:rPr lang="ar-EG" sz="3200" b="1" dirty="0">
                <a:solidFill>
                  <a:srgbClr val="FFFFFF"/>
                </a:solidFill>
              </a:rPr>
              <a:t>2 الفيرس متعدد المصادر </a:t>
            </a:r>
            <a:r>
              <a:rPr lang="en-CA" sz="3200" b="1" dirty="0">
                <a:solidFill>
                  <a:srgbClr val="FFFFFF"/>
                </a:solidFill>
              </a:rPr>
              <a:t>Viruses are polyphyletic</a:t>
            </a:r>
          </a:p>
          <a:p>
            <a:pPr algn="r" rtl="1"/>
            <a:r>
              <a:rPr lang="ar-EG" sz="3200" b="1" dirty="0">
                <a:solidFill>
                  <a:srgbClr val="FFFFFF"/>
                </a:solidFill>
              </a:rPr>
              <a:t>بمعنى ان </a:t>
            </a:r>
            <a:r>
              <a:rPr lang="ar-EG" sz="3200" b="1" dirty="0" err="1">
                <a:solidFill>
                  <a:srgbClr val="FFFFFF"/>
                </a:solidFill>
              </a:rPr>
              <a:t>الفيرس</a:t>
            </a:r>
            <a:r>
              <a:rPr lang="ar-EG" sz="3200" b="1" dirty="0">
                <a:solidFill>
                  <a:srgbClr val="FFFFFF"/>
                </a:solidFill>
              </a:rPr>
              <a:t> </a:t>
            </a:r>
            <a:r>
              <a:rPr lang="ar-EG" sz="3200" b="1" dirty="0" smtClean="0">
                <a:solidFill>
                  <a:srgbClr val="FFFFFF"/>
                </a:solidFill>
              </a:rPr>
              <a:t>ظاهريا لا </a:t>
            </a:r>
            <a:r>
              <a:rPr lang="ar-EG" sz="3200" b="1" dirty="0">
                <a:solidFill>
                  <a:srgbClr val="FFFFFF"/>
                </a:solidFill>
              </a:rPr>
              <a:t>تستطيع ان تجمعه في مجموعات من جدود مشتركة مثل تقسيم اجناس الكائنات بناء على خواص المشتركة </a:t>
            </a:r>
            <a:r>
              <a:rPr lang="ar-EG" sz="3200" b="1" dirty="0" smtClean="0">
                <a:solidFill>
                  <a:srgbClr val="FFFFFF"/>
                </a:solidFill>
              </a:rPr>
              <a:t>مثل الثدييات وغيره فالفيروسات </a:t>
            </a:r>
            <a:r>
              <a:rPr lang="ar-EG" sz="3200" b="1" dirty="0">
                <a:solidFill>
                  <a:srgbClr val="FFFFFF"/>
                </a:solidFill>
              </a:rPr>
              <a:t>مكوناتها لا تستطيع ان تجمعها في مجموعة واحدة لتضعها تحت شجرة الحياة وتقول انهم متشابهين في هذا التركيب او هذه الخاصية واحد في كل الفيروسات المختلفة </a:t>
            </a:r>
            <a:endParaRPr lang="ar-EG" sz="3200" b="1" dirty="0" smtClean="0">
              <a:solidFill>
                <a:srgbClr val="FFFFFF"/>
              </a:solidFill>
            </a:endParaRPr>
          </a:p>
          <a:p>
            <a:pPr algn="r" rtl="1"/>
            <a:r>
              <a:rPr lang="ar-EG" sz="3200" b="1" dirty="0" smtClean="0">
                <a:solidFill>
                  <a:srgbClr val="FFFFFF"/>
                </a:solidFill>
              </a:rPr>
              <a:t>وهذا </a:t>
            </a:r>
            <a:r>
              <a:rPr lang="ar-EG" sz="3200" b="1" dirty="0">
                <a:solidFill>
                  <a:srgbClr val="FFFFFF"/>
                </a:solidFill>
              </a:rPr>
              <a:t>يؤكد ايضا كما قلت ان البداية ليس تطور تدريجي ولكن تنوع ضخم لكل الاجناس </a:t>
            </a:r>
            <a:r>
              <a:rPr lang="ar-EG" sz="3200" b="1" dirty="0" smtClean="0">
                <a:solidFill>
                  <a:srgbClr val="FFFFFF"/>
                </a:solidFill>
              </a:rPr>
              <a:t>مثل بكتيريا </a:t>
            </a:r>
            <a:r>
              <a:rPr lang="ar-EG" sz="3200" b="1" dirty="0">
                <a:solidFill>
                  <a:srgbClr val="FFFFFF"/>
                </a:solidFill>
              </a:rPr>
              <a:t>حتى النباتات والحيوانات وغيرها ويشهد عليها تنوع الضخم للفيروسات المناسب لكل </a:t>
            </a:r>
            <a:r>
              <a:rPr lang="ar-EG" sz="3200" b="1" dirty="0" smtClean="0">
                <a:solidFill>
                  <a:srgbClr val="FFFFFF"/>
                </a:solidFill>
              </a:rPr>
              <a:t>منها. فلا </a:t>
            </a:r>
            <a:r>
              <a:rPr lang="ar-EG" sz="3200" b="1" dirty="0">
                <a:solidFill>
                  <a:srgbClr val="FFFFFF"/>
                </a:solidFill>
              </a:rPr>
              <a:t>يوجد تقسيم شجري للفيروسات وهذا ضد التطور </a:t>
            </a:r>
          </a:p>
          <a:p>
            <a:pPr algn="r" rtl="1"/>
            <a:r>
              <a:rPr lang="ar-EG" sz="3200" b="1" dirty="0">
                <a:solidFill>
                  <a:srgbClr val="FFFFFF"/>
                </a:solidFill>
              </a:rPr>
              <a:t>3 </a:t>
            </a:r>
            <a:r>
              <a:rPr lang="ar-EG" sz="3200" b="1" dirty="0" smtClean="0">
                <a:solidFill>
                  <a:srgbClr val="FFFFFF"/>
                </a:solidFill>
              </a:rPr>
              <a:t>جينيا لا </a:t>
            </a:r>
            <a:r>
              <a:rPr lang="ar-EG" sz="3200" b="1" dirty="0">
                <a:solidFill>
                  <a:srgbClr val="FFFFFF"/>
                </a:solidFill>
              </a:rPr>
              <a:t>تستطيع ان ترسم خط لجد ولو حتى تخيلي </a:t>
            </a:r>
            <a:r>
              <a:rPr lang="ar-EG" sz="3200" b="1" dirty="0" smtClean="0">
                <a:solidFill>
                  <a:srgbClr val="FFFFFF"/>
                </a:solidFill>
              </a:rPr>
              <a:t>للفيروسات</a:t>
            </a:r>
          </a:p>
          <a:p>
            <a:pPr algn="l"/>
            <a:r>
              <a:rPr lang="ar-EG" sz="3200" b="1" dirty="0" smtClean="0">
                <a:solidFill>
                  <a:srgbClr val="FFFFFF"/>
                </a:solidFill>
              </a:rPr>
              <a:t> </a:t>
            </a:r>
            <a:r>
              <a:rPr lang="en-CA" sz="3200" b="1" dirty="0">
                <a:solidFill>
                  <a:srgbClr val="FFFFFF"/>
                </a:solidFill>
              </a:rPr>
              <a:t>There are no ancestral viral </a:t>
            </a:r>
            <a:r>
              <a:rPr lang="en-CA" sz="3200" b="1" dirty="0" smtClean="0">
                <a:solidFill>
                  <a:srgbClr val="FFFFFF"/>
                </a:solidFill>
              </a:rPr>
              <a:t>lineages</a:t>
            </a:r>
            <a:endParaRPr lang="en-CA" sz="3200" b="1" dirty="0">
              <a:solidFill>
                <a:srgbClr val="FFFFFF"/>
              </a:solidFill>
            </a:endParaRPr>
          </a:p>
        </p:txBody>
      </p:sp>
    </p:spTree>
    <p:extLst>
      <p:ext uri="{BB962C8B-B14F-4D97-AF65-F5344CB8AC3E}">
        <p14:creationId xmlns:p14="http://schemas.microsoft.com/office/powerpoint/2010/main" val="137243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228600" y="2771"/>
            <a:ext cx="11734800" cy="6986528"/>
          </a:xfrm>
          <a:prstGeom prst="rect">
            <a:avLst/>
          </a:prstGeom>
          <a:noFill/>
        </p:spPr>
        <p:txBody>
          <a:bodyPr wrap="square" rtlCol="0">
            <a:spAutoFit/>
          </a:bodyPr>
          <a:lstStyle/>
          <a:p>
            <a:pPr algn="r" rtl="1"/>
            <a:r>
              <a:rPr lang="ar-EG" sz="3200" b="1" dirty="0">
                <a:solidFill>
                  <a:srgbClr val="FFFFFF"/>
                </a:solidFill>
              </a:rPr>
              <a:t>كما قلت </a:t>
            </a:r>
            <a:r>
              <a:rPr lang="ar-EG" sz="3200" b="1" dirty="0" smtClean="0">
                <a:solidFill>
                  <a:srgbClr val="FFFFFF"/>
                </a:solidFill>
              </a:rPr>
              <a:t>عائلات الفيروسات </a:t>
            </a:r>
            <a:r>
              <a:rPr lang="ar-EG" sz="3200" b="1" dirty="0">
                <a:solidFill>
                  <a:srgbClr val="FFFFFF"/>
                </a:solidFill>
              </a:rPr>
              <a:t>غير متشابهين بل ولا يشتركوا في جين واحد اي لا يوجد جين واحد مشترك بين كل </a:t>
            </a:r>
            <a:r>
              <a:rPr lang="ar-EG" sz="3200" b="1" dirty="0" smtClean="0">
                <a:solidFill>
                  <a:srgbClr val="FFFFFF"/>
                </a:solidFill>
              </a:rPr>
              <a:t>عائلات الفيروسات </a:t>
            </a:r>
            <a:r>
              <a:rPr lang="ar-EG" sz="3200" b="1" dirty="0">
                <a:solidFill>
                  <a:srgbClr val="FFFFFF"/>
                </a:solidFill>
              </a:rPr>
              <a:t>مع ملاحظة ان كل جين في كل فيرس هو هام جدا ولا يستطيع الفيرس الاستغناء عنه فهو اصلا صغير جدا الى حد لا يصلح ان يفقد جين واحد والا انتهى. هذا يوضح ان </a:t>
            </a:r>
            <a:r>
              <a:rPr lang="ar-EG" sz="3200" b="1" dirty="0" smtClean="0">
                <a:solidFill>
                  <a:srgbClr val="FFFFFF"/>
                </a:solidFill>
              </a:rPr>
              <a:t>الفيروسات </a:t>
            </a:r>
            <a:r>
              <a:rPr lang="ar-EG" sz="3200" b="1" dirty="0">
                <a:solidFill>
                  <a:srgbClr val="FFFFFF"/>
                </a:solidFill>
              </a:rPr>
              <a:t>كلها صممت ولم تتطور من جد </a:t>
            </a:r>
            <a:r>
              <a:rPr lang="ar-EG" sz="3200" b="1" dirty="0" smtClean="0">
                <a:solidFill>
                  <a:srgbClr val="FFFFFF"/>
                </a:solidFill>
              </a:rPr>
              <a:t>مشترك. وهذا </a:t>
            </a:r>
            <a:r>
              <a:rPr lang="ar-EG" sz="3200" b="1" dirty="0">
                <a:solidFill>
                  <a:srgbClr val="FFFFFF"/>
                </a:solidFill>
              </a:rPr>
              <a:t>يقضي تماما على ادعاء التطور التدريجي. </a:t>
            </a:r>
          </a:p>
          <a:p>
            <a:pPr algn="r" rtl="1"/>
            <a:r>
              <a:rPr lang="ar-EG" sz="3200" b="1" dirty="0">
                <a:solidFill>
                  <a:srgbClr val="FFFFFF"/>
                </a:solidFill>
              </a:rPr>
              <a:t>4 لانهم يهاجموا خلايا مختلفة هذا لا يعني انهم قدماء </a:t>
            </a:r>
          </a:p>
          <a:p>
            <a:pPr algn="l"/>
            <a:r>
              <a:rPr lang="en-CA" sz="3200" b="1" dirty="0">
                <a:solidFill>
                  <a:srgbClr val="FFFFFF"/>
                </a:solidFill>
              </a:rPr>
              <a:t>Because today’s viruses infect phylogenetically distant hosts doesn’t mean that they are ancient</a:t>
            </a:r>
          </a:p>
          <a:p>
            <a:pPr algn="r" rtl="1"/>
            <a:r>
              <a:rPr lang="ar-EG" sz="3200" b="1" dirty="0" smtClean="0">
                <a:solidFill>
                  <a:srgbClr val="FFFFFF"/>
                </a:solidFill>
              </a:rPr>
              <a:t>الإشكالية </a:t>
            </a:r>
            <a:r>
              <a:rPr lang="ar-EG" sz="3200" b="1" dirty="0">
                <a:solidFill>
                  <a:srgbClr val="FFFFFF"/>
                </a:solidFill>
              </a:rPr>
              <a:t>ان الفيروسات تتحرك </a:t>
            </a:r>
            <a:r>
              <a:rPr lang="ar-EG" sz="3200" b="1" dirty="0" smtClean="0">
                <a:solidFill>
                  <a:srgbClr val="FFFFFF"/>
                </a:solidFill>
              </a:rPr>
              <a:t>بأسلوب </a:t>
            </a:r>
            <a:r>
              <a:rPr lang="ar-EG" sz="3200" b="1" dirty="0">
                <a:solidFill>
                  <a:srgbClr val="FFFFFF"/>
                </a:solidFill>
              </a:rPr>
              <a:t>مختلف بين خلايا الكائنات المختلفة وهي متخصصة وهذا يوضح انها </a:t>
            </a:r>
            <a:r>
              <a:rPr lang="ar-EG" sz="3200" b="1" dirty="0" smtClean="0">
                <a:solidFill>
                  <a:srgbClr val="FFFFFF"/>
                </a:solidFill>
              </a:rPr>
              <a:t>بدأت </a:t>
            </a:r>
            <a:r>
              <a:rPr lang="ar-EG" sz="3200" b="1" dirty="0">
                <a:solidFill>
                  <a:srgbClr val="FFFFFF"/>
                </a:solidFill>
              </a:rPr>
              <a:t>مع بداية كل جنس تهاجمه او تعتمد عليه ولكن مستحيل ان تكون </a:t>
            </a:r>
            <a:r>
              <a:rPr lang="ar-EG" sz="3200" b="1" dirty="0" smtClean="0">
                <a:solidFill>
                  <a:srgbClr val="FFFFFF"/>
                </a:solidFill>
              </a:rPr>
              <a:t>بدأت </a:t>
            </a:r>
            <a:r>
              <a:rPr lang="ar-EG" sz="3200" b="1" dirty="0">
                <a:solidFill>
                  <a:srgbClr val="FFFFFF"/>
                </a:solidFill>
              </a:rPr>
              <a:t>قبله لان هذا سيكون خيالي ان فيرس مخصص لمستقبل معين في خلية حيوان وهذا الحيوان لم يظهر بعد رغم ان الفيرس اعد ليكون مخصص لهذا المستقبل الذي لم يظهر بعد. فكيف تكون الفيروسات قديمة والكائنات التي هي تعتمد عليها حديثة مثل الثدييات وغيره؟</a:t>
            </a:r>
          </a:p>
        </p:txBody>
      </p:sp>
    </p:spTree>
    <p:extLst>
      <p:ext uri="{BB962C8B-B14F-4D97-AF65-F5344CB8AC3E}">
        <p14:creationId xmlns:p14="http://schemas.microsoft.com/office/powerpoint/2010/main" val="304976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228600" y="2771"/>
            <a:ext cx="11734800" cy="6001643"/>
          </a:xfrm>
          <a:prstGeom prst="rect">
            <a:avLst/>
          </a:prstGeom>
          <a:noFill/>
        </p:spPr>
        <p:txBody>
          <a:bodyPr wrap="square" rtlCol="0">
            <a:spAutoFit/>
          </a:bodyPr>
          <a:lstStyle/>
          <a:p>
            <a:pPr algn="r" rtl="1"/>
            <a:r>
              <a:rPr lang="ar-EG" sz="3200" b="1" dirty="0">
                <a:solidFill>
                  <a:srgbClr val="FFFFFF"/>
                </a:solidFill>
              </a:rPr>
              <a:t>5 الفيروسات ليس لها تركيب تستطيع ان تقول انه من جد مشترك </a:t>
            </a:r>
          </a:p>
          <a:p>
            <a:pPr algn="l"/>
            <a:r>
              <a:rPr lang="en-CA" sz="3200" b="1" dirty="0">
                <a:solidFill>
                  <a:srgbClr val="FFFFFF"/>
                </a:solidFill>
              </a:rPr>
              <a:t>Viruses don’t have a structure derived from a common ancestor</a:t>
            </a:r>
          </a:p>
          <a:p>
            <a:pPr algn="r" rtl="1"/>
            <a:r>
              <a:rPr lang="ar-EG" sz="3200" b="1" dirty="0">
                <a:solidFill>
                  <a:srgbClr val="FFFFFF"/>
                </a:solidFill>
              </a:rPr>
              <a:t>فمثلا نستطيع في جنس معين للبكتيريا ان نجدهم مشتركين في جدار الخلية فنقول انهم تنوع من جنس واحد ولكن الفيروسات لا نستطيع ان نجمع مجموعتين او ثلاثة لنجدهم مشتركين في هذا او غيره لنقول انهم من مصدر واحد بل فقط تشابهات وليس تنوع </a:t>
            </a:r>
          </a:p>
          <a:p>
            <a:pPr algn="r" rtl="1"/>
            <a:r>
              <a:rPr lang="ar-EG" sz="3200" b="1" dirty="0">
                <a:solidFill>
                  <a:srgbClr val="FFFFFF"/>
                </a:solidFill>
              </a:rPr>
              <a:t>6 جينات العمليات الحيوية في الفيرس اصلا خرجت من خلية </a:t>
            </a:r>
          </a:p>
          <a:p>
            <a:pPr algn="l"/>
            <a:r>
              <a:rPr lang="en-CA" sz="3200" b="1" dirty="0">
                <a:solidFill>
                  <a:srgbClr val="FFFFFF"/>
                </a:solidFill>
              </a:rPr>
              <a:t>Viral metabolic genes originate from cells</a:t>
            </a:r>
          </a:p>
          <a:p>
            <a:pPr algn="r" rtl="1"/>
            <a:r>
              <a:rPr lang="ar-EG" sz="3200" b="1" dirty="0" smtClean="0">
                <a:solidFill>
                  <a:srgbClr val="FFFFFF"/>
                </a:solidFill>
              </a:rPr>
              <a:t>جينات الفيروس التعبيرية تشبه جينات عائله فقط. كثير </a:t>
            </a:r>
            <a:r>
              <a:rPr lang="ar-EG" sz="3200" b="1" dirty="0">
                <a:solidFill>
                  <a:srgbClr val="FFFFFF"/>
                </a:solidFill>
              </a:rPr>
              <a:t>من جينات الفيروسات التعبيرية التي تساعده على تكوين مواده في داخل خلية العائل المخصص وغيرها هي غالبا في الاصل من خلية العائل نفسه وهي جينات مهمة في العائل فلا يصلح ان يكون الفيرس اصل للعائل ولا العائل اصل </a:t>
            </a:r>
            <a:r>
              <a:rPr lang="ar-EG" sz="3200" b="1" dirty="0" err="1">
                <a:solidFill>
                  <a:srgbClr val="FFFFFF"/>
                </a:solidFill>
              </a:rPr>
              <a:t>للفيرس</a:t>
            </a:r>
            <a:r>
              <a:rPr lang="ar-EG" sz="3200" b="1" dirty="0">
                <a:solidFill>
                  <a:srgbClr val="FFFFFF"/>
                </a:solidFill>
              </a:rPr>
              <a:t> ولكن الاثنين </a:t>
            </a:r>
            <a:r>
              <a:rPr lang="ar-EG" sz="3200" b="1" dirty="0" smtClean="0">
                <a:solidFill>
                  <a:srgbClr val="FFFFFF"/>
                </a:solidFill>
              </a:rPr>
              <a:t>بدوءا </a:t>
            </a:r>
            <a:r>
              <a:rPr lang="ar-EG" sz="3200" b="1" dirty="0">
                <a:solidFill>
                  <a:srgbClr val="FFFFFF"/>
                </a:solidFill>
              </a:rPr>
              <a:t>معا ولهذا بهم نفس الجين</a:t>
            </a:r>
          </a:p>
        </p:txBody>
      </p:sp>
    </p:spTree>
    <p:extLst>
      <p:ext uri="{BB962C8B-B14F-4D97-AF65-F5344CB8AC3E}">
        <p14:creationId xmlns:p14="http://schemas.microsoft.com/office/powerpoint/2010/main" val="77899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228600" y="2771"/>
            <a:ext cx="11734800" cy="5016758"/>
          </a:xfrm>
          <a:prstGeom prst="rect">
            <a:avLst/>
          </a:prstGeom>
          <a:noFill/>
        </p:spPr>
        <p:txBody>
          <a:bodyPr wrap="square" rtlCol="0">
            <a:spAutoFit/>
          </a:bodyPr>
          <a:lstStyle/>
          <a:p>
            <a:pPr algn="r" rtl="1"/>
            <a:r>
              <a:rPr lang="ar-EG" sz="3200" b="1" dirty="0">
                <a:solidFill>
                  <a:srgbClr val="FFFFFF"/>
                </a:solidFill>
              </a:rPr>
              <a:t>7 ايضا جينات قراءة الدي ان ايه هي اصلا خرجت من العائل </a:t>
            </a:r>
          </a:p>
          <a:p>
            <a:pPr algn="l"/>
            <a:r>
              <a:rPr lang="en-CA" sz="3200" b="1" dirty="0">
                <a:solidFill>
                  <a:srgbClr val="FFFFFF"/>
                </a:solidFill>
              </a:rPr>
              <a:t>Viral translation genes originate from cells</a:t>
            </a:r>
          </a:p>
          <a:p>
            <a:pPr algn="r" rtl="1"/>
            <a:r>
              <a:rPr lang="ar-EG" sz="3200" b="1" dirty="0" smtClean="0">
                <a:solidFill>
                  <a:srgbClr val="FFFFFF"/>
                </a:solidFill>
              </a:rPr>
              <a:t>فأسلوب </a:t>
            </a:r>
            <a:r>
              <a:rPr lang="ar-EG" sz="3200" b="1" dirty="0">
                <a:solidFill>
                  <a:srgbClr val="FFFFFF"/>
                </a:solidFill>
              </a:rPr>
              <a:t>قراءة ترتيب دي ان ايه </a:t>
            </a:r>
            <a:r>
              <a:rPr lang="ar-EG" sz="3200" b="1" dirty="0" err="1">
                <a:solidFill>
                  <a:srgbClr val="FFFFFF"/>
                </a:solidFill>
              </a:rPr>
              <a:t>الفيرس</a:t>
            </a:r>
            <a:r>
              <a:rPr lang="ar-EG" sz="3200" b="1" dirty="0">
                <a:solidFill>
                  <a:srgbClr val="FFFFFF"/>
                </a:solidFill>
              </a:rPr>
              <a:t> </a:t>
            </a:r>
            <a:r>
              <a:rPr lang="ar-EG" sz="3200" b="1" dirty="0" smtClean="0">
                <a:solidFill>
                  <a:srgbClr val="FFFFFF"/>
                </a:solidFill>
              </a:rPr>
              <a:t>الذي </a:t>
            </a:r>
            <a:r>
              <a:rPr lang="ar-EG" sz="3200" b="1" dirty="0">
                <a:solidFill>
                  <a:srgbClr val="FFFFFF"/>
                </a:solidFill>
              </a:rPr>
              <a:t>ت</a:t>
            </a:r>
            <a:r>
              <a:rPr lang="ar-EG" sz="3200" b="1" dirty="0" smtClean="0">
                <a:solidFill>
                  <a:srgbClr val="FFFFFF"/>
                </a:solidFill>
              </a:rPr>
              <a:t>ستخدمه الخلية </a:t>
            </a:r>
            <a:r>
              <a:rPr lang="ar-EG" sz="3200" b="1" dirty="0">
                <a:solidFill>
                  <a:srgbClr val="FFFFFF"/>
                </a:solidFill>
              </a:rPr>
              <a:t>لقراءة دي ان ايه الفيرس وتضاعفه المناسب فقط لهذا الفيرس لا استطيع ان اقول انه من الفيرس في الاصل </a:t>
            </a:r>
            <a:r>
              <a:rPr lang="ar-EG" sz="3200" b="1" dirty="0" smtClean="0">
                <a:solidFill>
                  <a:srgbClr val="FFFFFF"/>
                </a:solidFill>
              </a:rPr>
              <a:t>لأنه </a:t>
            </a:r>
            <a:r>
              <a:rPr lang="ar-EG" sz="3200" b="1" dirty="0">
                <a:solidFill>
                  <a:srgbClr val="FFFFFF"/>
                </a:solidFill>
              </a:rPr>
              <a:t>هام ايضا لخلية العائل نفسها وهذا ايضا يؤكد ان الفيرس لا يصلح ان يكون قبل العائل ولا العكس ايضا </a:t>
            </a:r>
          </a:p>
          <a:p>
            <a:pPr algn="r" rtl="1"/>
            <a:r>
              <a:rPr lang="ar-EG" sz="3200" b="1" dirty="0">
                <a:solidFill>
                  <a:srgbClr val="FFFFFF"/>
                </a:solidFill>
              </a:rPr>
              <a:t>8 الفيروسات تسرق جينات من خلية العائل </a:t>
            </a:r>
            <a:r>
              <a:rPr lang="en-CA" sz="3200" b="1" dirty="0">
                <a:solidFill>
                  <a:srgbClr val="FFFFFF"/>
                </a:solidFill>
              </a:rPr>
              <a:t>Viruses steal genes from cells</a:t>
            </a:r>
          </a:p>
          <a:p>
            <a:pPr algn="r" rtl="1"/>
            <a:r>
              <a:rPr lang="ar-EG" sz="3200" b="1" dirty="0">
                <a:solidFill>
                  <a:srgbClr val="FFFFFF"/>
                </a:solidFill>
              </a:rPr>
              <a:t>فالفيروسات هي تسرق جينات من دي ان ايه خلية العائل ولا تعطيه جينات الا في حالة الكمون فقط ولهذا لا يصلح ان يقول ان الفيرس سبب في التطور </a:t>
            </a:r>
            <a:r>
              <a:rPr lang="ar-EG" sz="3200" b="1" dirty="0" smtClean="0">
                <a:solidFill>
                  <a:srgbClr val="FFFFFF"/>
                </a:solidFill>
              </a:rPr>
              <a:t>لأنه </a:t>
            </a:r>
            <a:r>
              <a:rPr lang="ar-EG" sz="3200" b="1" dirty="0">
                <a:solidFill>
                  <a:srgbClr val="FFFFFF"/>
                </a:solidFill>
              </a:rPr>
              <a:t>لا يعطي جينات جديدة كثيرة للخلية </a:t>
            </a:r>
            <a:r>
              <a:rPr lang="ar-EG" sz="3200" b="1" dirty="0" smtClean="0">
                <a:solidFill>
                  <a:srgbClr val="FFFFFF"/>
                </a:solidFill>
              </a:rPr>
              <a:t>لأنه </a:t>
            </a:r>
            <a:r>
              <a:rPr lang="ar-EG" sz="3200" b="1" dirty="0">
                <a:solidFill>
                  <a:srgbClr val="FFFFFF"/>
                </a:solidFill>
              </a:rPr>
              <a:t>يدمرها الا لو اصبح كامن فيها </a:t>
            </a:r>
          </a:p>
        </p:txBody>
      </p:sp>
    </p:spTree>
    <p:extLst>
      <p:ext uri="{BB962C8B-B14F-4D97-AF65-F5344CB8AC3E}">
        <p14:creationId xmlns:p14="http://schemas.microsoft.com/office/powerpoint/2010/main" val="4554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228600" y="2771"/>
            <a:ext cx="11734800" cy="6494085"/>
          </a:xfrm>
          <a:prstGeom prst="rect">
            <a:avLst/>
          </a:prstGeom>
          <a:noFill/>
        </p:spPr>
        <p:txBody>
          <a:bodyPr wrap="square" rtlCol="0">
            <a:spAutoFit/>
          </a:bodyPr>
          <a:lstStyle/>
          <a:p>
            <a:pPr algn="r" rtl="1"/>
            <a:r>
              <a:rPr lang="ar-EG" sz="3200" b="1" dirty="0">
                <a:solidFill>
                  <a:srgbClr val="FFFFFF"/>
                </a:solidFill>
              </a:rPr>
              <a:t>9 الفيروسات تنقل جينات في نفس الجنس فقط </a:t>
            </a:r>
            <a:r>
              <a:rPr lang="en-CA" sz="3200" b="1" dirty="0">
                <a:solidFill>
                  <a:srgbClr val="FFFFFF"/>
                </a:solidFill>
              </a:rPr>
              <a:t>Most gene transfer goes from viruses to cells of the same species</a:t>
            </a:r>
          </a:p>
          <a:p>
            <a:pPr algn="r" rtl="1"/>
            <a:r>
              <a:rPr lang="ar-EG" sz="3200" b="1" dirty="0">
                <a:solidFill>
                  <a:srgbClr val="FFFFFF"/>
                </a:solidFill>
              </a:rPr>
              <a:t>الفيروسات هي كما قلت متخصصة وتسرق جينات ولا تعطي جينات الا نادرا ولو سرقت جين من خلية عائل واعطته </a:t>
            </a:r>
            <a:r>
              <a:rPr lang="ar-EG" sz="3200" b="1" dirty="0" smtClean="0">
                <a:solidFill>
                  <a:srgbClr val="FFFFFF"/>
                </a:solidFill>
              </a:rPr>
              <a:t>لأخر </a:t>
            </a:r>
            <a:r>
              <a:rPr lang="ar-EG" sz="3200" b="1" dirty="0">
                <a:solidFill>
                  <a:srgbClr val="FFFFFF"/>
                </a:solidFill>
              </a:rPr>
              <a:t>هي تعطيه </a:t>
            </a:r>
            <a:r>
              <a:rPr lang="ar-EG" sz="3200" b="1" dirty="0" smtClean="0">
                <a:solidFill>
                  <a:srgbClr val="FFFFFF"/>
                </a:solidFill>
              </a:rPr>
              <a:t>لأفراد </a:t>
            </a:r>
            <a:r>
              <a:rPr lang="ar-EG" sz="3200" b="1" dirty="0">
                <a:solidFill>
                  <a:srgbClr val="FFFFFF"/>
                </a:solidFill>
              </a:rPr>
              <a:t>اخرين من نفس جنس العائل ولهذا الفيرس لا يطور جنس الي اخر ولا ينقل جينات ضخمة من جنس الي اخر ولكن فقط ممكن بحد اقصى يؤدي الى تنوع في نفس الجنس </a:t>
            </a:r>
          </a:p>
          <a:p>
            <a:pPr algn="r" rtl="1"/>
            <a:r>
              <a:rPr lang="ar-EG" sz="3200" b="1" dirty="0">
                <a:solidFill>
                  <a:srgbClr val="FFFFFF"/>
                </a:solidFill>
              </a:rPr>
              <a:t>10 ليس فقط لان الفيروسات صغيرة جدا هذا يعني انها قديمة بل العكس قد يكون صحيح </a:t>
            </a:r>
          </a:p>
          <a:p>
            <a:pPr algn="l"/>
            <a:r>
              <a:rPr lang="ar-EG" sz="3200" b="1" dirty="0">
                <a:solidFill>
                  <a:srgbClr val="FFFFFF"/>
                </a:solidFill>
              </a:rPr>
              <a:t> </a:t>
            </a:r>
            <a:r>
              <a:rPr lang="en-CA" sz="3200" b="1" dirty="0">
                <a:solidFill>
                  <a:srgbClr val="FFFFFF"/>
                </a:solidFill>
              </a:rPr>
              <a:t>Just because viruses are simple doesn’t mean that they are old</a:t>
            </a:r>
          </a:p>
          <a:p>
            <a:pPr algn="r" rtl="1"/>
            <a:r>
              <a:rPr lang="ar-EG" sz="3200" b="1" dirty="0">
                <a:solidFill>
                  <a:srgbClr val="FFFFFF"/>
                </a:solidFill>
              </a:rPr>
              <a:t>التطور هو من الابسط الي الاكثر تعقيد اذا بناء عليه الفيرس هو الابسط فهو البداية ولكن هذا غير صحيح بالمرة لان الفيرس هو نتيجة تعقيد في التصميم الزكي جدا صمم هذه الجينات في صورة مختزلة لقدر صغير جدا وهذا لو بالتطور يكون هو تدهور وعكس التطور ولكن التدهور لا يقود لهذه الروعة في التصميم. </a:t>
            </a:r>
          </a:p>
        </p:txBody>
      </p:sp>
    </p:spTree>
    <p:extLst>
      <p:ext uri="{BB962C8B-B14F-4D97-AF65-F5344CB8AC3E}">
        <p14:creationId xmlns:p14="http://schemas.microsoft.com/office/powerpoint/2010/main" val="14470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228600" y="2771"/>
            <a:ext cx="11734800" cy="6986528"/>
          </a:xfrm>
          <a:prstGeom prst="rect">
            <a:avLst/>
          </a:prstGeom>
          <a:noFill/>
        </p:spPr>
        <p:txBody>
          <a:bodyPr wrap="square" rtlCol="0">
            <a:spAutoFit/>
          </a:bodyPr>
          <a:lstStyle/>
          <a:p>
            <a:pPr algn="r" rtl="1"/>
            <a:r>
              <a:rPr lang="ar-EG" sz="3200" b="1" dirty="0">
                <a:solidFill>
                  <a:srgbClr val="FFFFFF"/>
                </a:solidFill>
              </a:rPr>
              <a:t>ولهذا كثير من علماء الاحياء يريحوا انفسهم باعتبار ان الفيرس هو فقط ليس كائن حي ولا يضعوه في شجرة التطور</a:t>
            </a:r>
          </a:p>
          <a:p>
            <a:pPr algn="l"/>
            <a:r>
              <a:rPr lang="en-CA" sz="3200" b="1" dirty="0">
                <a:solidFill>
                  <a:srgbClr val="FFFFFF"/>
                </a:solidFill>
              </a:rPr>
              <a:t>Moreira, D., &amp; </a:t>
            </a:r>
            <a:r>
              <a:rPr lang="en-CA" sz="3200" b="1" dirty="0" err="1">
                <a:solidFill>
                  <a:srgbClr val="FFFFFF"/>
                </a:solidFill>
              </a:rPr>
              <a:t>López-García</a:t>
            </a:r>
            <a:r>
              <a:rPr lang="en-CA" sz="3200" b="1" dirty="0">
                <a:solidFill>
                  <a:srgbClr val="FFFFFF"/>
                </a:solidFill>
              </a:rPr>
              <a:t>, P. (2009). Ten reasons to exclude viruses from the tree of life Nature Reviews Microbiology, 7 (4), 306-311 DOI</a:t>
            </a:r>
          </a:p>
          <a:p>
            <a:pPr algn="l"/>
            <a:r>
              <a:rPr lang="en-CA" sz="3200" b="1" dirty="0">
                <a:solidFill>
                  <a:srgbClr val="FFFFFF"/>
                </a:solidFill>
              </a:rPr>
              <a:t>http://www.nature.com/nrmicro/journal/v7/n4/full/nrmicro2108.html</a:t>
            </a:r>
          </a:p>
          <a:p>
            <a:pPr algn="r" rtl="1"/>
            <a:r>
              <a:rPr lang="ar-EG" sz="3200" b="1" dirty="0">
                <a:solidFill>
                  <a:srgbClr val="FFFFFF"/>
                </a:solidFill>
              </a:rPr>
              <a:t>فالفيروسات أصلا ضد التطور جملة وتفصيل. </a:t>
            </a:r>
            <a:r>
              <a:rPr lang="ar-EG" sz="3200" b="1" dirty="0" smtClean="0">
                <a:solidFill>
                  <a:srgbClr val="FFFFFF"/>
                </a:solidFill>
              </a:rPr>
              <a:t>فالفيروس </a:t>
            </a:r>
            <a:r>
              <a:rPr lang="ar-EG" sz="3200" b="1" dirty="0">
                <a:solidFill>
                  <a:srgbClr val="FFFFFF"/>
                </a:solidFill>
              </a:rPr>
              <a:t>أنواع وما نتكلم عنه به ار ان ايه وغلاف داخلي بروتيني </a:t>
            </a:r>
            <a:r>
              <a:rPr lang="ar-EG" sz="3200" b="1" dirty="0" smtClean="0">
                <a:solidFill>
                  <a:srgbClr val="FFFFFF"/>
                </a:solidFill>
              </a:rPr>
              <a:t>دهني وغلاف </a:t>
            </a:r>
            <a:r>
              <a:rPr lang="ar-EG" sz="3200" b="1" dirty="0">
                <a:solidFill>
                  <a:srgbClr val="FFFFFF"/>
                </a:solidFill>
              </a:rPr>
              <a:t>خارجي اجسام بروتينية دقيقة للشعور بخلية العائل المطلوبة (ليس شعور بالطبع ولكن مركبات كيميائية تتفاعل مع جدار العائل وتنجذب له بالروابط) ويوجد به ما يشبه أرجل وهي مركبات كيميائية تساعده على الالتصاق بسطح خلية العائل في مواقع محددة بدقة </a:t>
            </a:r>
          </a:p>
          <a:p>
            <a:pPr algn="r" rtl="1"/>
            <a:r>
              <a:rPr lang="ar-EG" sz="3200" b="1" dirty="0">
                <a:solidFill>
                  <a:srgbClr val="FFFFFF"/>
                </a:solidFill>
              </a:rPr>
              <a:t>وكما قلت كلنا نعرف ان الفيروسات لا تتضاعف بنفسها ولكن الفيروسات تهاجم خلايا حسب انواعها وتخترقها بالشريط </a:t>
            </a:r>
            <a:r>
              <a:rPr lang="ar-EG" sz="3200" b="1" dirty="0" err="1">
                <a:solidFill>
                  <a:srgbClr val="FFFFFF"/>
                </a:solidFill>
              </a:rPr>
              <a:t>الننوي</a:t>
            </a:r>
            <a:r>
              <a:rPr lang="ar-EG" sz="3200" b="1" dirty="0">
                <a:solidFill>
                  <a:srgbClr val="FFFFFF"/>
                </a:solidFill>
              </a:rPr>
              <a:t> </a:t>
            </a:r>
            <a:r>
              <a:rPr lang="ar-EG" sz="3200" b="1" dirty="0" err="1">
                <a:solidFill>
                  <a:srgbClr val="FFFFFF"/>
                </a:solidFill>
              </a:rPr>
              <a:t>للفيرس</a:t>
            </a:r>
            <a:r>
              <a:rPr lang="ar-EG" sz="3200" b="1" dirty="0">
                <a:solidFill>
                  <a:srgbClr val="FFFFFF"/>
                </a:solidFill>
              </a:rPr>
              <a:t> في داخل الخلية </a:t>
            </a:r>
          </a:p>
        </p:txBody>
      </p:sp>
    </p:spTree>
    <p:extLst>
      <p:ext uri="{BB962C8B-B14F-4D97-AF65-F5344CB8AC3E}">
        <p14:creationId xmlns:p14="http://schemas.microsoft.com/office/powerpoint/2010/main" val="304037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pic>
        <p:nvPicPr>
          <p:cNvPr id="2" name="Picture 1"/>
          <p:cNvPicPr>
            <a:picLocks noChangeAspect="1"/>
          </p:cNvPicPr>
          <p:nvPr/>
        </p:nvPicPr>
        <p:blipFill>
          <a:blip r:embed="rId2"/>
          <a:stretch>
            <a:fillRect/>
          </a:stretch>
        </p:blipFill>
        <p:spPr>
          <a:xfrm>
            <a:off x="1371600" y="304800"/>
            <a:ext cx="9410699" cy="6273799"/>
          </a:xfrm>
          <a:prstGeom prst="rect">
            <a:avLst/>
          </a:prstGeom>
        </p:spPr>
      </p:pic>
    </p:spTree>
    <p:extLst>
      <p:ext uri="{BB962C8B-B14F-4D97-AF65-F5344CB8AC3E}">
        <p14:creationId xmlns:p14="http://schemas.microsoft.com/office/powerpoint/2010/main" val="9645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1" y="228601"/>
            <a:ext cx="10675022" cy="6219134"/>
          </a:xfrm>
          <a:prstGeom prst="rect">
            <a:avLst/>
          </a:prstGeom>
        </p:spPr>
      </p:pic>
    </p:spTree>
    <p:extLst>
      <p:ext uri="{BB962C8B-B14F-4D97-AF65-F5344CB8AC3E}">
        <p14:creationId xmlns:p14="http://schemas.microsoft.com/office/powerpoint/2010/main" val="55803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pic>
        <p:nvPicPr>
          <p:cNvPr id="5" name="Picture 4"/>
          <p:cNvPicPr>
            <a:picLocks noChangeAspect="1"/>
          </p:cNvPicPr>
          <p:nvPr/>
        </p:nvPicPr>
        <p:blipFill>
          <a:blip r:embed="rId2"/>
          <a:stretch>
            <a:fillRect/>
          </a:stretch>
        </p:blipFill>
        <p:spPr>
          <a:xfrm>
            <a:off x="326879" y="304800"/>
            <a:ext cx="11538239" cy="6248400"/>
          </a:xfrm>
          <a:prstGeom prst="rect">
            <a:avLst/>
          </a:prstGeom>
        </p:spPr>
      </p:pic>
    </p:spTree>
    <p:extLst>
      <p:ext uri="{BB962C8B-B14F-4D97-AF65-F5344CB8AC3E}">
        <p14:creationId xmlns:p14="http://schemas.microsoft.com/office/powerpoint/2010/main" val="31374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228600" y="228600"/>
            <a:ext cx="11734800" cy="1077218"/>
          </a:xfrm>
          <a:prstGeom prst="rect">
            <a:avLst/>
          </a:prstGeom>
          <a:noFill/>
        </p:spPr>
        <p:txBody>
          <a:bodyPr wrap="square" rtlCol="0">
            <a:spAutoFit/>
          </a:bodyPr>
          <a:lstStyle/>
          <a:p>
            <a:pPr algn="r" rtl="1"/>
            <a:r>
              <a:rPr lang="ar-EG" sz="3200" b="1" dirty="0">
                <a:solidFill>
                  <a:srgbClr val="FFFFFF"/>
                </a:solidFill>
              </a:rPr>
              <a:t>وتستخدم الخلية لتتكاثر عن طريق مكونات الخلية الموجودة لان الفيرس لا يستطيع يكون الاعضاء المطلوبة لتضاعف شريطه النووي </a:t>
            </a:r>
          </a:p>
        </p:txBody>
      </p:sp>
      <p:pic>
        <p:nvPicPr>
          <p:cNvPr id="2" name="Picture 1"/>
          <p:cNvPicPr>
            <a:picLocks noChangeAspect="1"/>
          </p:cNvPicPr>
          <p:nvPr/>
        </p:nvPicPr>
        <p:blipFill>
          <a:blip r:embed="rId2"/>
          <a:stretch>
            <a:fillRect/>
          </a:stretch>
        </p:blipFill>
        <p:spPr>
          <a:xfrm>
            <a:off x="417401" y="1600200"/>
            <a:ext cx="11357197" cy="3657600"/>
          </a:xfrm>
          <a:prstGeom prst="rect">
            <a:avLst/>
          </a:prstGeom>
        </p:spPr>
      </p:pic>
    </p:spTree>
    <p:extLst>
      <p:ext uri="{BB962C8B-B14F-4D97-AF65-F5344CB8AC3E}">
        <p14:creationId xmlns:p14="http://schemas.microsoft.com/office/powerpoint/2010/main" val="419160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228600" y="2771"/>
            <a:ext cx="11734800" cy="5509200"/>
          </a:xfrm>
          <a:prstGeom prst="rect">
            <a:avLst/>
          </a:prstGeom>
          <a:noFill/>
        </p:spPr>
        <p:txBody>
          <a:bodyPr wrap="square" rtlCol="0">
            <a:spAutoFit/>
          </a:bodyPr>
          <a:lstStyle/>
          <a:p>
            <a:pPr algn="r" rtl="1"/>
            <a:r>
              <a:rPr lang="ar-EG" sz="3200" b="1" dirty="0">
                <a:solidFill>
                  <a:srgbClr val="FFFFFF"/>
                </a:solidFill>
              </a:rPr>
              <a:t>الفيرس عندما يقف على جدار الخلية عن طريق مستقبلات التي بها حساسات لمواقع معينة لجدار البكتيريا او خلية العائل ثم يخترق الشريط النووي الصغير الجدار اي السيتوبلازم ويمر بنوعين </a:t>
            </a:r>
          </a:p>
          <a:p>
            <a:pPr algn="r" rtl="1"/>
            <a:r>
              <a:rPr lang="ar-EG" sz="3200" b="1" dirty="0">
                <a:solidFill>
                  <a:srgbClr val="FFFFFF"/>
                </a:solidFill>
              </a:rPr>
              <a:t>النوع </a:t>
            </a:r>
            <a:r>
              <a:rPr lang="ar-EG" sz="3200" b="1" dirty="0" smtClean="0">
                <a:solidFill>
                  <a:srgbClr val="FFFFFF"/>
                </a:solidFill>
              </a:rPr>
              <a:t>الاول</a:t>
            </a:r>
            <a:r>
              <a:rPr lang="en-CA" sz="3200" b="1" dirty="0" smtClean="0">
                <a:solidFill>
                  <a:srgbClr val="FFFFFF"/>
                </a:solidFill>
              </a:rPr>
              <a:t>Lytic </a:t>
            </a:r>
            <a:r>
              <a:rPr lang="en-CA" sz="3200" b="1" dirty="0">
                <a:solidFill>
                  <a:srgbClr val="FFFFFF"/>
                </a:solidFill>
              </a:rPr>
              <a:t>cycle </a:t>
            </a:r>
            <a:r>
              <a:rPr lang="ar-EG" sz="3200" b="1" dirty="0" smtClean="0">
                <a:solidFill>
                  <a:srgbClr val="FFFFFF"/>
                </a:solidFill>
              </a:rPr>
              <a:t> هو </a:t>
            </a:r>
            <a:r>
              <a:rPr lang="ar-EG" sz="3200" b="1" dirty="0">
                <a:solidFill>
                  <a:srgbClr val="FFFFFF"/>
                </a:solidFill>
              </a:rPr>
              <a:t>ان يتضاعف الدي ان ايه او الار ان ايه </a:t>
            </a:r>
            <a:r>
              <a:rPr lang="ar-EG" sz="3200" b="1" dirty="0" err="1">
                <a:solidFill>
                  <a:srgbClr val="FFFFFF"/>
                </a:solidFill>
              </a:rPr>
              <a:t>للفيرس</a:t>
            </a:r>
            <a:r>
              <a:rPr lang="ar-EG" sz="3200" b="1" dirty="0">
                <a:solidFill>
                  <a:srgbClr val="FFFFFF"/>
                </a:solidFill>
              </a:rPr>
              <a:t> مباشرة عن طريق استخدام </a:t>
            </a:r>
            <a:r>
              <a:rPr lang="ar-EG" sz="3200" b="1" dirty="0" err="1">
                <a:solidFill>
                  <a:srgbClr val="FFFFFF"/>
                </a:solidFill>
              </a:rPr>
              <a:t>الريبوزومات</a:t>
            </a:r>
            <a:r>
              <a:rPr lang="ar-EG" sz="3200" b="1" dirty="0">
                <a:solidFill>
                  <a:srgbClr val="FFFFFF"/>
                </a:solidFill>
              </a:rPr>
              <a:t> الموجودة بالفعل في خلية العائل وكل ادوات نسخ الدي ان ايه في الخلية المعقدة وايضا يستخدم الخلية في انتاج مكوناته المختلفة مثل الغلاف البروتيني والار ان ايه وغيرها ثم تتحلل خلية العائل وتنفجر ويخرج الفيروسات الجديدة </a:t>
            </a:r>
          </a:p>
          <a:p>
            <a:pPr algn="r" rtl="1"/>
            <a:r>
              <a:rPr lang="ar-EG" sz="3200" b="1" dirty="0">
                <a:solidFill>
                  <a:srgbClr val="FFFFFF"/>
                </a:solidFill>
              </a:rPr>
              <a:t>او النوع الثاني </a:t>
            </a:r>
            <a:r>
              <a:rPr lang="en-CA" sz="3200" b="1" dirty="0">
                <a:solidFill>
                  <a:srgbClr val="FFFFFF"/>
                </a:solidFill>
              </a:rPr>
              <a:t>Lysogenic Cycle </a:t>
            </a:r>
            <a:r>
              <a:rPr lang="ar-EG" sz="3200" b="1" dirty="0" smtClean="0">
                <a:solidFill>
                  <a:srgbClr val="FFFFFF"/>
                </a:solidFill>
              </a:rPr>
              <a:t> وهو </a:t>
            </a:r>
            <a:r>
              <a:rPr lang="ar-EG" sz="3200" b="1" dirty="0">
                <a:solidFill>
                  <a:srgbClr val="FFFFFF"/>
                </a:solidFill>
              </a:rPr>
              <a:t>قد ينضم دي ان ايه الفيرس او ار ان ايه يكون له مكمل فيكون دي ان ايه ثم ينضم الي الدي ان ايه في الخلية </a:t>
            </a:r>
            <a:r>
              <a:rPr lang="ar-EG" sz="3200" b="1" dirty="0" smtClean="0">
                <a:solidFill>
                  <a:srgbClr val="FFFFFF"/>
                </a:solidFill>
              </a:rPr>
              <a:t>وينسخ </a:t>
            </a:r>
            <a:r>
              <a:rPr lang="ar-EG" sz="3200" b="1" dirty="0">
                <a:solidFill>
                  <a:srgbClr val="FFFFFF"/>
                </a:solidFill>
              </a:rPr>
              <a:t>كجزء منه وتستمر الخلية في النمو والانقسام طبيعي ثم </a:t>
            </a:r>
            <a:r>
              <a:rPr lang="ar-EG" sz="3200" b="1" dirty="0" smtClean="0">
                <a:solidFill>
                  <a:srgbClr val="FFFFFF"/>
                </a:solidFill>
              </a:rPr>
              <a:t>فجأة </a:t>
            </a:r>
            <a:r>
              <a:rPr lang="ar-EG" sz="3200" b="1" dirty="0">
                <a:solidFill>
                  <a:srgbClr val="FFFFFF"/>
                </a:solidFill>
              </a:rPr>
              <a:t>ينفصل دي ان ايه الفيرس ويبدا ينقسم ويكون مكونات الفيرس مثلما في النوع الاول </a:t>
            </a:r>
          </a:p>
        </p:txBody>
      </p:sp>
    </p:spTree>
    <p:extLst>
      <p:ext uri="{BB962C8B-B14F-4D97-AF65-F5344CB8AC3E}">
        <p14:creationId xmlns:p14="http://schemas.microsoft.com/office/powerpoint/2010/main" val="252968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pic>
        <p:nvPicPr>
          <p:cNvPr id="4" name="Picture 3"/>
          <p:cNvPicPr>
            <a:picLocks noChangeAspect="1"/>
          </p:cNvPicPr>
          <p:nvPr/>
        </p:nvPicPr>
        <p:blipFill>
          <a:blip r:embed="rId2"/>
          <a:stretch>
            <a:fillRect/>
          </a:stretch>
        </p:blipFill>
        <p:spPr>
          <a:xfrm>
            <a:off x="1981200" y="203407"/>
            <a:ext cx="8305799" cy="6392538"/>
          </a:xfrm>
          <a:prstGeom prst="rect">
            <a:avLst/>
          </a:prstGeom>
        </p:spPr>
      </p:pic>
    </p:spTree>
    <p:extLst>
      <p:ext uri="{BB962C8B-B14F-4D97-AF65-F5344CB8AC3E}">
        <p14:creationId xmlns:p14="http://schemas.microsoft.com/office/powerpoint/2010/main" val="101703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228600" y="152400"/>
            <a:ext cx="11734800" cy="5509200"/>
          </a:xfrm>
          <a:prstGeom prst="rect">
            <a:avLst/>
          </a:prstGeom>
          <a:noFill/>
        </p:spPr>
        <p:txBody>
          <a:bodyPr wrap="square" rtlCol="0">
            <a:spAutoFit/>
          </a:bodyPr>
          <a:lstStyle/>
          <a:p>
            <a:pPr algn="r" rtl="1"/>
            <a:r>
              <a:rPr lang="ar-EG" sz="3200" b="1" dirty="0">
                <a:solidFill>
                  <a:srgbClr val="FFFFFF"/>
                </a:solidFill>
              </a:rPr>
              <a:t>ولكن في هذه العملية يحدث شيء في بعض الأحيان وهو ان الفيروس يترك جزء صغير من الار ان ايه او الدي ان ايه في العائل </a:t>
            </a:r>
            <a:r>
              <a:rPr lang="ar-EG" sz="3200" b="1" dirty="0" smtClean="0">
                <a:solidFill>
                  <a:srgbClr val="FFFFFF"/>
                </a:solidFill>
              </a:rPr>
              <a:t>ويأخذ </a:t>
            </a:r>
            <a:r>
              <a:rPr lang="ar-EG" sz="3200" b="1" dirty="0">
                <a:solidFill>
                  <a:srgbClr val="FFFFFF"/>
                </a:solidFill>
              </a:rPr>
              <a:t>جزء من دي ان ايه او ار ان ايه العائل معه وبهذا يتغير ويحدث له ما يشبه الطفرة وتحدث نسبة تغيير تزداد في أجيال عديدة </a:t>
            </a:r>
          </a:p>
          <a:p>
            <a:pPr algn="r" rtl="1"/>
            <a:r>
              <a:rPr lang="ar-EG" sz="3200" b="1" dirty="0">
                <a:solidFill>
                  <a:srgbClr val="FFFFFF"/>
                </a:solidFill>
              </a:rPr>
              <a:t>هذا لا يعتبر تطور ولكن تغير وتنوع بل يقيم تدهور لأنه يقود لخسارة جينية. </a:t>
            </a:r>
          </a:p>
          <a:p>
            <a:pPr algn="r" rtl="1"/>
            <a:r>
              <a:rPr lang="ar-EG" sz="3200" b="1" dirty="0">
                <a:solidFill>
                  <a:srgbClr val="FFFFFF"/>
                </a:solidFill>
              </a:rPr>
              <a:t>فلهذا من قال هذا الادعاء هو أما لا يعرف كل هذا او يعرف ولكن يخدع البسطاء.</a:t>
            </a:r>
          </a:p>
          <a:p>
            <a:pPr algn="r" rtl="1"/>
            <a:r>
              <a:rPr lang="ar-EG" sz="3200" b="1" dirty="0">
                <a:solidFill>
                  <a:srgbClr val="FFFFFF"/>
                </a:solidFill>
              </a:rPr>
              <a:t>وللتوضيح أكثر اضرب مثال بالتغير انه هو خسارة جينية للفيروس والبكتيريا أي تدهور وقلة قدرة على التغذية حتى لو من وجهة نظرنا أصبحوا معديين أكثر </a:t>
            </a:r>
          </a:p>
          <a:p>
            <a:pPr algn="r" rtl="1"/>
            <a:r>
              <a:rPr lang="ar-EG" sz="3200" b="1" dirty="0">
                <a:solidFill>
                  <a:srgbClr val="FFFFFF"/>
                </a:solidFill>
              </a:rPr>
              <a:t>تجربة دراسة جينية جديدة وهي عن تغير تم في فيرس فيهاجم بكتيريا </a:t>
            </a:r>
            <a:r>
              <a:rPr lang="ar-EG" sz="3200" b="1" dirty="0" err="1">
                <a:solidFill>
                  <a:srgbClr val="FFFFFF"/>
                </a:solidFill>
              </a:rPr>
              <a:t>اشيريشيا</a:t>
            </a:r>
            <a:r>
              <a:rPr lang="ar-EG" sz="3200" b="1" dirty="0">
                <a:solidFill>
                  <a:srgbClr val="FFFFFF"/>
                </a:solidFill>
              </a:rPr>
              <a:t> </a:t>
            </a:r>
            <a:r>
              <a:rPr lang="ar-EG" sz="3200" b="1" dirty="0" err="1">
                <a:solidFill>
                  <a:srgbClr val="FFFFFF"/>
                </a:solidFill>
              </a:rPr>
              <a:t>كولاي</a:t>
            </a:r>
            <a:r>
              <a:rPr lang="ar-EG" sz="3200" b="1" dirty="0">
                <a:solidFill>
                  <a:srgbClr val="FFFFFF"/>
                </a:solidFill>
              </a:rPr>
              <a:t> (العصوية في الامعاء) هذه التجربة اكتشف فيها الاتي وهي عندما بدا الفيرس يهاجم البكتيريا هو بدا يهاجمها من مركز علي جدار الخلية </a:t>
            </a:r>
            <a:r>
              <a:rPr lang="en-CA" sz="3200" b="1" dirty="0">
                <a:solidFill>
                  <a:srgbClr val="FFFFFF"/>
                </a:solidFill>
              </a:rPr>
              <a:t>Receptor </a:t>
            </a:r>
            <a:r>
              <a:rPr lang="ar-EG" sz="3200" b="1" dirty="0" smtClean="0">
                <a:solidFill>
                  <a:srgbClr val="FFFFFF"/>
                </a:solidFill>
              </a:rPr>
              <a:t> في </a:t>
            </a:r>
            <a:r>
              <a:rPr lang="ar-EG" sz="3200" b="1" dirty="0">
                <a:solidFill>
                  <a:srgbClr val="FFFFFF"/>
                </a:solidFill>
              </a:rPr>
              <a:t>مستقبلات مخصصه علي جدارها</a:t>
            </a:r>
          </a:p>
        </p:txBody>
      </p:sp>
    </p:spTree>
    <p:extLst>
      <p:ext uri="{BB962C8B-B14F-4D97-AF65-F5344CB8AC3E}">
        <p14:creationId xmlns:p14="http://schemas.microsoft.com/office/powerpoint/2010/main" val="366711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pic>
        <p:nvPicPr>
          <p:cNvPr id="2" name="Picture 1"/>
          <p:cNvPicPr>
            <a:picLocks noChangeAspect="1"/>
          </p:cNvPicPr>
          <p:nvPr/>
        </p:nvPicPr>
        <p:blipFill>
          <a:blip r:embed="rId2"/>
          <a:stretch>
            <a:fillRect/>
          </a:stretch>
        </p:blipFill>
        <p:spPr>
          <a:xfrm>
            <a:off x="271743" y="533400"/>
            <a:ext cx="11648512" cy="5791200"/>
          </a:xfrm>
          <a:prstGeom prst="rect">
            <a:avLst/>
          </a:prstGeom>
        </p:spPr>
      </p:pic>
    </p:spTree>
    <p:extLst>
      <p:ext uri="{BB962C8B-B14F-4D97-AF65-F5344CB8AC3E}">
        <p14:creationId xmlns:p14="http://schemas.microsoft.com/office/powerpoint/2010/main" val="170895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228600" y="228600"/>
            <a:ext cx="11734800" cy="1077218"/>
          </a:xfrm>
          <a:prstGeom prst="rect">
            <a:avLst/>
          </a:prstGeom>
          <a:noFill/>
        </p:spPr>
        <p:txBody>
          <a:bodyPr wrap="square" rtlCol="0">
            <a:spAutoFit/>
          </a:bodyPr>
          <a:lstStyle/>
          <a:p>
            <a:pPr algn="r" rtl="1"/>
            <a:r>
              <a:rPr lang="ar-EG" sz="3200" b="1" dirty="0">
                <a:solidFill>
                  <a:srgbClr val="FFFFFF"/>
                </a:solidFill>
              </a:rPr>
              <a:t>وهو مميز بمواد </a:t>
            </a:r>
            <a:r>
              <a:rPr lang="ar-EG" sz="3200" b="1" dirty="0" err="1">
                <a:solidFill>
                  <a:srgbClr val="FFFFFF"/>
                </a:solidFill>
              </a:rPr>
              <a:t>بيلوجية</a:t>
            </a:r>
            <a:r>
              <a:rPr lang="ar-EG" sz="3200" b="1" dirty="0">
                <a:solidFill>
                  <a:srgbClr val="FFFFFF"/>
                </a:solidFill>
              </a:rPr>
              <a:t> </a:t>
            </a:r>
            <a:r>
              <a:rPr lang="ar-EG" sz="3200" b="1" dirty="0" err="1">
                <a:solidFill>
                  <a:srgbClr val="FFFFFF"/>
                </a:solidFill>
              </a:rPr>
              <a:t>كميائية</a:t>
            </a:r>
            <a:r>
              <a:rPr lang="ar-EG" sz="3200" b="1" dirty="0">
                <a:solidFill>
                  <a:srgbClr val="FFFFFF"/>
                </a:solidFill>
              </a:rPr>
              <a:t> في اقدامه ومحقنه </a:t>
            </a:r>
            <a:r>
              <a:rPr lang="ar-EG" sz="3200" b="1" dirty="0" smtClean="0">
                <a:solidFill>
                  <a:srgbClr val="FFFFFF"/>
                </a:solidFill>
              </a:rPr>
              <a:t>متناسبة </a:t>
            </a:r>
            <a:r>
              <a:rPr lang="ar-EG" sz="3200" b="1" dirty="0">
                <a:solidFill>
                  <a:srgbClr val="FFFFFF"/>
                </a:solidFill>
              </a:rPr>
              <a:t>مع المستقبل كيميائيا يستطيع بها الفيرس ان يرتبط بهذا المكان وهذا المستقبل فقط (مالتوز)</a:t>
            </a:r>
          </a:p>
        </p:txBody>
      </p:sp>
      <p:pic>
        <p:nvPicPr>
          <p:cNvPr id="4" name="Picture 3"/>
          <p:cNvPicPr>
            <a:picLocks noChangeAspect="1"/>
          </p:cNvPicPr>
          <p:nvPr/>
        </p:nvPicPr>
        <p:blipFill>
          <a:blip r:embed="rId2"/>
          <a:stretch>
            <a:fillRect/>
          </a:stretch>
        </p:blipFill>
        <p:spPr>
          <a:xfrm>
            <a:off x="1007634" y="1321633"/>
            <a:ext cx="10176732" cy="5043137"/>
          </a:xfrm>
          <a:prstGeom prst="rect">
            <a:avLst/>
          </a:prstGeom>
        </p:spPr>
      </p:pic>
    </p:spTree>
    <p:extLst>
      <p:ext uri="{BB962C8B-B14F-4D97-AF65-F5344CB8AC3E}">
        <p14:creationId xmlns:p14="http://schemas.microsoft.com/office/powerpoint/2010/main" val="171462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228600" y="2771"/>
            <a:ext cx="11734800" cy="5509200"/>
          </a:xfrm>
          <a:prstGeom prst="rect">
            <a:avLst/>
          </a:prstGeom>
          <a:noFill/>
        </p:spPr>
        <p:txBody>
          <a:bodyPr wrap="square" rtlCol="0">
            <a:spAutoFit/>
          </a:bodyPr>
          <a:lstStyle/>
          <a:p>
            <a:pPr algn="r" rtl="1"/>
            <a:r>
              <a:rPr lang="ar-EG" sz="3200" b="1" dirty="0">
                <a:solidFill>
                  <a:srgbClr val="FFFFFF"/>
                </a:solidFill>
              </a:rPr>
              <a:t>البكتيريا السليمة التي فيها هذا المستقبل لسكر المالتوز ضربت </a:t>
            </a:r>
            <a:r>
              <a:rPr lang="ar-EG" sz="3200" b="1" dirty="0" smtClean="0">
                <a:solidFill>
                  <a:srgbClr val="FFFFFF"/>
                </a:solidFill>
              </a:rPr>
              <a:t>بسهولة </a:t>
            </a:r>
            <a:r>
              <a:rPr lang="ar-EG" sz="3200" b="1" dirty="0">
                <a:solidFill>
                  <a:srgbClr val="FFFFFF"/>
                </a:solidFill>
              </a:rPr>
              <a:t>من الفيروس ولكن البكتيريا المعيوبة التي فيها </a:t>
            </a:r>
            <a:r>
              <a:rPr lang="ar-EG" sz="3200" b="1" dirty="0" smtClean="0">
                <a:solidFill>
                  <a:srgbClr val="FFFFFF"/>
                </a:solidFill>
              </a:rPr>
              <a:t>الجين المسؤول </a:t>
            </a:r>
            <a:r>
              <a:rPr lang="ar-EG" sz="3200" b="1" dirty="0">
                <a:solidFill>
                  <a:srgbClr val="FFFFFF"/>
                </a:solidFill>
              </a:rPr>
              <a:t>عن تكوين هذا المستقبل هو تالف أصلا فالفيروس لا يستطيع ان يخترقها </a:t>
            </a:r>
            <a:r>
              <a:rPr lang="ar-EG" sz="3200" b="1" dirty="0" smtClean="0">
                <a:solidFill>
                  <a:srgbClr val="FFFFFF"/>
                </a:solidFill>
              </a:rPr>
              <a:t>لأنها </a:t>
            </a:r>
            <a:r>
              <a:rPr lang="ar-EG" sz="3200" b="1" dirty="0">
                <a:solidFill>
                  <a:srgbClr val="FFFFFF"/>
                </a:solidFill>
              </a:rPr>
              <a:t>لا يوجد بها المستقبل ففي الحقيقة هي اكثر تدهور لان في الظروف الطبيعية لا تستطيع ان تتغذى مثل باقي التنوع في </a:t>
            </a:r>
            <a:r>
              <a:rPr lang="ar-EG" sz="3200" b="1" dirty="0" err="1">
                <a:solidFill>
                  <a:srgbClr val="FFFFFF"/>
                </a:solidFill>
              </a:rPr>
              <a:t>الكولاي</a:t>
            </a:r>
            <a:r>
              <a:rPr lang="ar-EG" sz="3200" b="1" dirty="0">
                <a:solidFill>
                  <a:srgbClr val="FFFFFF"/>
                </a:solidFill>
              </a:rPr>
              <a:t> وأيضا من حيث المحتوى الجيني هي بها جين فاسد أي اقل محتوى جيني من بقية أنواع </a:t>
            </a:r>
            <a:r>
              <a:rPr lang="ar-EG" sz="3200" b="1" dirty="0" err="1">
                <a:solidFill>
                  <a:srgbClr val="FFFFFF"/>
                </a:solidFill>
              </a:rPr>
              <a:t>الكولاي</a:t>
            </a:r>
            <a:r>
              <a:rPr lang="ar-EG" sz="3200" b="1" dirty="0">
                <a:solidFill>
                  <a:srgbClr val="FFFFFF"/>
                </a:solidFill>
              </a:rPr>
              <a:t> ولكن فقط هذا منع الفيروس من اختراقها من خلال مستقبل سكر المالتوز </a:t>
            </a:r>
          </a:p>
          <a:p>
            <a:pPr algn="r" rtl="1"/>
            <a:r>
              <a:rPr lang="ar-EG" sz="3200" b="1" dirty="0">
                <a:solidFill>
                  <a:srgbClr val="FFFFFF"/>
                </a:solidFill>
              </a:rPr>
              <a:t>ولكن حدث تغير الفيرس بطريقة الكمون السابقة التي شرحتها وهذا التغير سبب ان يغير من اسلوبه واصبح يرتبط بجزئيات سكر يسمي </a:t>
            </a:r>
            <a:r>
              <a:rPr lang="ar-EG" sz="3200" b="1" dirty="0" err="1">
                <a:solidFill>
                  <a:srgbClr val="FFFFFF"/>
                </a:solidFill>
              </a:rPr>
              <a:t>مانوز</a:t>
            </a:r>
            <a:r>
              <a:rPr lang="ar-EG" sz="3200" b="1" dirty="0">
                <a:solidFill>
                  <a:srgbClr val="FFFFFF"/>
                </a:solidFill>
              </a:rPr>
              <a:t> في البكتيريا فاصبح في الظاهر اقوى رغم انه تغير عن السابق. ولكن ايضا البكتيريا التي فيها جين انتاج مستقبل </a:t>
            </a:r>
            <a:r>
              <a:rPr lang="ar-EG" sz="3200" b="1" dirty="0" err="1">
                <a:solidFill>
                  <a:srgbClr val="FFFFFF"/>
                </a:solidFill>
              </a:rPr>
              <a:t>المانوز</a:t>
            </a:r>
            <a:r>
              <a:rPr lang="ar-EG" sz="3200" b="1" dirty="0">
                <a:solidFill>
                  <a:srgbClr val="FFFFFF"/>
                </a:solidFill>
              </a:rPr>
              <a:t> متدمر أيضا لم تصاب بالفيروس الذي تغير فنجى رغم انه اكثر ضعف من السابق لان به مستقبلين فاسدين واقل بكثير قدرة على التغذية ولكنه يستطيع ان ينجو من الفيروس </a:t>
            </a:r>
          </a:p>
        </p:txBody>
      </p:sp>
    </p:spTree>
    <p:extLst>
      <p:ext uri="{BB962C8B-B14F-4D97-AF65-F5344CB8AC3E}">
        <p14:creationId xmlns:p14="http://schemas.microsoft.com/office/powerpoint/2010/main" val="222815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228600" y="110179"/>
            <a:ext cx="11734800" cy="3539430"/>
          </a:xfrm>
          <a:prstGeom prst="rect">
            <a:avLst/>
          </a:prstGeom>
          <a:noFill/>
        </p:spPr>
        <p:txBody>
          <a:bodyPr wrap="square" rtlCol="0">
            <a:spAutoFit/>
          </a:bodyPr>
          <a:lstStyle/>
          <a:p>
            <a:pPr algn="r" rtl="1"/>
            <a:r>
              <a:rPr lang="ar-EG" sz="3200" b="1" dirty="0">
                <a:solidFill>
                  <a:srgbClr val="FFFFFF"/>
                </a:solidFill>
              </a:rPr>
              <a:t>والنتيجة النهائية هي فيرس تغير جينيا وفسد عن وظيفته الاصلية ولا يستطيع ان يخترق بكتيريا </a:t>
            </a:r>
            <a:r>
              <a:rPr lang="ar-EG" sz="3200" b="1" dirty="0" err="1">
                <a:solidFill>
                  <a:srgbClr val="FFFFFF"/>
                </a:solidFill>
              </a:rPr>
              <a:t>ايكولاي</a:t>
            </a:r>
            <a:r>
              <a:rPr lang="ar-EG" sz="3200" b="1" dirty="0">
                <a:solidFill>
                  <a:srgbClr val="FFFFFF"/>
                </a:solidFill>
              </a:rPr>
              <a:t> فهو </a:t>
            </a:r>
            <a:r>
              <a:rPr lang="ar-EG" sz="3200" b="1" dirty="0" smtClean="0">
                <a:solidFill>
                  <a:srgbClr val="FFFFFF"/>
                </a:solidFill>
              </a:rPr>
              <a:t>انتهى وهو شبه </a:t>
            </a:r>
            <a:r>
              <a:rPr lang="ar-EG" sz="3200" b="1" dirty="0">
                <a:solidFill>
                  <a:srgbClr val="FFFFFF"/>
                </a:solidFill>
              </a:rPr>
              <a:t>غير حي فلم يتطور في </a:t>
            </a:r>
            <a:r>
              <a:rPr lang="ar-EG" sz="3200" b="1" dirty="0" smtClean="0">
                <a:solidFill>
                  <a:srgbClr val="FFFFFF"/>
                </a:solidFill>
              </a:rPr>
              <a:t>شيء </a:t>
            </a:r>
            <a:r>
              <a:rPr lang="ar-EG" sz="3200" b="1" dirty="0">
                <a:solidFill>
                  <a:srgbClr val="FFFFFF"/>
                </a:solidFill>
              </a:rPr>
              <a:t>بل تغيرات جعلته يفنى أنواع من بكتيريا وهو ينتهي وايضا المحصل انه ترك بكتيريا بها جينات محطمة  فقدت بها قدرتها علي التغذية على المالتوز </a:t>
            </a:r>
            <a:r>
              <a:rPr lang="ar-EG" sz="3200" b="1" dirty="0" err="1">
                <a:solidFill>
                  <a:srgbClr val="FFFFFF"/>
                </a:solidFill>
              </a:rPr>
              <a:t>والمانوز</a:t>
            </a:r>
            <a:r>
              <a:rPr lang="ar-EG" sz="3200" b="1" dirty="0">
                <a:solidFill>
                  <a:srgbClr val="FFFFFF"/>
                </a:solidFill>
              </a:rPr>
              <a:t> وهي اضعف بكثير فهي لم تتطور ولكن تدهورت . </a:t>
            </a:r>
            <a:r>
              <a:rPr lang="ar-EG" sz="3200" b="1" dirty="0" smtClean="0">
                <a:solidFill>
                  <a:srgbClr val="FFFFFF"/>
                </a:solidFill>
              </a:rPr>
              <a:t>وهو فنى. فهذا </a:t>
            </a:r>
            <a:r>
              <a:rPr lang="ar-EG" sz="3200" b="1" dirty="0">
                <a:solidFill>
                  <a:srgbClr val="FFFFFF"/>
                </a:solidFill>
              </a:rPr>
              <a:t>ليس تطور علي الاطلاق</a:t>
            </a:r>
          </a:p>
          <a:p>
            <a:pPr algn="r" rtl="1"/>
            <a:r>
              <a:rPr lang="ar-EG" sz="3200" b="1" dirty="0">
                <a:solidFill>
                  <a:srgbClr val="FFFFFF"/>
                </a:solidFill>
              </a:rPr>
              <a:t>ولهذا شرح دكتور مايكل </a:t>
            </a:r>
            <a:r>
              <a:rPr lang="ar-EG" sz="3200" b="1" dirty="0" err="1">
                <a:solidFill>
                  <a:srgbClr val="FFFFFF"/>
                </a:solidFill>
              </a:rPr>
              <a:t>بيهي</a:t>
            </a:r>
            <a:r>
              <a:rPr lang="ar-EG" sz="3200" b="1" dirty="0">
                <a:solidFill>
                  <a:srgbClr val="FFFFFF"/>
                </a:solidFill>
              </a:rPr>
              <a:t> ان التطور الداروني هو في الحقيقة خطوة صغيرة جانبية تسبب تنوع وخطوتين كبار الي الخلف يسببوا تدهور </a:t>
            </a:r>
          </a:p>
        </p:txBody>
      </p:sp>
      <p:pic>
        <p:nvPicPr>
          <p:cNvPr id="4" name="Picture 3"/>
          <p:cNvPicPr>
            <a:picLocks noChangeAspect="1"/>
          </p:cNvPicPr>
          <p:nvPr/>
        </p:nvPicPr>
        <p:blipFill>
          <a:blip r:embed="rId2"/>
          <a:stretch>
            <a:fillRect/>
          </a:stretch>
        </p:blipFill>
        <p:spPr>
          <a:xfrm>
            <a:off x="3238702" y="3613666"/>
            <a:ext cx="5714596" cy="3028736"/>
          </a:xfrm>
          <a:prstGeom prst="rect">
            <a:avLst/>
          </a:prstGeom>
        </p:spPr>
      </p:pic>
    </p:spTree>
    <p:extLst>
      <p:ext uri="{BB962C8B-B14F-4D97-AF65-F5344CB8AC3E}">
        <p14:creationId xmlns:p14="http://schemas.microsoft.com/office/powerpoint/2010/main" val="142273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228600" y="2771"/>
            <a:ext cx="11734800" cy="3046988"/>
          </a:xfrm>
          <a:prstGeom prst="rect">
            <a:avLst/>
          </a:prstGeom>
          <a:noFill/>
        </p:spPr>
        <p:txBody>
          <a:bodyPr wrap="square" rtlCol="0">
            <a:spAutoFit/>
          </a:bodyPr>
          <a:lstStyle/>
          <a:p>
            <a:pPr algn="r" rtl="1"/>
            <a:r>
              <a:rPr lang="ar-EG" sz="3200" b="1" dirty="0">
                <a:solidFill>
                  <a:srgbClr val="FFFFFF"/>
                </a:solidFill>
              </a:rPr>
              <a:t>فلهذا ما قائل هذا الادعاء هو ا</a:t>
            </a:r>
            <a:r>
              <a:rPr lang="ar-EG" sz="3200" b="1" dirty="0" smtClean="0">
                <a:solidFill>
                  <a:srgbClr val="FFFFFF"/>
                </a:solidFill>
              </a:rPr>
              <a:t>ما </a:t>
            </a:r>
            <a:r>
              <a:rPr lang="ar-EG" sz="3200" b="1" dirty="0">
                <a:solidFill>
                  <a:srgbClr val="FFFFFF"/>
                </a:solidFill>
              </a:rPr>
              <a:t>لا يعرف كل هذا او يعرف ولكن يخدع البسطاء.</a:t>
            </a:r>
          </a:p>
          <a:p>
            <a:pPr algn="r" rtl="1"/>
            <a:r>
              <a:rPr lang="ar-EG" sz="3200" b="1" dirty="0">
                <a:solidFill>
                  <a:srgbClr val="FFFFFF"/>
                </a:solidFill>
              </a:rPr>
              <a:t>وكما شرحت في ملف </a:t>
            </a:r>
          </a:p>
          <a:p>
            <a:pPr algn="r" rtl="1"/>
            <a:r>
              <a:rPr lang="ar-EG" sz="3200" b="1" u="sng" dirty="0">
                <a:solidFill>
                  <a:srgbClr val="FFFF00"/>
                </a:solidFill>
              </a:rPr>
              <a:t>التطور العضوي الجزء الحادي والثلاثون وفائدة الفيروسات</a:t>
            </a:r>
          </a:p>
          <a:p>
            <a:pPr algn="r" rtl="1"/>
            <a:r>
              <a:rPr lang="ar-EG" sz="3200" b="1" dirty="0">
                <a:solidFill>
                  <a:srgbClr val="FFFFFF"/>
                </a:solidFill>
              </a:rPr>
              <a:t>بحث قدمته دكتورة </a:t>
            </a:r>
            <a:r>
              <a:rPr lang="ar-EG" sz="3200" b="1" dirty="0" err="1">
                <a:solidFill>
                  <a:srgbClr val="FFFFFF"/>
                </a:solidFill>
              </a:rPr>
              <a:t>يونج</a:t>
            </a:r>
            <a:r>
              <a:rPr lang="ar-EG" sz="3200" b="1" dirty="0">
                <a:solidFill>
                  <a:srgbClr val="FFFFFF"/>
                </a:solidFill>
              </a:rPr>
              <a:t> ونشر في مجلة الطبيعة عن دور الفيروسات وتقول </a:t>
            </a:r>
          </a:p>
          <a:p>
            <a:pPr algn="r" rtl="1"/>
            <a:r>
              <a:rPr lang="ar-EG" sz="3200" b="1" dirty="0">
                <a:solidFill>
                  <a:srgbClr val="FFFFFF"/>
                </a:solidFill>
              </a:rPr>
              <a:t>من الواضح ان الفيروسات لا يمكن ان تكون موجودة لوحدها بطريقة مخيفة في الطبيعة. ولكن لابد ان يكون دور متداخل في دائرة الفيروسات ومهمة للتنوع وايضا صحة الانسان</a:t>
            </a:r>
          </a:p>
        </p:txBody>
      </p:sp>
      <p:pic>
        <p:nvPicPr>
          <p:cNvPr id="4" name="Picture 3"/>
          <p:cNvPicPr>
            <a:picLocks noChangeAspect="1"/>
          </p:cNvPicPr>
          <p:nvPr/>
        </p:nvPicPr>
        <p:blipFill>
          <a:blip r:embed="rId2"/>
          <a:stretch>
            <a:fillRect/>
          </a:stretch>
        </p:blipFill>
        <p:spPr>
          <a:xfrm>
            <a:off x="3428999" y="3236475"/>
            <a:ext cx="5257801" cy="3321035"/>
          </a:xfrm>
          <a:prstGeom prst="rect">
            <a:avLst/>
          </a:prstGeom>
        </p:spPr>
      </p:pic>
    </p:spTree>
    <p:extLst>
      <p:ext uri="{BB962C8B-B14F-4D97-AF65-F5344CB8AC3E}">
        <p14:creationId xmlns:p14="http://schemas.microsoft.com/office/powerpoint/2010/main" val="94594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228600" y="228600"/>
            <a:ext cx="11734800" cy="1077218"/>
          </a:xfrm>
          <a:prstGeom prst="rect">
            <a:avLst/>
          </a:prstGeom>
          <a:noFill/>
        </p:spPr>
        <p:txBody>
          <a:bodyPr wrap="square" rtlCol="0">
            <a:spAutoFit/>
          </a:bodyPr>
          <a:lstStyle/>
          <a:p>
            <a:pPr algn="r" rtl="1"/>
            <a:r>
              <a:rPr lang="ar-EG" sz="3200" b="1" dirty="0">
                <a:solidFill>
                  <a:srgbClr val="FFFFFF"/>
                </a:solidFill>
              </a:rPr>
              <a:t>وتقول كم فيرس موجود على الارض؟ الكثير </a:t>
            </a:r>
          </a:p>
          <a:p>
            <a:pPr algn="r" rtl="1"/>
            <a:r>
              <a:rPr lang="ar-EG" sz="3200" b="1" dirty="0">
                <a:solidFill>
                  <a:srgbClr val="FFFFFF"/>
                </a:solidFill>
              </a:rPr>
              <a:t>(يوجد تقريبا 100,000,000 جنس فيرس على الارض وهذا من موقع </a:t>
            </a:r>
            <a:r>
              <a:rPr lang="ar-EG" sz="3200" b="1" dirty="0" err="1">
                <a:solidFill>
                  <a:srgbClr val="FFFFFF"/>
                </a:solidFill>
              </a:rPr>
              <a:t>فيرولوجي</a:t>
            </a:r>
            <a:r>
              <a:rPr lang="ar-EG" sz="3200" b="1" dirty="0">
                <a:solidFill>
                  <a:srgbClr val="FFFFFF"/>
                </a:solidFill>
              </a:rPr>
              <a:t>). </a:t>
            </a:r>
          </a:p>
        </p:txBody>
      </p:sp>
      <p:pic>
        <p:nvPicPr>
          <p:cNvPr id="2" name="Picture 1"/>
          <p:cNvPicPr>
            <a:picLocks noChangeAspect="1"/>
          </p:cNvPicPr>
          <p:nvPr/>
        </p:nvPicPr>
        <p:blipFill>
          <a:blip r:embed="rId2"/>
          <a:stretch>
            <a:fillRect/>
          </a:stretch>
        </p:blipFill>
        <p:spPr>
          <a:xfrm>
            <a:off x="2209800" y="2057400"/>
            <a:ext cx="7123085" cy="4275512"/>
          </a:xfrm>
          <a:prstGeom prst="rect">
            <a:avLst/>
          </a:prstGeom>
        </p:spPr>
      </p:pic>
    </p:spTree>
    <p:extLst>
      <p:ext uri="{BB962C8B-B14F-4D97-AF65-F5344CB8AC3E}">
        <p14:creationId xmlns:p14="http://schemas.microsoft.com/office/powerpoint/2010/main" val="257421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228600" y="24938"/>
            <a:ext cx="11734800" cy="4524315"/>
          </a:xfrm>
          <a:prstGeom prst="rect">
            <a:avLst/>
          </a:prstGeom>
          <a:noFill/>
        </p:spPr>
        <p:txBody>
          <a:bodyPr wrap="square" rtlCol="0">
            <a:spAutoFit/>
          </a:bodyPr>
          <a:lstStyle/>
          <a:p>
            <a:pPr algn="r" rtl="1"/>
            <a:r>
              <a:rPr lang="ar-EG" sz="3200" b="1" dirty="0">
                <a:solidFill>
                  <a:srgbClr val="FFC000"/>
                </a:solidFill>
              </a:rPr>
              <a:t>داروين الآن يرقد مستريحاً في قبره المهيب في </a:t>
            </a:r>
            <a:r>
              <a:rPr lang="ar-EG" sz="3200" b="1" dirty="0" err="1">
                <a:solidFill>
                  <a:srgbClr val="FFC000"/>
                </a:solidFill>
              </a:rPr>
              <a:t>ويستمنستر</a:t>
            </a:r>
            <a:r>
              <a:rPr lang="ar-EG" sz="3200" b="1" dirty="0">
                <a:solidFill>
                  <a:srgbClr val="FFC000"/>
                </a:solidFill>
              </a:rPr>
              <a:t> بجوار نيوتن </a:t>
            </a:r>
            <a:r>
              <a:rPr lang="ar-EG" sz="3200" b="1" dirty="0" err="1">
                <a:solidFill>
                  <a:srgbClr val="FFC000"/>
                </a:solidFill>
              </a:rPr>
              <a:t>وهوكنج</a:t>
            </a:r>
            <a:r>
              <a:rPr lang="ar-EG" sz="3200" b="1" dirty="0">
                <a:solidFill>
                  <a:srgbClr val="FFC000"/>
                </a:solidFill>
              </a:rPr>
              <a:t> ، ساخراً من معارضي نظرية التطور ، ففيروس وباء </a:t>
            </a:r>
            <a:r>
              <a:rPr lang="ar-EG" sz="3200" b="1" dirty="0" err="1">
                <a:solidFill>
                  <a:srgbClr val="FFC000"/>
                </a:solidFill>
              </a:rPr>
              <a:t>كوفيد</a:t>
            </a:r>
            <a:r>
              <a:rPr lang="ar-EG" sz="3200" b="1" dirty="0">
                <a:solidFill>
                  <a:srgbClr val="FFC000"/>
                </a:solidFill>
              </a:rPr>
              <a:t> ١٩ يؤكد نظريته في كل دقيقه ، ويلخص </a:t>
            </a:r>
            <a:r>
              <a:rPr lang="ar-EG" sz="3200" b="1" dirty="0" err="1">
                <a:solidFill>
                  <a:srgbClr val="FFC000"/>
                </a:solidFill>
              </a:rPr>
              <a:t>ماحدث</a:t>
            </a:r>
            <a:r>
              <a:rPr lang="ar-EG" sz="3200" b="1" dirty="0">
                <a:solidFill>
                  <a:srgbClr val="FFC000"/>
                </a:solidFill>
              </a:rPr>
              <a:t> للكائنات في ملايين السنين من طفرات وانتخاب طبيعي وقدرة للأكثر ملائمة على استكمال رحلة الحياه ، يلخصها الفيروس في مشهد لايف أمامنا زمنه مجرد شهور قليلة ، ويرد على الحمقى ممن يقولون كيف تطورت الكائنات ، ويؤكدون بجهل ان كل كائن اتخلق كده على شكله من </a:t>
            </a:r>
            <a:r>
              <a:rPr lang="ar-EG" sz="3200" b="1" dirty="0" err="1">
                <a:solidFill>
                  <a:srgbClr val="FFC000"/>
                </a:solidFill>
              </a:rPr>
              <a:t>البدايه</a:t>
            </a:r>
            <a:r>
              <a:rPr lang="ar-EG" sz="3200" b="1" dirty="0">
                <a:solidFill>
                  <a:srgbClr val="FFC000"/>
                </a:solidFill>
              </a:rPr>
              <a:t> ومش </a:t>
            </a:r>
            <a:r>
              <a:rPr lang="ar-EG" sz="3200" b="1" dirty="0" err="1">
                <a:solidFill>
                  <a:srgbClr val="FFC000"/>
                </a:solidFill>
              </a:rPr>
              <a:t>حيتغير</a:t>
            </a:r>
            <a:r>
              <a:rPr lang="ar-EG" sz="3200" b="1" dirty="0">
                <a:solidFill>
                  <a:srgbClr val="FFC000"/>
                </a:solidFill>
              </a:rPr>
              <a:t> !!، ظهر علم جديد ظهر بناء على </a:t>
            </a:r>
            <a:r>
              <a:rPr lang="ar-EG" sz="3200" b="1" dirty="0" err="1">
                <a:solidFill>
                  <a:srgbClr val="FFC000"/>
                </a:solidFill>
              </a:rPr>
              <a:t>ماكتبه</a:t>
            </a:r>
            <a:r>
              <a:rPr lang="ar-EG" sz="3200" b="1" dirty="0">
                <a:solidFill>
                  <a:srgbClr val="FFC000"/>
                </a:solidFill>
              </a:rPr>
              <a:t> داروين اسمه علم الأحياء التطوري ، الفيروس التاجي طلع لكم لسانه </a:t>
            </a:r>
            <a:r>
              <a:rPr lang="ar-EG" sz="3200" b="1" dirty="0" err="1">
                <a:solidFill>
                  <a:srgbClr val="FFC000"/>
                </a:solidFill>
              </a:rPr>
              <a:t>وبيعمل</a:t>
            </a:r>
            <a:r>
              <a:rPr lang="ar-EG" sz="3200" b="1" dirty="0">
                <a:solidFill>
                  <a:srgbClr val="FFC000"/>
                </a:solidFill>
              </a:rPr>
              <a:t> طفرات داخل </a:t>
            </a:r>
            <a:r>
              <a:rPr lang="ar-EG" sz="3200" b="1" dirty="0" err="1">
                <a:solidFill>
                  <a:srgbClr val="FFC000"/>
                </a:solidFill>
              </a:rPr>
              <a:t>الأسره</a:t>
            </a:r>
            <a:r>
              <a:rPr lang="ar-EG" sz="3200" b="1" dirty="0">
                <a:solidFill>
                  <a:srgbClr val="FFC000"/>
                </a:solidFill>
              </a:rPr>
              <a:t> </a:t>
            </a:r>
            <a:r>
              <a:rPr lang="ar-EG" sz="3200" b="1" dirty="0" err="1">
                <a:solidFill>
                  <a:srgbClr val="FFC000"/>
                </a:solidFill>
              </a:rPr>
              <a:t>الواحده</a:t>
            </a:r>
            <a:r>
              <a:rPr lang="ar-EG" sz="3200" b="1" dirty="0">
                <a:solidFill>
                  <a:srgbClr val="FFC000"/>
                </a:solidFill>
              </a:rPr>
              <a:t> </a:t>
            </a:r>
            <a:r>
              <a:rPr lang="ar-EG" sz="3200" b="1" dirty="0" err="1">
                <a:solidFill>
                  <a:srgbClr val="FFC000"/>
                </a:solidFill>
              </a:rPr>
              <a:t>وبيغير</a:t>
            </a:r>
            <a:r>
              <a:rPr lang="ar-EG" sz="3200" b="1" dirty="0">
                <a:solidFill>
                  <a:srgbClr val="FFC000"/>
                </a:solidFill>
              </a:rPr>
              <a:t> هويته في شهور بل في أيام !!، شكراً داروين على </a:t>
            </a:r>
            <a:r>
              <a:rPr lang="ar-EG" sz="3200" b="1" dirty="0" err="1">
                <a:solidFill>
                  <a:srgbClr val="FFC000"/>
                </a:solidFill>
              </a:rPr>
              <a:t>عبقريتك</a:t>
            </a:r>
            <a:r>
              <a:rPr lang="ar-EG" sz="3200" b="1" dirty="0">
                <a:solidFill>
                  <a:srgbClr val="FFC000"/>
                </a:solidFill>
              </a:rPr>
              <a:t> الفذة ، اذا كان العظماء والعباقرة ألف فداروين على رأسهم.</a:t>
            </a:r>
          </a:p>
        </p:txBody>
      </p:sp>
      <p:sp>
        <p:nvSpPr>
          <p:cNvPr id="7" name="TextBox 6"/>
          <p:cNvSpPr txBox="1"/>
          <p:nvPr/>
        </p:nvSpPr>
        <p:spPr>
          <a:xfrm>
            <a:off x="235527" y="4576962"/>
            <a:ext cx="11734800" cy="2062103"/>
          </a:xfrm>
          <a:prstGeom prst="rect">
            <a:avLst/>
          </a:prstGeom>
          <a:noFill/>
        </p:spPr>
        <p:txBody>
          <a:bodyPr wrap="square" rtlCol="0">
            <a:spAutoFit/>
          </a:bodyPr>
          <a:lstStyle/>
          <a:p>
            <a:pPr algn="r" rtl="1"/>
            <a:r>
              <a:rPr lang="ar-EG" sz="3200" b="1" dirty="0">
                <a:solidFill>
                  <a:srgbClr val="FFFFFF"/>
                </a:solidFill>
              </a:rPr>
              <a:t>ولكن قبل ان ينخدع بهذا أي أحد أتساءل ما هو الدليل العلمي الذي يقدمه من يدعي هذا؟ </a:t>
            </a:r>
          </a:p>
          <a:p>
            <a:pPr algn="r" rtl="1"/>
            <a:r>
              <a:rPr lang="ar-EG" sz="3200" b="1" dirty="0">
                <a:solidFill>
                  <a:srgbClr val="FFFFFF"/>
                </a:solidFill>
              </a:rPr>
              <a:t>ما هو الدليل ان الطبيعة هي التي طورت </a:t>
            </a:r>
            <a:r>
              <a:rPr lang="ar-EG" sz="3200" b="1" dirty="0" err="1">
                <a:solidFill>
                  <a:srgbClr val="FFFFFF"/>
                </a:solidFill>
              </a:rPr>
              <a:t>الكوفيد</a:t>
            </a:r>
            <a:r>
              <a:rPr lang="ar-EG" sz="3200" b="1" dirty="0">
                <a:solidFill>
                  <a:srgbClr val="FFFFFF"/>
                </a:solidFill>
              </a:rPr>
              <a:t>؟ </a:t>
            </a:r>
            <a:endParaRPr lang="en-CA" sz="3200" b="1" dirty="0" smtClean="0">
              <a:solidFill>
                <a:srgbClr val="FFFFFF"/>
              </a:solidFill>
            </a:endParaRPr>
          </a:p>
          <a:p>
            <a:pPr algn="r" rtl="1"/>
            <a:r>
              <a:rPr lang="ar-EG" sz="3200" b="1" dirty="0" smtClean="0">
                <a:solidFill>
                  <a:srgbClr val="FFFFFF"/>
                </a:solidFill>
              </a:rPr>
              <a:t>هل تطور لعائلة أخرى او اصبح من </a:t>
            </a:r>
            <a:r>
              <a:rPr lang="en-CA" sz="3200" b="1" dirty="0" smtClean="0">
                <a:solidFill>
                  <a:srgbClr val="FFFFFF"/>
                </a:solidFill>
              </a:rPr>
              <a:t>RNA</a:t>
            </a:r>
            <a:r>
              <a:rPr lang="ar-EG" sz="3200" b="1" dirty="0" smtClean="0">
                <a:solidFill>
                  <a:srgbClr val="FFFFFF"/>
                </a:solidFill>
              </a:rPr>
              <a:t> الى </a:t>
            </a:r>
            <a:r>
              <a:rPr lang="en-CA" sz="3200" b="1" dirty="0" smtClean="0">
                <a:solidFill>
                  <a:srgbClr val="FFFFFF"/>
                </a:solidFill>
              </a:rPr>
              <a:t>DNA</a:t>
            </a:r>
            <a:r>
              <a:rPr lang="ar-EG" sz="3200" b="1" dirty="0" smtClean="0">
                <a:solidFill>
                  <a:srgbClr val="FFFFFF"/>
                </a:solidFill>
              </a:rPr>
              <a:t> او اصبح بكتيريا</a:t>
            </a:r>
            <a:r>
              <a:rPr lang="ar-EG" sz="3200" b="1" dirty="0">
                <a:solidFill>
                  <a:srgbClr val="FFFFFF"/>
                </a:solidFill>
              </a:rPr>
              <a:t>؟ هو استمر عائلة كورونا ولم يتغير </a:t>
            </a:r>
            <a:r>
              <a:rPr lang="ar-EG" sz="3200" b="1" dirty="0" smtClean="0">
                <a:solidFill>
                  <a:srgbClr val="FFFFFF"/>
                </a:solidFill>
              </a:rPr>
              <a:t>فاين التطور؟</a:t>
            </a:r>
            <a:endParaRPr lang="ar-EG" sz="3200" b="1" dirty="0">
              <a:solidFill>
                <a:srgbClr val="FFFFFF"/>
              </a:solidFill>
            </a:endParaRPr>
          </a:p>
        </p:txBody>
      </p:sp>
    </p:spTree>
    <p:extLst>
      <p:ext uri="{BB962C8B-B14F-4D97-AF65-F5344CB8AC3E}">
        <p14:creationId xmlns:p14="http://schemas.microsoft.com/office/powerpoint/2010/main" val="333466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228600" y="163306"/>
            <a:ext cx="11734800" cy="3539430"/>
          </a:xfrm>
          <a:prstGeom prst="rect">
            <a:avLst/>
          </a:prstGeom>
          <a:noFill/>
        </p:spPr>
        <p:txBody>
          <a:bodyPr wrap="square" rtlCol="0">
            <a:spAutoFit/>
          </a:bodyPr>
          <a:lstStyle/>
          <a:p>
            <a:pPr algn="r" rtl="1"/>
            <a:r>
              <a:rPr lang="ar-EG" sz="3200" b="1" dirty="0">
                <a:solidFill>
                  <a:srgbClr val="FFFFFF"/>
                </a:solidFill>
              </a:rPr>
              <a:t>تركيزنا على قلة منهم مضر لا يتعدى مئات من مئة مليون ولكن الباقي غير مضر بل غالبا هو </a:t>
            </a:r>
            <a:r>
              <a:rPr lang="ar-EG" sz="3200" b="1" dirty="0" smtClean="0">
                <a:solidFill>
                  <a:srgbClr val="FFFFFF"/>
                </a:solidFill>
              </a:rPr>
              <a:t>مفيد. </a:t>
            </a:r>
            <a:r>
              <a:rPr lang="ar-EG" sz="3200" b="1" dirty="0">
                <a:solidFill>
                  <a:srgbClr val="FFFFFF"/>
                </a:solidFill>
              </a:rPr>
              <a:t>فالفيروس المشهور عنه انه يسيطر على الخلية التي يخترقها ويجعلها تسخر لتضاعفه المادة الوراثية له ولكن هذا ليس كل مرة بل ايضا يحدث ان الفيروس يتحد سواء الدي ان ايه </a:t>
            </a:r>
            <a:r>
              <a:rPr lang="ar-EG" sz="3200" b="1" dirty="0" smtClean="0">
                <a:solidFill>
                  <a:srgbClr val="FFFFFF"/>
                </a:solidFill>
              </a:rPr>
              <a:t>والار </a:t>
            </a:r>
            <a:r>
              <a:rPr lang="ar-EG" sz="3200" b="1" dirty="0">
                <a:solidFill>
                  <a:srgbClr val="FFFFFF"/>
                </a:solidFill>
              </a:rPr>
              <a:t>ان ايه بالشريط الوراثي للخلية دون ان يميتها وهو في هذه الحالة يعطي الخلية معلومات جينية قد يكون اخذها من اخر في نفس الجنس او نفس الكائن عديد الخلايا وهذا يساعد على التنوع لخلايا في الكائن الواحد وايضا لتنوع لأفراد الجنس الواحد. وهذا مفيد. </a:t>
            </a:r>
          </a:p>
        </p:txBody>
      </p:sp>
    </p:spTree>
    <p:extLst>
      <p:ext uri="{BB962C8B-B14F-4D97-AF65-F5344CB8AC3E}">
        <p14:creationId xmlns:p14="http://schemas.microsoft.com/office/powerpoint/2010/main" val="77973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pic>
        <p:nvPicPr>
          <p:cNvPr id="4" name="Picture 3"/>
          <p:cNvPicPr>
            <a:picLocks noChangeAspect="1"/>
          </p:cNvPicPr>
          <p:nvPr/>
        </p:nvPicPr>
        <p:blipFill>
          <a:blip r:embed="rId2"/>
          <a:stretch>
            <a:fillRect/>
          </a:stretch>
        </p:blipFill>
        <p:spPr>
          <a:xfrm>
            <a:off x="2362200" y="1572431"/>
            <a:ext cx="7391400" cy="4994426"/>
          </a:xfrm>
          <a:prstGeom prst="rect">
            <a:avLst/>
          </a:prstGeom>
        </p:spPr>
      </p:pic>
      <p:sp>
        <p:nvSpPr>
          <p:cNvPr id="5" name="TextBox 4"/>
          <p:cNvSpPr txBox="1"/>
          <p:nvPr/>
        </p:nvSpPr>
        <p:spPr>
          <a:xfrm>
            <a:off x="228600" y="2771"/>
            <a:ext cx="11734800" cy="1569660"/>
          </a:xfrm>
          <a:prstGeom prst="rect">
            <a:avLst/>
          </a:prstGeom>
          <a:noFill/>
        </p:spPr>
        <p:txBody>
          <a:bodyPr wrap="square" rtlCol="0">
            <a:spAutoFit/>
          </a:bodyPr>
          <a:lstStyle/>
          <a:p>
            <a:pPr algn="r" rtl="1"/>
            <a:r>
              <a:rPr lang="ar-EG" sz="3200" b="1" dirty="0">
                <a:solidFill>
                  <a:srgbClr val="FFFFFF"/>
                </a:solidFill>
              </a:rPr>
              <a:t>فالذي تقوله مجلة </a:t>
            </a:r>
            <a:r>
              <a:rPr lang="ar-EG" sz="3200" b="1" dirty="0" err="1">
                <a:solidFill>
                  <a:srgbClr val="FFFFFF"/>
                </a:solidFill>
              </a:rPr>
              <a:t>نيتشر</a:t>
            </a:r>
            <a:r>
              <a:rPr lang="ar-EG" sz="3200" b="1" dirty="0">
                <a:solidFill>
                  <a:srgbClr val="FFFFFF"/>
                </a:solidFill>
              </a:rPr>
              <a:t> فالذي لا يعرفه كثيرين ان </a:t>
            </a:r>
            <a:endParaRPr lang="ar-EG" sz="3200" b="1" dirty="0" smtClean="0">
              <a:solidFill>
                <a:srgbClr val="FFFFFF"/>
              </a:solidFill>
            </a:endParaRPr>
          </a:p>
          <a:p>
            <a:pPr algn="r" rtl="1"/>
            <a:r>
              <a:rPr lang="ar-EG" sz="3200" b="1" dirty="0" smtClean="0">
                <a:solidFill>
                  <a:srgbClr val="FFFFFF"/>
                </a:solidFill>
              </a:rPr>
              <a:t>يوميا </a:t>
            </a:r>
            <a:r>
              <a:rPr lang="ar-EG" sz="3200" b="1" dirty="0">
                <a:solidFill>
                  <a:srgbClr val="FFFFFF"/>
                </a:solidFill>
              </a:rPr>
              <a:t>الانسان يتعرض الي كم كبير من الفيروسات التي تفييده فهو يستنشق الاف من الفيروسات في اليوم ويأخذ بلايين الفيروسات عندما يسبح </a:t>
            </a:r>
          </a:p>
        </p:txBody>
      </p:sp>
    </p:spTree>
    <p:extLst>
      <p:ext uri="{BB962C8B-B14F-4D97-AF65-F5344CB8AC3E}">
        <p14:creationId xmlns:p14="http://schemas.microsoft.com/office/powerpoint/2010/main" val="60183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228600" y="457200"/>
            <a:ext cx="11734800" cy="5016758"/>
          </a:xfrm>
          <a:prstGeom prst="rect">
            <a:avLst/>
          </a:prstGeom>
          <a:noFill/>
        </p:spPr>
        <p:txBody>
          <a:bodyPr wrap="square" rtlCol="0">
            <a:spAutoFit/>
          </a:bodyPr>
          <a:lstStyle/>
          <a:p>
            <a:pPr algn="r" rtl="1"/>
            <a:r>
              <a:rPr lang="ar-EG" sz="3200" b="1" dirty="0">
                <a:solidFill>
                  <a:srgbClr val="FFFFFF"/>
                </a:solidFill>
              </a:rPr>
              <a:t>فالإنسان عندما يسبح في شاطئ محيط او بحيرة هو لا يتخيل انه يسبح في شربة بكتيريا وأيضا فيروسات أكثر من البكتيريا أيضا هذه الفيروسات تحافظ على بقاء البكتيريا محدودة العدد والاتزان بين أنواعها. بل أيضا بدون الفيروسات لكانت البكتيريا ازدادت جدا وتحولت من مفيدة لضارة وقضت على الأسماك ولما كنا وجدنا اسماك نأكلها. بل الذي يتعجب له البعض انه عندما نعوم في بحيرة عذبة أيضا نعوم في شربة بكتيريا وفيروسات بل وبها الكثير جدا من فيروسات الانفلونزا والذي لا يعرفه الكثيرين ان اغلب أنواعها مفيد فهي لا تعدي البشر ولا حتى الطيور </a:t>
            </a:r>
          </a:p>
          <a:p>
            <a:pPr rtl="1"/>
            <a:r>
              <a:rPr lang="en-CA" sz="3200" b="1" dirty="0">
                <a:solidFill>
                  <a:srgbClr val="FFFFFF"/>
                </a:solidFill>
              </a:rPr>
              <a:t>Barber, M.R. et al., Association of RIG-I with innate immunity of ducks to influenza, PNAS 107(13):5913–5918, 2010</a:t>
            </a:r>
            <a:r>
              <a:rPr lang="en-CA" sz="3200" b="1" dirty="0" smtClean="0">
                <a:solidFill>
                  <a:srgbClr val="FFFFFF"/>
                </a:solidFill>
              </a:rPr>
              <a:t>.</a:t>
            </a:r>
            <a:endParaRPr lang="en-CA" sz="3200" b="1" dirty="0">
              <a:solidFill>
                <a:srgbClr val="FFFFFF"/>
              </a:solidFill>
            </a:endParaRPr>
          </a:p>
        </p:txBody>
      </p:sp>
    </p:spTree>
    <p:extLst>
      <p:ext uri="{BB962C8B-B14F-4D97-AF65-F5344CB8AC3E}">
        <p14:creationId xmlns:p14="http://schemas.microsoft.com/office/powerpoint/2010/main" val="254362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152400" y="762000"/>
            <a:ext cx="11734800" cy="4524315"/>
          </a:xfrm>
          <a:prstGeom prst="rect">
            <a:avLst/>
          </a:prstGeom>
          <a:noFill/>
        </p:spPr>
        <p:txBody>
          <a:bodyPr wrap="square" rtlCol="0">
            <a:spAutoFit/>
          </a:bodyPr>
          <a:lstStyle/>
          <a:p>
            <a:pPr algn="r" rtl="1"/>
            <a:r>
              <a:rPr lang="ar-EG" sz="3200" b="1" dirty="0">
                <a:solidFill>
                  <a:srgbClr val="FFFFFF"/>
                </a:solidFill>
              </a:rPr>
              <a:t>فمثل البكتيريا المتعايشة التي تسمى </a:t>
            </a:r>
            <a:r>
              <a:rPr lang="en-CA" sz="3200" b="1" dirty="0">
                <a:solidFill>
                  <a:srgbClr val="FFFFFF"/>
                </a:solidFill>
              </a:rPr>
              <a:t>normal flora  </a:t>
            </a:r>
            <a:r>
              <a:rPr lang="ar-EG" sz="3200" b="1" dirty="0" smtClean="0">
                <a:solidFill>
                  <a:srgbClr val="FFFFFF"/>
                </a:solidFill>
              </a:rPr>
              <a:t> التي </a:t>
            </a:r>
            <a:r>
              <a:rPr lang="ar-EG" sz="3200" b="1" dirty="0">
                <a:solidFill>
                  <a:srgbClr val="FFFFFF"/>
                </a:solidFill>
              </a:rPr>
              <a:t>تفيد الانسان جدا ويتعرض لها الانسان يوميا بكم ضخم ايضا الفيروسات لها دور مفيد مثل البكتيريا وأكثر وتعمل على مستوى جيني في داخل الخلية لتفيد الكائن وتفيد باستمرار الي تنوع الخلايا في الجسم الواحد. </a:t>
            </a:r>
          </a:p>
          <a:p>
            <a:pPr algn="r" rtl="1"/>
            <a:r>
              <a:rPr lang="ar-EG" sz="3200" b="1" dirty="0" smtClean="0">
                <a:solidFill>
                  <a:srgbClr val="FFFFFF"/>
                </a:solidFill>
              </a:rPr>
              <a:t>ولكن </a:t>
            </a:r>
            <a:r>
              <a:rPr lang="ar-EG" sz="3200" b="1" dirty="0">
                <a:solidFill>
                  <a:srgbClr val="FFFFFF"/>
                </a:solidFill>
              </a:rPr>
              <a:t>بسبب السقوط وفساد الطبيعة قلة قليلة جدا لا تتعدي 1\10,000 من الفيروسات اصبحت مضرة وقاتلة </a:t>
            </a:r>
            <a:r>
              <a:rPr lang="ar-EG" sz="3200" b="1" dirty="0" smtClean="0">
                <a:solidFill>
                  <a:srgbClr val="FFFFFF"/>
                </a:solidFill>
              </a:rPr>
              <a:t>وهذا تدهور ولكن </a:t>
            </a:r>
            <a:r>
              <a:rPr lang="ar-EG" sz="3200" b="1" dirty="0">
                <a:solidFill>
                  <a:srgbClr val="FFFFFF"/>
                </a:solidFill>
              </a:rPr>
              <a:t>الباقي الذي لم نكتشف كل ادواره بعد هو </a:t>
            </a:r>
            <a:r>
              <a:rPr lang="ar-EG" sz="3200" b="1" dirty="0" smtClean="0">
                <a:solidFill>
                  <a:srgbClr val="FFFFFF"/>
                </a:solidFill>
              </a:rPr>
              <a:t>مفيد او غير مضر.</a:t>
            </a:r>
            <a:endParaRPr lang="ar-EG" sz="3200" b="1" dirty="0">
              <a:solidFill>
                <a:srgbClr val="FFFFFF"/>
              </a:solidFill>
            </a:endParaRPr>
          </a:p>
          <a:p>
            <a:pPr algn="r" rtl="1"/>
            <a:r>
              <a:rPr lang="ar-EG" sz="3200" b="1" dirty="0">
                <a:solidFill>
                  <a:srgbClr val="FFFFFF"/>
                </a:solidFill>
              </a:rPr>
              <a:t>واعرف ان هذا سيستغربه الكثيرين فجسم الانسان الذي به الكثير جدا من البكتيريا المفيدة </a:t>
            </a:r>
            <a:r>
              <a:rPr lang="en-CA" sz="3200" b="1" dirty="0">
                <a:solidFill>
                  <a:srgbClr val="FFFFFF"/>
                </a:solidFill>
              </a:rPr>
              <a:t>Normal flora </a:t>
            </a:r>
            <a:r>
              <a:rPr lang="ar-EG" sz="3200" b="1" dirty="0" smtClean="0">
                <a:solidFill>
                  <a:srgbClr val="FFFFFF"/>
                </a:solidFill>
              </a:rPr>
              <a:t> الذي </a:t>
            </a:r>
            <a:r>
              <a:rPr lang="ar-EG" sz="3200" b="1" dirty="0">
                <a:solidFill>
                  <a:srgbClr val="FFFFFF"/>
                </a:solidFill>
              </a:rPr>
              <a:t>يقدر البعض ان كل خلية بشرية مقابلها 10 </a:t>
            </a:r>
            <a:r>
              <a:rPr lang="ar-EG" sz="3200" b="1" dirty="0" smtClean="0">
                <a:solidFill>
                  <a:srgbClr val="FFFFFF"/>
                </a:solidFill>
              </a:rPr>
              <a:t>بكتيريا</a:t>
            </a:r>
            <a:endParaRPr lang="ar-EG" sz="3200" b="1" dirty="0">
              <a:solidFill>
                <a:srgbClr val="FFFFFF"/>
              </a:solidFill>
            </a:endParaRPr>
          </a:p>
        </p:txBody>
      </p:sp>
    </p:spTree>
    <p:extLst>
      <p:ext uri="{BB962C8B-B14F-4D97-AF65-F5344CB8AC3E}">
        <p14:creationId xmlns:p14="http://schemas.microsoft.com/office/powerpoint/2010/main" val="106786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228600" y="304800"/>
            <a:ext cx="11734800" cy="5016758"/>
          </a:xfrm>
          <a:prstGeom prst="rect">
            <a:avLst/>
          </a:prstGeom>
          <a:noFill/>
        </p:spPr>
        <p:txBody>
          <a:bodyPr wrap="square" rtlCol="0">
            <a:spAutoFit/>
          </a:bodyPr>
          <a:lstStyle/>
          <a:p>
            <a:pPr algn="r" rtl="1"/>
            <a:r>
              <a:rPr lang="ar-EG" sz="3200" b="1" dirty="0" smtClean="0">
                <a:solidFill>
                  <a:srgbClr val="FFFFFF"/>
                </a:solidFill>
              </a:rPr>
              <a:t>أيضا </a:t>
            </a:r>
            <a:r>
              <a:rPr lang="ar-EG" sz="3200" b="1" dirty="0">
                <a:solidFill>
                  <a:srgbClr val="FFFFFF"/>
                </a:solidFill>
              </a:rPr>
              <a:t>يوجد فيروسات مفيدة جدا في جسم الانسان </a:t>
            </a:r>
            <a:r>
              <a:rPr lang="ar-EG" sz="3200" b="1" dirty="0" smtClean="0">
                <a:solidFill>
                  <a:srgbClr val="FFFFFF"/>
                </a:solidFill>
              </a:rPr>
              <a:t>فأمام </a:t>
            </a:r>
            <a:r>
              <a:rPr lang="ar-EG" sz="3200" b="1" dirty="0">
                <a:solidFill>
                  <a:srgbClr val="FFFFFF"/>
                </a:solidFill>
              </a:rPr>
              <a:t>كل بكتيريا مفيدة في جسم الانسان يوجد اكثر من هذا فيروسات مفيدة في الجسم تسمى </a:t>
            </a:r>
            <a:r>
              <a:rPr lang="en-CA" sz="3200" b="1" dirty="0" err="1">
                <a:solidFill>
                  <a:srgbClr val="FFFFFF"/>
                </a:solidFill>
              </a:rPr>
              <a:t>Virome</a:t>
            </a:r>
            <a:r>
              <a:rPr lang="en-CA" sz="3200" b="1" dirty="0">
                <a:solidFill>
                  <a:srgbClr val="FFFFFF"/>
                </a:solidFill>
              </a:rPr>
              <a:t> </a:t>
            </a:r>
          </a:p>
          <a:p>
            <a:pPr algn="l"/>
            <a:r>
              <a:rPr lang="en-CA" sz="3200" b="1" dirty="0">
                <a:solidFill>
                  <a:srgbClr val="FFFFFF"/>
                </a:solidFill>
              </a:rPr>
              <a:t>sciencedirect.com/topics/immunology-and-microbiology/human-</a:t>
            </a:r>
            <a:r>
              <a:rPr lang="en-CA" sz="3200" b="1" dirty="0" err="1">
                <a:solidFill>
                  <a:srgbClr val="FFFFFF"/>
                </a:solidFill>
              </a:rPr>
              <a:t>virome</a:t>
            </a:r>
            <a:r>
              <a:rPr lang="en-CA" sz="3200" b="1" dirty="0">
                <a:solidFill>
                  <a:srgbClr val="FFFFFF"/>
                </a:solidFill>
              </a:rPr>
              <a:t>.</a:t>
            </a:r>
          </a:p>
          <a:p>
            <a:pPr algn="r" rtl="1"/>
            <a:r>
              <a:rPr lang="ar-EG" sz="3200" b="1" dirty="0">
                <a:solidFill>
                  <a:srgbClr val="FFFFFF"/>
                </a:solidFill>
              </a:rPr>
              <a:t>وهذه الفيروسات تتحكم في كمية وتنوع البكتيريا المفيدة </a:t>
            </a:r>
          </a:p>
          <a:p>
            <a:pPr algn="l"/>
            <a:r>
              <a:rPr lang="en-CA" sz="3200" b="1" dirty="0">
                <a:solidFill>
                  <a:srgbClr val="FFFFFF"/>
                </a:solidFill>
              </a:rPr>
              <a:t>Francis, J.W., Ingle, M., and Wood, T.C., Bacteriophages as beneficial regulators of the mammalian Microbiome, Proc. Int. Conf. Creationism 8:152–157, 2018; creationicc.org.</a:t>
            </a:r>
          </a:p>
          <a:p>
            <a:pPr algn="r" rtl="1"/>
            <a:r>
              <a:rPr lang="ar-EG" sz="3200" b="1" dirty="0">
                <a:solidFill>
                  <a:srgbClr val="FFFFFF"/>
                </a:solidFill>
              </a:rPr>
              <a:t>وبدون هذه الفيروسات ممكن البكتيريا المفيدة تتحول لمضرة جائعة لاستمرار نموها وتقضي على </a:t>
            </a:r>
            <a:r>
              <a:rPr lang="ar-EG" sz="3200" b="1" dirty="0" smtClean="0">
                <a:solidFill>
                  <a:srgbClr val="FFFFFF"/>
                </a:solidFill>
              </a:rPr>
              <a:t>جسمنا. فهذه </a:t>
            </a:r>
            <a:r>
              <a:rPr lang="ar-EG" sz="3200" b="1" dirty="0">
                <a:solidFill>
                  <a:srgbClr val="FFFFFF"/>
                </a:solidFill>
              </a:rPr>
              <a:t>الفيروسات تمنع نموها الزائد </a:t>
            </a:r>
          </a:p>
        </p:txBody>
      </p:sp>
    </p:spTree>
    <p:extLst>
      <p:ext uri="{BB962C8B-B14F-4D97-AF65-F5344CB8AC3E}">
        <p14:creationId xmlns:p14="http://schemas.microsoft.com/office/powerpoint/2010/main" val="354979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pic>
        <p:nvPicPr>
          <p:cNvPr id="2" name="Picture 1"/>
          <p:cNvPicPr>
            <a:picLocks noChangeAspect="1"/>
          </p:cNvPicPr>
          <p:nvPr/>
        </p:nvPicPr>
        <p:blipFill>
          <a:blip r:embed="rId2"/>
          <a:stretch>
            <a:fillRect/>
          </a:stretch>
        </p:blipFill>
        <p:spPr>
          <a:xfrm>
            <a:off x="-7231" y="0"/>
            <a:ext cx="12206462" cy="6858000"/>
          </a:xfrm>
          <a:prstGeom prst="rect">
            <a:avLst/>
          </a:prstGeom>
        </p:spPr>
      </p:pic>
    </p:spTree>
    <p:extLst>
      <p:ext uri="{BB962C8B-B14F-4D97-AF65-F5344CB8AC3E}">
        <p14:creationId xmlns:p14="http://schemas.microsoft.com/office/powerpoint/2010/main" val="364205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304800" y="990600"/>
            <a:ext cx="11734800" cy="1569660"/>
          </a:xfrm>
          <a:prstGeom prst="rect">
            <a:avLst/>
          </a:prstGeom>
          <a:noFill/>
        </p:spPr>
        <p:txBody>
          <a:bodyPr wrap="square" rtlCol="0">
            <a:spAutoFit/>
          </a:bodyPr>
          <a:lstStyle/>
          <a:p>
            <a:pPr algn="r" rtl="1"/>
            <a:r>
              <a:rPr lang="ar-EG" sz="3200" b="1" dirty="0">
                <a:solidFill>
                  <a:srgbClr val="FFFFFF"/>
                </a:solidFill>
              </a:rPr>
              <a:t>فالفيروسات التي تنقل مواد وراثية بين انواع الجنس الواحد هي بالفعل مفيدة. </a:t>
            </a:r>
          </a:p>
          <a:p>
            <a:pPr algn="r" rtl="1"/>
            <a:r>
              <a:rPr lang="ar-EG" sz="3200" b="1" dirty="0">
                <a:solidFill>
                  <a:srgbClr val="FFFFFF"/>
                </a:solidFill>
              </a:rPr>
              <a:t>(بل هي حاليا تحمل جينات مناسبة للمناعة ايضا). كل هذا قبل فساد الطبيعة </a:t>
            </a:r>
          </a:p>
          <a:p>
            <a:pPr algn="r" rtl="1"/>
            <a:r>
              <a:rPr lang="ar-EG" sz="3200" b="1" dirty="0">
                <a:solidFill>
                  <a:srgbClr val="FFFFFF"/>
                </a:solidFill>
              </a:rPr>
              <a:t>فشرح دكتور جيري </a:t>
            </a:r>
            <a:r>
              <a:rPr lang="ar-EG" sz="3200" b="1" dirty="0" err="1">
                <a:solidFill>
                  <a:srgbClr val="FFFFFF"/>
                </a:solidFill>
              </a:rPr>
              <a:t>بيرجمان</a:t>
            </a:r>
            <a:r>
              <a:rPr lang="ar-EG" sz="3200" b="1" dirty="0">
                <a:solidFill>
                  <a:srgbClr val="FFFFFF"/>
                </a:solidFill>
              </a:rPr>
              <a:t> الاتي </a:t>
            </a:r>
          </a:p>
        </p:txBody>
      </p:sp>
    </p:spTree>
    <p:extLst>
      <p:ext uri="{BB962C8B-B14F-4D97-AF65-F5344CB8AC3E}">
        <p14:creationId xmlns:p14="http://schemas.microsoft.com/office/powerpoint/2010/main" val="411715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pic>
        <p:nvPicPr>
          <p:cNvPr id="4" name="Picture 3"/>
          <p:cNvPicPr>
            <a:picLocks noChangeAspect="1"/>
          </p:cNvPicPr>
          <p:nvPr/>
        </p:nvPicPr>
        <p:blipFill>
          <a:blip r:embed="rId2"/>
          <a:stretch>
            <a:fillRect/>
          </a:stretch>
        </p:blipFill>
        <p:spPr>
          <a:xfrm>
            <a:off x="2971800" y="18996"/>
            <a:ext cx="6594832" cy="4495800"/>
          </a:xfrm>
          <a:prstGeom prst="rect">
            <a:avLst/>
          </a:prstGeom>
        </p:spPr>
      </p:pic>
      <p:sp>
        <p:nvSpPr>
          <p:cNvPr id="5" name="TextBox 4"/>
          <p:cNvSpPr txBox="1"/>
          <p:nvPr/>
        </p:nvSpPr>
        <p:spPr>
          <a:xfrm>
            <a:off x="152400" y="4546661"/>
            <a:ext cx="11734800" cy="2062103"/>
          </a:xfrm>
          <a:prstGeom prst="rect">
            <a:avLst/>
          </a:prstGeom>
          <a:noFill/>
        </p:spPr>
        <p:txBody>
          <a:bodyPr wrap="square" rtlCol="0">
            <a:spAutoFit/>
          </a:bodyPr>
          <a:lstStyle/>
          <a:p>
            <a:pPr algn="r" rtl="1"/>
            <a:r>
              <a:rPr lang="ar-EG" sz="3200" b="1" dirty="0">
                <a:solidFill>
                  <a:srgbClr val="FFFFFF"/>
                </a:solidFill>
              </a:rPr>
              <a:t>ومن هذا نستنتج ان الفيروسات هي كائنات غير حية ولكنها تشبه البذور والجراثيم التي من وظيفتها انها تحمل جينات من نبات او حيوان الي اخر. فالفيروس هو جزء من نظام يساعد على احداث تنوع وهو هام وخطير للحياة بل وايضا يحملوا مناعة ضد امراض وينقلوها من كائن </a:t>
            </a:r>
            <a:r>
              <a:rPr lang="ar-EG" sz="3200" b="1" dirty="0" smtClean="0">
                <a:solidFill>
                  <a:srgbClr val="FFFFFF"/>
                </a:solidFill>
              </a:rPr>
              <a:t>لأخر (في نفس العائل). </a:t>
            </a:r>
            <a:endParaRPr lang="ar-EG" sz="3200" b="1" dirty="0">
              <a:solidFill>
                <a:srgbClr val="FFFFFF"/>
              </a:solidFill>
            </a:endParaRPr>
          </a:p>
        </p:txBody>
      </p:sp>
    </p:spTree>
    <p:extLst>
      <p:ext uri="{BB962C8B-B14F-4D97-AF65-F5344CB8AC3E}">
        <p14:creationId xmlns:p14="http://schemas.microsoft.com/office/powerpoint/2010/main" val="388569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5" name="TextBox 4"/>
          <p:cNvSpPr txBox="1"/>
          <p:nvPr/>
        </p:nvSpPr>
        <p:spPr>
          <a:xfrm>
            <a:off x="152400" y="4546661"/>
            <a:ext cx="11734800" cy="1569660"/>
          </a:xfrm>
          <a:prstGeom prst="rect">
            <a:avLst/>
          </a:prstGeom>
          <a:noFill/>
        </p:spPr>
        <p:txBody>
          <a:bodyPr wrap="square" rtlCol="0">
            <a:spAutoFit/>
          </a:bodyPr>
          <a:lstStyle/>
          <a:p>
            <a:pPr algn="r" rtl="1"/>
            <a:r>
              <a:rPr lang="ar-EG" sz="3200" b="1" dirty="0">
                <a:solidFill>
                  <a:srgbClr val="FFFFFF"/>
                </a:solidFill>
              </a:rPr>
              <a:t>معظم الفيروسات تعيش في العائل بدون ما تسبب اي مشاكل. الفيروسات التي تسبب امراض اتضح بالدليل انه هناك شيء حدث خطأ (جعلتها مضرة) فطفرة او حادث لنقل جينات ولكنه ليس دليل ان النظام عمدا صمم الفيروسات لتسبب امراض للإنسان ومعاناة</a:t>
            </a:r>
          </a:p>
        </p:txBody>
      </p:sp>
      <p:pic>
        <p:nvPicPr>
          <p:cNvPr id="2" name="Picture 1"/>
          <p:cNvPicPr>
            <a:picLocks noChangeAspect="1"/>
          </p:cNvPicPr>
          <p:nvPr/>
        </p:nvPicPr>
        <p:blipFill>
          <a:blip r:embed="rId2"/>
          <a:stretch>
            <a:fillRect/>
          </a:stretch>
        </p:blipFill>
        <p:spPr>
          <a:xfrm>
            <a:off x="2861488" y="76200"/>
            <a:ext cx="6316623" cy="4318061"/>
          </a:xfrm>
          <a:prstGeom prst="rect">
            <a:avLst/>
          </a:prstGeom>
        </p:spPr>
      </p:pic>
    </p:spTree>
    <p:extLst>
      <p:ext uri="{BB962C8B-B14F-4D97-AF65-F5344CB8AC3E}">
        <p14:creationId xmlns:p14="http://schemas.microsoft.com/office/powerpoint/2010/main" val="136382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228600" y="304800"/>
            <a:ext cx="11734800" cy="4031873"/>
          </a:xfrm>
          <a:prstGeom prst="rect">
            <a:avLst/>
          </a:prstGeom>
          <a:noFill/>
        </p:spPr>
        <p:txBody>
          <a:bodyPr wrap="square" rtlCol="0">
            <a:spAutoFit/>
          </a:bodyPr>
          <a:lstStyle/>
          <a:p>
            <a:pPr algn="r" rtl="1"/>
            <a:r>
              <a:rPr lang="ar-EG" sz="3200" b="1" dirty="0">
                <a:solidFill>
                  <a:srgbClr val="FFFFFF"/>
                </a:solidFill>
              </a:rPr>
              <a:t>فهذا يعني ان الفيروسات في يوم من الايام كانت مصممة لفائدة الانسان وحماية الانسان والكائنات الحية الأخرى من حيوانات ونباتات ولتنوعهم بما هو مناسب لبيئتهم بطريقة سريعة. </a:t>
            </a:r>
          </a:p>
          <a:p>
            <a:pPr algn="r" rtl="1"/>
            <a:r>
              <a:rPr lang="ar-EG" sz="3200" b="1" dirty="0">
                <a:solidFill>
                  <a:srgbClr val="FFFFFF"/>
                </a:solidFill>
              </a:rPr>
              <a:t>بل اكتشف في اثار اخراج انسان قديمة وبتحليله وجد فيها فيروسات </a:t>
            </a:r>
            <a:r>
              <a:rPr lang="ar-EG" sz="3200" b="1" dirty="0" err="1">
                <a:solidFill>
                  <a:srgbClr val="FFFFFF"/>
                </a:solidFill>
              </a:rPr>
              <a:t>بكتيريوفاج</a:t>
            </a:r>
            <a:r>
              <a:rPr lang="ar-EG" sz="3200" b="1" dirty="0">
                <a:solidFill>
                  <a:srgbClr val="FFFFFF"/>
                </a:solidFill>
              </a:rPr>
              <a:t> تصيب بكتيريا وليس انسان فهي فيروسات حاليا تصيب </a:t>
            </a:r>
            <a:r>
              <a:rPr lang="en-CA" sz="3200" b="1" dirty="0">
                <a:solidFill>
                  <a:srgbClr val="FFFFFF"/>
                </a:solidFill>
              </a:rPr>
              <a:t>eukaryotic </a:t>
            </a:r>
            <a:r>
              <a:rPr lang="ar-EG" sz="3200" b="1" dirty="0" smtClean="0">
                <a:solidFill>
                  <a:srgbClr val="FFFFFF"/>
                </a:solidFill>
              </a:rPr>
              <a:t> ولكن </a:t>
            </a:r>
            <a:r>
              <a:rPr lang="ar-EG" sz="3200" b="1" dirty="0">
                <a:solidFill>
                  <a:srgbClr val="FFFFFF"/>
                </a:solidFill>
              </a:rPr>
              <a:t>في الماضي كانت تصيب </a:t>
            </a:r>
            <a:r>
              <a:rPr lang="en-CA" sz="3200" b="1" dirty="0">
                <a:solidFill>
                  <a:srgbClr val="FFFFFF"/>
                </a:solidFill>
              </a:rPr>
              <a:t>prokaryotic </a:t>
            </a:r>
            <a:r>
              <a:rPr lang="ar-EG" sz="3200" b="1" dirty="0" smtClean="0">
                <a:solidFill>
                  <a:srgbClr val="FFFFFF"/>
                </a:solidFill>
              </a:rPr>
              <a:t> أي </a:t>
            </a:r>
            <a:r>
              <a:rPr lang="ar-EG" sz="3200" b="1" dirty="0">
                <a:solidFill>
                  <a:srgbClr val="FFFFFF"/>
                </a:solidFill>
              </a:rPr>
              <a:t>الفيروسات مصممة للفائدة ولمنع نمو البكتيريا بطريقة مضرة ولكن تدهور بعض منها وأصبح مضر </a:t>
            </a:r>
            <a:endParaRPr lang="ar-EG" sz="3200" b="1" dirty="0" smtClean="0">
              <a:solidFill>
                <a:srgbClr val="FFFFFF"/>
              </a:solidFill>
            </a:endParaRPr>
          </a:p>
          <a:p>
            <a:pPr algn="r" rtl="1"/>
            <a:r>
              <a:rPr lang="ar-EG" sz="3200" b="1" dirty="0" smtClean="0">
                <a:solidFill>
                  <a:srgbClr val="FFFFFF"/>
                </a:solidFill>
              </a:rPr>
              <a:t>وهذا </a:t>
            </a:r>
            <a:r>
              <a:rPr lang="ar-EG" sz="3200" b="1" dirty="0">
                <a:solidFill>
                  <a:srgbClr val="FFFFFF"/>
                </a:solidFill>
              </a:rPr>
              <a:t>ما شرحه دكتور جيم </a:t>
            </a:r>
          </a:p>
        </p:txBody>
      </p:sp>
    </p:spTree>
    <p:extLst>
      <p:ext uri="{BB962C8B-B14F-4D97-AF65-F5344CB8AC3E}">
        <p14:creationId xmlns:p14="http://schemas.microsoft.com/office/powerpoint/2010/main" val="387879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228600" y="152400"/>
            <a:ext cx="11734800" cy="6494085"/>
          </a:xfrm>
          <a:prstGeom prst="rect">
            <a:avLst/>
          </a:prstGeom>
          <a:noFill/>
        </p:spPr>
        <p:txBody>
          <a:bodyPr wrap="square" rtlCol="0">
            <a:spAutoFit/>
          </a:bodyPr>
          <a:lstStyle/>
          <a:p>
            <a:pPr algn="r" rtl="1"/>
            <a:r>
              <a:rPr lang="ar-EG" sz="3200" b="1" dirty="0">
                <a:solidFill>
                  <a:srgbClr val="FFFFFF"/>
                </a:solidFill>
              </a:rPr>
              <a:t>وتعليق سريع على ادعاء ان دارون الان يرقد مستريحا وساخرا. هل دارون يرقد مستريحا وساخرا ان عشرات الالاف بل قد يصلوا لملايين </a:t>
            </a:r>
            <a:r>
              <a:rPr lang="ar-EG" sz="3200" b="1" dirty="0" err="1">
                <a:solidFill>
                  <a:srgbClr val="FFFFFF"/>
                </a:solidFill>
              </a:rPr>
              <a:t>سيموتوا</a:t>
            </a:r>
            <a:r>
              <a:rPr lang="ar-EG" sz="3200" b="1" dirty="0">
                <a:solidFill>
                  <a:srgbClr val="FFFFFF"/>
                </a:solidFill>
              </a:rPr>
              <a:t> بعد معاناة بشعة من </a:t>
            </a:r>
            <a:r>
              <a:rPr lang="ar-EG" sz="3200" b="1" dirty="0" err="1">
                <a:solidFill>
                  <a:srgbClr val="FFFFFF"/>
                </a:solidFill>
              </a:rPr>
              <a:t>الكوفيد</a:t>
            </a:r>
            <a:r>
              <a:rPr lang="ar-EG" sz="3200" b="1" dirty="0">
                <a:solidFill>
                  <a:srgbClr val="FFFFFF"/>
                </a:solidFill>
              </a:rPr>
              <a:t>؟ </a:t>
            </a:r>
            <a:r>
              <a:rPr lang="ar-EG" sz="3200" b="1" dirty="0" smtClean="0">
                <a:solidFill>
                  <a:srgbClr val="FFFFFF"/>
                </a:solidFill>
              </a:rPr>
              <a:t>هل </a:t>
            </a:r>
            <a:r>
              <a:rPr lang="ar-EG" sz="3200" b="1" dirty="0">
                <a:solidFill>
                  <a:srgbClr val="FFFFFF"/>
                </a:solidFill>
              </a:rPr>
              <a:t>دارون ظل مستريحا وساخرا عندما مات ما بين 50 الى 100 مليون شخص من الانفلونزا الاسباني سنة 1918؟ وبعدها انتهى هذا الفيروس بسبب التدهور وقضي عليه فهل </a:t>
            </a:r>
            <a:r>
              <a:rPr lang="ar-EG" sz="3200" b="1" dirty="0" err="1">
                <a:solidFill>
                  <a:srgbClr val="FFFFFF"/>
                </a:solidFill>
              </a:rPr>
              <a:t>الفيرس</a:t>
            </a:r>
            <a:r>
              <a:rPr lang="ar-EG" sz="3200" b="1" dirty="0">
                <a:solidFill>
                  <a:srgbClr val="FFFFFF"/>
                </a:solidFill>
              </a:rPr>
              <a:t> هذا طلع لسانه كتعبير الكاتب رغم ان </a:t>
            </a:r>
            <a:r>
              <a:rPr lang="ar-EG" sz="3200" b="1" dirty="0" err="1">
                <a:solidFill>
                  <a:srgbClr val="FFFFFF"/>
                </a:solidFill>
              </a:rPr>
              <a:t>الفيرس</a:t>
            </a:r>
            <a:r>
              <a:rPr lang="ar-EG" sz="3200" b="1" dirty="0">
                <a:solidFill>
                  <a:srgbClr val="FFFFFF"/>
                </a:solidFill>
              </a:rPr>
              <a:t> بالضربة تدهور ولولا حفاظ البشر عليه كعينات لكان لم يبقى له </a:t>
            </a:r>
            <a:r>
              <a:rPr lang="ar-EG" sz="3200" b="1" dirty="0" smtClean="0">
                <a:solidFill>
                  <a:srgbClr val="FFFFFF"/>
                </a:solidFill>
              </a:rPr>
              <a:t>اثر. هل </a:t>
            </a:r>
            <a:r>
              <a:rPr lang="ar-EG" sz="3200" b="1" dirty="0">
                <a:solidFill>
                  <a:srgbClr val="FFFFFF"/>
                </a:solidFill>
              </a:rPr>
              <a:t>دارون ظل مستريحا وساخرا بسبب معاناة البشر اقتصاديا وغيره بسبب هذه الأوبئة المدمرة التي لم يتطور فيها أي شيء مفيد على الاطلاق ولكن تدهور وخراب والم </a:t>
            </a:r>
            <a:r>
              <a:rPr lang="ar-EG" sz="3200" b="1" dirty="0" smtClean="0">
                <a:solidFill>
                  <a:srgbClr val="FFFFFF"/>
                </a:solidFill>
              </a:rPr>
              <a:t>وموت </a:t>
            </a:r>
            <a:r>
              <a:rPr lang="ar-EG" sz="3200" b="1" dirty="0">
                <a:solidFill>
                  <a:srgbClr val="FFFFFF"/>
                </a:solidFill>
              </a:rPr>
              <a:t>للكائنات</a:t>
            </a:r>
            <a:r>
              <a:rPr lang="ar-EG" sz="3200" b="1" dirty="0" smtClean="0">
                <a:solidFill>
                  <a:srgbClr val="FFFFFF"/>
                </a:solidFill>
              </a:rPr>
              <a:t>؟ الهكم هو الموت؟</a:t>
            </a:r>
            <a:endParaRPr lang="ar-EG" sz="3200" b="1" dirty="0">
              <a:solidFill>
                <a:srgbClr val="FFFFFF"/>
              </a:solidFill>
            </a:endParaRPr>
          </a:p>
          <a:p>
            <a:pPr algn="r" rtl="1"/>
            <a:r>
              <a:rPr lang="ar-EG" sz="3200" b="1" smtClean="0">
                <a:solidFill>
                  <a:srgbClr val="FFFFFF"/>
                </a:solidFill>
              </a:rPr>
              <a:t>المهم لم </a:t>
            </a:r>
            <a:r>
              <a:rPr lang="ar-EG" sz="3200" b="1" dirty="0">
                <a:solidFill>
                  <a:srgbClr val="FFFFFF"/>
                </a:solidFill>
              </a:rPr>
              <a:t>نرى </a:t>
            </a:r>
            <a:r>
              <a:rPr lang="ar-EG" sz="3200" b="1" dirty="0" smtClean="0">
                <a:solidFill>
                  <a:srgbClr val="FFFFFF"/>
                </a:solidFill>
              </a:rPr>
              <a:t>الفيروسات هذه تطورت لشيء افضل بل هي لم تستمر وهلك ولم نرى كائن واحد </a:t>
            </a:r>
            <a:r>
              <a:rPr lang="ar-EG" sz="3200" b="1" dirty="0">
                <a:solidFill>
                  <a:srgbClr val="FFFFFF"/>
                </a:solidFill>
              </a:rPr>
              <a:t>بسبب هذه الأوبئة المدمرة طور من نفسه لكي يقاومها بطريقة أفضل بما فيهم البشر فلم نرى من 1.8 مليار شخص سنة 1918 </a:t>
            </a:r>
            <a:r>
              <a:rPr lang="ar-EG" sz="3200" b="1" dirty="0" smtClean="0">
                <a:solidFill>
                  <a:srgbClr val="FFFFFF"/>
                </a:solidFill>
              </a:rPr>
              <a:t>وقت الفيروس طور </a:t>
            </a:r>
            <a:r>
              <a:rPr lang="ar-EG" sz="3200" b="1" dirty="0">
                <a:solidFill>
                  <a:srgbClr val="FFFFFF"/>
                </a:solidFill>
              </a:rPr>
              <a:t>أي منهم عضو جديد او صفة جديدة ليكون أصلح لمقاومة الأوبئة والفيروسات. </a:t>
            </a:r>
            <a:r>
              <a:rPr lang="ar-EG" sz="3200" b="1" dirty="0" smtClean="0">
                <a:solidFill>
                  <a:srgbClr val="FFFFFF"/>
                </a:solidFill>
              </a:rPr>
              <a:t>اين التطور؟ هذا تدهور.</a:t>
            </a:r>
          </a:p>
          <a:p>
            <a:pPr algn="r" rtl="1"/>
            <a:r>
              <a:rPr lang="ar-EG" sz="3200" b="1" dirty="0" smtClean="0">
                <a:solidFill>
                  <a:srgbClr val="FFFFFF"/>
                </a:solidFill>
              </a:rPr>
              <a:t>هذا </a:t>
            </a:r>
            <a:r>
              <a:rPr lang="ar-EG" sz="3200" b="1" dirty="0">
                <a:solidFill>
                  <a:srgbClr val="FFFFFF"/>
                </a:solidFill>
              </a:rPr>
              <a:t>لو كانت هذه الفيروسات شيء طبيعي وليس فعل بشري</a:t>
            </a:r>
          </a:p>
        </p:txBody>
      </p:sp>
    </p:spTree>
    <p:extLst>
      <p:ext uri="{BB962C8B-B14F-4D97-AF65-F5344CB8AC3E}">
        <p14:creationId xmlns:p14="http://schemas.microsoft.com/office/powerpoint/2010/main" val="324239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5" name="TextBox 4"/>
          <p:cNvSpPr txBox="1"/>
          <p:nvPr/>
        </p:nvSpPr>
        <p:spPr>
          <a:xfrm>
            <a:off x="152400" y="4546661"/>
            <a:ext cx="11734800" cy="1569660"/>
          </a:xfrm>
          <a:prstGeom prst="rect">
            <a:avLst/>
          </a:prstGeom>
          <a:noFill/>
        </p:spPr>
        <p:txBody>
          <a:bodyPr wrap="square" rtlCol="0">
            <a:spAutoFit/>
          </a:bodyPr>
          <a:lstStyle/>
          <a:p>
            <a:pPr algn="r" rtl="1"/>
            <a:r>
              <a:rPr lang="ar-EG" sz="3200" b="1" dirty="0">
                <a:solidFill>
                  <a:srgbClr val="FFFFFF"/>
                </a:solidFill>
              </a:rPr>
              <a:t>فيروسات عينة البراز كانت من الفاج الذي فيه الفيرس يهاجم البكتيريا وليس حقيقيات النواة مثل الحيوانات والنباتات والفطريات. معظم اكواد الفيرس في الابحاث التي تمت على عينات اخراج قديم كانت من النوع الذي يصيب البكتيريا عامة </a:t>
            </a:r>
          </a:p>
        </p:txBody>
      </p:sp>
      <p:pic>
        <p:nvPicPr>
          <p:cNvPr id="4" name="Picture 3"/>
          <p:cNvPicPr>
            <a:picLocks noChangeAspect="1"/>
          </p:cNvPicPr>
          <p:nvPr/>
        </p:nvPicPr>
        <p:blipFill>
          <a:blip r:embed="rId2"/>
          <a:stretch>
            <a:fillRect/>
          </a:stretch>
        </p:blipFill>
        <p:spPr>
          <a:xfrm>
            <a:off x="2667000" y="63488"/>
            <a:ext cx="6705600" cy="4483173"/>
          </a:xfrm>
          <a:prstGeom prst="rect">
            <a:avLst/>
          </a:prstGeom>
        </p:spPr>
      </p:pic>
    </p:spTree>
    <p:extLst>
      <p:ext uri="{BB962C8B-B14F-4D97-AF65-F5344CB8AC3E}">
        <p14:creationId xmlns:p14="http://schemas.microsoft.com/office/powerpoint/2010/main" val="156562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5" name="TextBox 4"/>
          <p:cNvSpPr txBox="1"/>
          <p:nvPr/>
        </p:nvSpPr>
        <p:spPr>
          <a:xfrm>
            <a:off x="152400" y="4546661"/>
            <a:ext cx="11734800" cy="1077218"/>
          </a:xfrm>
          <a:prstGeom prst="rect">
            <a:avLst/>
          </a:prstGeom>
          <a:noFill/>
        </p:spPr>
        <p:txBody>
          <a:bodyPr wrap="square" rtlCol="0">
            <a:spAutoFit/>
          </a:bodyPr>
          <a:lstStyle/>
          <a:p>
            <a:pPr algn="r" rtl="1"/>
            <a:r>
              <a:rPr lang="ar-EG" sz="3200" b="1" dirty="0">
                <a:solidFill>
                  <a:srgbClr val="FFFFFF"/>
                </a:solidFill>
              </a:rPr>
              <a:t>ووجد في الاخراج وبالطبع كان في الجهاز الهضمي للبشر وايضا شمل كل من البكتيريا التي كانت متعايشة بل حتى مفيدة لأمعاء الانسان ومناعة الانسان. </a:t>
            </a:r>
          </a:p>
        </p:txBody>
      </p:sp>
      <p:pic>
        <p:nvPicPr>
          <p:cNvPr id="2" name="Picture 1"/>
          <p:cNvPicPr>
            <a:picLocks noChangeAspect="1"/>
          </p:cNvPicPr>
          <p:nvPr/>
        </p:nvPicPr>
        <p:blipFill>
          <a:blip r:embed="rId2"/>
          <a:stretch>
            <a:fillRect/>
          </a:stretch>
        </p:blipFill>
        <p:spPr>
          <a:xfrm>
            <a:off x="3009900" y="40333"/>
            <a:ext cx="6019800" cy="4506328"/>
          </a:xfrm>
          <a:prstGeom prst="rect">
            <a:avLst/>
          </a:prstGeom>
        </p:spPr>
      </p:pic>
    </p:spTree>
    <p:extLst>
      <p:ext uri="{BB962C8B-B14F-4D97-AF65-F5344CB8AC3E}">
        <p14:creationId xmlns:p14="http://schemas.microsoft.com/office/powerpoint/2010/main" val="263323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228600" y="304800"/>
            <a:ext cx="11734800" cy="3046988"/>
          </a:xfrm>
          <a:prstGeom prst="rect">
            <a:avLst/>
          </a:prstGeom>
          <a:noFill/>
        </p:spPr>
        <p:txBody>
          <a:bodyPr wrap="square" rtlCol="0">
            <a:spAutoFit/>
          </a:bodyPr>
          <a:lstStyle/>
          <a:p>
            <a:pPr algn="r" rtl="1"/>
            <a:r>
              <a:rPr lang="ar-EG" sz="3200" b="1" dirty="0">
                <a:solidFill>
                  <a:srgbClr val="FFFFFF"/>
                </a:solidFill>
              </a:rPr>
              <a:t>فهو كان مفيد للجهاز الهضمي للإنسان وليس العكس كما هو حاليا. فهذه الفيروسات التي كانت تخترق بعض خلايا البكتيريا كانت تساعد على تنوعها لكيلا يسود نوع ويتحول الي معدي فهذا كان نظام مفيد للإنسان جدا. هذا بالإضافة الي دورها الذي وضحته وأنها تنقل جين يفيد مناعة او تنوع من خلية الي اخرى في الانسان او الحيوان والنبات في نفس الكائن او من فرد الي اخر في نفس الجنس ويسبب احيانا تنوع </a:t>
            </a:r>
          </a:p>
          <a:p>
            <a:pPr algn="r" rtl="1"/>
            <a:r>
              <a:rPr lang="ar-EG" sz="3200" b="1" dirty="0">
                <a:solidFill>
                  <a:srgbClr val="FFFFFF"/>
                </a:solidFill>
              </a:rPr>
              <a:t>ويكمل دكتور جيم ويقول </a:t>
            </a:r>
          </a:p>
        </p:txBody>
      </p:sp>
    </p:spTree>
    <p:extLst>
      <p:ext uri="{BB962C8B-B14F-4D97-AF65-F5344CB8AC3E}">
        <p14:creationId xmlns:p14="http://schemas.microsoft.com/office/powerpoint/2010/main" val="278871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5" name="TextBox 4"/>
          <p:cNvSpPr txBox="1"/>
          <p:nvPr/>
        </p:nvSpPr>
        <p:spPr>
          <a:xfrm>
            <a:off x="152400" y="4546661"/>
            <a:ext cx="11734800" cy="2062103"/>
          </a:xfrm>
          <a:prstGeom prst="rect">
            <a:avLst/>
          </a:prstGeom>
          <a:noFill/>
        </p:spPr>
        <p:txBody>
          <a:bodyPr wrap="square" rtlCol="0">
            <a:spAutoFit/>
          </a:bodyPr>
          <a:lstStyle/>
          <a:p>
            <a:pPr algn="r" rtl="1"/>
            <a:r>
              <a:rPr lang="ar-EG" sz="3200" b="1" dirty="0">
                <a:solidFill>
                  <a:srgbClr val="FFFFFF"/>
                </a:solidFill>
              </a:rPr>
              <a:t>في خلال اخر خمس سنين هناك ادلة معتبرة ظهرت ان البكتيريا التي عاشت في الامعاء لعبت دور مهم للمحافظ على صحة الانسان على سبيل المثال كجزء من نظام التفاعلات الحيوية للإنسان، كما قالت </a:t>
            </a:r>
            <a:r>
              <a:rPr lang="ar-EG" sz="3200" b="1" dirty="0" err="1">
                <a:solidFill>
                  <a:srgbClr val="FFFFFF"/>
                </a:solidFill>
              </a:rPr>
              <a:t>ديسنويس</a:t>
            </a:r>
            <a:r>
              <a:rPr lang="ar-EG" sz="3200" b="1" dirty="0">
                <a:solidFill>
                  <a:srgbClr val="FFFFFF"/>
                </a:solidFill>
              </a:rPr>
              <a:t> التي ابحاثها اقترحت ان الفيروسات التي تهاجم بكتيريا الامعاء تحافظ على هذه البكتيريا. </a:t>
            </a:r>
          </a:p>
        </p:txBody>
      </p:sp>
      <p:pic>
        <p:nvPicPr>
          <p:cNvPr id="4" name="Picture 3"/>
          <p:cNvPicPr>
            <a:picLocks noChangeAspect="1"/>
          </p:cNvPicPr>
          <p:nvPr/>
        </p:nvPicPr>
        <p:blipFill>
          <a:blip r:embed="rId2"/>
          <a:stretch>
            <a:fillRect/>
          </a:stretch>
        </p:blipFill>
        <p:spPr>
          <a:xfrm>
            <a:off x="3089108" y="53167"/>
            <a:ext cx="5826291" cy="4483796"/>
          </a:xfrm>
          <a:prstGeom prst="rect">
            <a:avLst/>
          </a:prstGeom>
        </p:spPr>
      </p:pic>
    </p:spTree>
    <p:extLst>
      <p:ext uri="{BB962C8B-B14F-4D97-AF65-F5344CB8AC3E}">
        <p14:creationId xmlns:p14="http://schemas.microsoft.com/office/powerpoint/2010/main" val="271752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5" name="TextBox 4"/>
          <p:cNvSpPr txBox="1"/>
          <p:nvPr/>
        </p:nvSpPr>
        <p:spPr>
          <a:xfrm>
            <a:off x="228600" y="5105400"/>
            <a:ext cx="11734800" cy="584775"/>
          </a:xfrm>
          <a:prstGeom prst="rect">
            <a:avLst/>
          </a:prstGeom>
          <a:noFill/>
        </p:spPr>
        <p:txBody>
          <a:bodyPr wrap="square" rtlCol="0">
            <a:spAutoFit/>
          </a:bodyPr>
          <a:lstStyle/>
          <a:p>
            <a:pPr algn="r" rtl="1"/>
            <a:r>
              <a:rPr lang="ar-EG" sz="3200" b="1" dirty="0">
                <a:solidFill>
                  <a:srgbClr val="FFFFFF"/>
                </a:solidFill>
              </a:rPr>
              <a:t>وجد من بين جينات الفيروسات الفاج جينات مناعة وجينات مفيدة ضد المركبات السامة</a:t>
            </a:r>
          </a:p>
        </p:txBody>
      </p:sp>
      <p:pic>
        <p:nvPicPr>
          <p:cNvPr id="2" name="Picture 1"/>
          <p:cNvPicPr>
            <a:picLocks noChangeAspect="1"/>
          </p:cNvPicPr>
          <p:nvPr/>
        </p:nvPicPr>
        <p:blipFill>
          <a:blip r:embed="rId2"/>
          <a:stretch>
            <a:fillRect/>
          </a:stretch>
        </p:blipFill>
        <p:spPr>
          <a:xfrm>
            <a:off x="2819400" y="381000"/>
            <a:ext cx="6928752" cy="4466530"/>
          </a:xfrm>
          <a:prstGeom prst="rect">
            <a:avLst/>
          </a:prstGeom>
        </p:spPr>
      </p:pic>
    </p:spTree>
    <p:extLst>
      <p:ext uri="{BB962C8B-B14F-4D97-AF65-F5344CB8AC3E}">
        <p14:creationId xmlns:p14="http://schemas.microsoft.com/office/powerpoint/2010/main" val="378259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304800" y="0"/>
            <a:ext cx="11734800" cy="5509200"/>
          </a:xfrm>
          <a:prstGeom prst="rect">
            <a:avLst/>
          </a:prstGeom>
          <a:noFill/>
        </p:spPr>
        <p:txBody>
          <a:bodyPr wrap="square" rtlCol="0">
            <a:spAutoFit/>
          </a:bodyPr>
          <a:lstStyle/>
          <a:p>
            <a:pPr algn="r" rtl="1"/>
            <a:r>
              <a:rPr lang="ar-EG" sz="3200" b="1" dirty="0">
                <a:solidFill>
                  <a:srgbClr val="FFFFFF"/>
                </a:solidFill>
              </a:rPr>
              <a:t>فهذا كان نظام مفيد للبكتيريا وايضا للإنسان ويلعب هذا الدور هو الفيروس المفيد.</a:t>
            </a:r>
          </a:p>
          <a:p>
            <a:pPr algn="r" rtl="1"/>
            <a:r>
              <a:rPr lang="ar-EG" sz="3200" b="1" dirty="0">
                <a:solidFill>
                  <a:srgbClr val="FFFFFF"/>
                </a:solidFill>
              </a:rPr>
              <a:t>أي الفيروسات هي مصممة لفائدة الكائنات وبتدهور القلة يصبح مضر ويصيب الكائنات. هذا ليس تطور بل تدهور.  </a:t>
            </a:r>
          </a:p>
          <a:p>
            <a:pPr algn="r" rtl="1"/>
            <a:r>
              <a:rPr lang="ar-EG" sz="3200" b="1" dirty="0">
                <a:solidFill>
                  <a:srgbClr val="FFFFFF"/>
                </a:solidFill>
              </a:rPr>
              <a:t>هذا في الحقيقة ليس فقط يعطي دليل على خطا ادعاء التطور الذي يفشل في تفسير هذا وليس فقط يعطي دليل على الخلق الذي شرح </a:t>
            </a:r>
            <a:r>
              <a:rPr lang="ar-EG" sz="3200" b="1" dirty="0" smtClean="0">
                <a:solidFill>
                  <a:srgbClr val="FFFFFF"/>
                </a:solidFill>
              </a:rPr>
              <a:t>نموذج </a:t>
            </a:r>
            <a:r>
              <a:rPr lang="ar-EG" sz="3200" b="1" dirty="0">
                <a:solidFill>
                  <a:srgbClr val="FFFFFF"/>
                </a:solidFill>
              </a:rPr>
              <a:t>يتماشى مع هذا وبدقة بل ايضا يؤكد دقة وصدق ما قاله الكتاب المقدس في ان الطبيعة والكائنات خلقت رائعة اولا ثم بالخطية والسقوط بدأ التدهور والانحدار وبدا يتغير بعض الفيروسات التي كانت قبلا مفيدة الي ضارة وايضا بعد الطوفان وتغير ظروف كثيرة من الكرة الارضية تغير اخر منها الي مضر ايضا واستمر التدهور حتى نرى الان التدهور الشديد الذي وصل الي حد ان فيرس مثل </a:t>
            </a:r>
            <a:r>
              <a:rPr lang="ar-EG" sz="3200" b="1" dirty="0" err="1">
                <a:solidFill>
                  <a:srgbClr val="FFFFFF"/>
                </a:solidFill>
              </a:rPr>
              <a:t>الايبولا</a:t>
            </a:r>
            <a:r>
              <a:rPr lang="ar-EG" sz="3200" b="1" dirty="0">
                <a:solidFill>
                  <a:srgbClr val="FFFFFF"/>
                </a:solidFill>
              </a:rPr>
              <a:t> ممكن يفني البشرية من قارة افريقيا </a:t>
            </a:r>
            <a:r>
              <a:rPr lang="ar-EG" sz="3200" b="1" dirty="0" err="1">
                <a:solidFill>
                  <a:srgbClr val="FFFFFF"/>
                </a:solidFill>
              </a:rPr>
              <a:t>والكورونا</a:t>
            </a:r>
            <a:r>
              <a:rPr lang="ar-EG" sz="3200" b="1" dirty="0">
                <a:solidFill>
                  <a:srgbClr val="FFFFFF"/>
                </a:solidFill>
              </a:rPr>
              <a:t> الذي اثر على العالم رغم انه كان في الماضي قبل السقوط مفيد للحيوانات. </a:t>
            </a:r>
          </a:p>
        </p:txBody>
      </p:sp>
    </p:spTree>
    <p:extLst>
      <p:ext uri="{BB962C8B-B14F-4D97-AF65-F5344CB8AC3E}">
        <p14:creationId xmlns:p14="http://schemas.microsoft.com/office/powerpoint/2010/main" val="284349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304800" y="0"/>
            <a:ext cx="11734800" cy="5016758"/>
          </a:xfrm>
          <a:prstGeom prst="rect">
            <a:avLst/>
          </a:prstGeom>
          <a:noFill/>
        </p:spPr>
        <p:txBody>
          <a:bodyPr wrap="square" rtlCol="0">
            <a:spAutoFit/>
          </a:bodyPr>
          <a:lstStyle/>
          <a:p>
            <a:pPr algn="r" rtl="1"/>
            <a:r>
              <a:rPr lang="ar-EG" sz="3200" b="1" dirty="0">
                <a:solidFill>
                  <a:srgbClr val="FFFFFF"/>
                </a:solidFill>
              </a:rPr>
              <a:t>بل يوجد فيروسات تقوم بالتحكم في أنواع البكتيريا والفطريات التي تقوم بالتخمر فهو ينظموا حتى عمليات التخمر لكي لا ينشط وينتشر أنواع مضر من البكتيريا والفطريات </a:t>
            </a:r>
          </a:p>
          <a:p>
            <a:pPr algn="l"/>
            <a:r>
              <a:rPr lang="en-CA" sz="3200" b="1" dirty="0">
                <a:solidFill>
                  <a:srgbClr val="FFFFFF"/>
                </a:solidFill>
              </a:rPr>
              <a:t>Benjamin Wolfe, “Can good viruses keep bad bacteria out of fermented foods?” MicrobialFoods.org, June 27, 2015,</a:t>
            </a:r>
          </a:p>
          <a:p>
            <a:pPr algn="r" rtl="1"/>
            <a:r>
              <a:rPr lang="ar-EG" sz="3200" b="1" dirty="0">
                <a:solidFill>
                  <a:srgbClr val="FFFFFF"/>
                </a:solidFill>
              </a:rPr>
              <a:t>بل في دراسة حديثة وجد جينات التخمر تحملها الفيروسات </a:t>
            </a:r>
          </a:p>
          <a:p>
            <a:pPr algn="l"/>
            <a:r>
              <a:rPr lang="en-CA" sz="3200" b="1" dirty="0">
                <a:solidFill>
                  <a:srgbClr val="FFFFFF"/>
                </a:solidFill>
              </a:rPr>
              <a:t>Vincent </a:t>
            </a:r>
            <a:r>
              <a:rPr lang="en-CA" sz="3200" b="1" dirty="0" err="1">
                <a:solidFill>
                  <a:srgbClr val="FFFFFF"/>
                </a:solidFill>
              </a:rPr>
              <a:t>Racaniello</a:t>
            </a:r>
            <a:r>
              <a:rPr lang="en-CA" sz="3200" b="1" dirty="0">
                <a:solidFill>
                  <a:srgbClr val="FFFFFF"/>
                </a:solidFill>
              </a:rPr>
              <a:t>, “Fermentation genes in a giant algal virus,” Virology Blog, April 12, 2018,</a:t>
            </a:r>
          </a:p>
          <a:p>
            <a:pPr algn="r" rtl="1"/>
            <a:r>
              <a:rPr lang="ar-EG" sz="3200" b="1" dirty="0">
                <a:solidFill>
                  <a:srgbClr val="FFFFFF"/>
                </a:solidFill>
              </a:rPr>
              <a:t>بل الذي لا يعرفه الكثيرين ان جسم الانسان ينتج ما يشبه الفيروسات </a:t>
            </a:r>
          </a:p>
          <a:p>
            <a:pPr algn="r" rtl="1"/>
            <a:r>
              <a:rPr lang="ar-EG" sz="3200" b="1" dirty="0">
                <a:solidFill>
                  <a:srgbClr val="FFFFFF"/>
                </a:solidFill>
              </a:rPr>
              <a:t>وباختصار شديد الفيروس المسمى </a:t>
            </a:r>
            <a:r>
              <a:rPr lang="ar-EG" sz="3200" b="1" dirty="0" err="1">
                <a:solidFill>
                  <a:srgbClr val="FFFFFF"/>
                </a:solidFill>
              </a:rPr>
              <a:t>ريترو</a:t>
            </a:r>
            <a:r>
              <a:rPr lang="ar-EG" sz="3200" b="1" dirty="0">
                <a:solidFill>
                  <a:srgbClr val="FFFFFF"/>
                </a:solidFill>
              </a:rPr>
              <a:t> فيرس. بعض انواعه لا تدمر الخلية </a:t>
            </a:r>
            <a:r>
              <a:rPr lang="ar-EG" sz="3200" b="1" dirty="0" smtClean="0">
                <a:solidFill>
                  <a:srgbClr val="FFFFFF"/>
                </a:solidFill>
              </a:rPr>
              <a:t>بل فقط تنسخ نفسها</a:t>
            </a:r>
            <a:endParaRPr lang="ar-EG" sz="3200" b="1" dirty="0">
              <a:solidFill>
                <a:srgbClr val="FFFFFF"/>
              </a:solidFill>
            </a:endParaRPr>
          </a:p>
        </p:txBody>
      </p:sp>
    </p:spTree>
    <p:extLst>
      <p:ext uri="{BB962C8B-B14F-4D97-AF65-F5344CB8AC3E}">
        <p14:creationId xmlns:p14="http://schemas.microsoft.com/office/powerpoint/2010/main" val="4049194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pic>
        <p:nvPicPr>
          <p:cNvPr id="4" name="Picture 3"/>
          <p:cNvPicPr>
            <a:picLocks noChangeAspect="1"/>
          </p:cNvPicPr>
          <p:nvPr/>
        </p:nvPicPr>
        <p:blipFill>
          <a:blip r:embed="rId2"/>
          <a:stretch>
            <a:fillRect/>
          </a:stretch>
        </p:blipFill>
        <p:spPr>
          <a:xfrm>
            <a:off x="2438401" y="304799"/>
            <a:ext cx="7295090" cy="6265671"/>
          </a:xfrm>
          <a:prstGeom prst="rect">
            <a:avLst/>
          </a:prstGeom>
        </p:spPr>
      </p:pic>
    </p:spTree>
    <p:extLst>
      <p:ext uri="{BB962C8B-B14F-4D97-AF65-F5344CB8AC3E}">
        <p14:creationId xmlns:p14="http://schemas.microsoft.com/office/powerpoint/2010/main" val="180815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304800" y="0"/>
            <a:ext cx="11734800" cy="6986528"/>
          </a:xfrm>
          <a:prstGeom prst="rect">
            <a:avLst/>
          </a:prstGeom>
          <a:noFill/>
        </p:spPr>
        <p:txBody>
          <a:bodyPr wrap="square" rtlCol="0">
            <a:spAutoFit/>
          </a:bodyPr>
          <a:lstStyle/>
          <a:p>
            <a:pPr algn="r" rtl="1"/>
            <a:r>
              <a:rPr lang="ar-EG" sz="3200" b="1" dirty="0">
                <a:solidFill>
                  <a:srgbClr val="FFFFFF"/>
                </a:solidFill>
              </a:rPr>
              <a:t>اكتشف منه نوع </a:t>
            </a:r>
            <a:r>
              <a:rPr lang="ar-EG" sz="3200" b="1" dirty="0" err="1">
                <a:solidFill>
                  <a:srgbClr val="FFFFFF"/>
                </a:solidFill>
              </a:rPr>
              <a:t>اندوجينس</a:t>
            </a:r>
            <a:r>
              <a:rPr lang="ar-EG" sz="3200" b="1" dirty="0">
                <a:solidFill>
                  <a:srgbClr val="FFFFFF"/>
                </a:solidFill>
              </a:rPr>
              <a:t> اي داخلي في جسم الانسان والحيوان</a:t>
            </a:r>
          </a:p>
          <a:p>
            <a:pPr algn="l"/>
            <a:r>
              <a:rPr lang="en-CA" sz="3200" b="1" dirty="0">
                <a:solidFill>
                  <a:srgbClr val="FFFFFF"/>
                </a:solidFill>
              </a:rPr>
              <a:t>Endogenous retrovirus ERV </a:t>
            </a:r>
          </a:p>
          <a:p>
            <a:pPr algn="r" rtl="1"/>
            <a:r>
              <a:rPr lang="ar-EG" sz="3200" b="1" dirty="0">
                <a:solidFill>
                  <a:srgbClr val="FFFFFF"/>
                </a:solidFill>
              </a:rPr>
              <a:t>وكان يظن انه فقط من عدوي فيروسات وقيل في الاول انه فيرس يترك جيناته في دي ان ايه الانسان واعتبروه من الادوار المهمة في التطور لأنه يكسب الكائن جينات جديدة يستطيع بها ان يتطور الي مراحل اخري. ووجدوا ان نسبتها 4.9% في جينات الانسان </a:t>
            </a:r>
          </a:p>
          <a:p>
            <a:pPr algn="l"/>
            <a:r>
              <a:rPr lang="en-CA" sz="3200" b="1" dirty="0">
                <a:solidFill>
                  <a:srgbClr val="FFFFFF"/>
                </a:solidFill>
              </a:rPr>
              <a:t>Nelson, PN; Hooley, P and Molecular Immunology Research Group (October 2004). "Human endogenous retroviruses: Transposable elements with potential?” Clinical and Experimental Immunology 138 (138(1)): 1–9.</a:t>
            </a:r>
          </a:p>
          <a:p>
            <a:pPr algn="r" rtl="1"/>
            <a:r>
              <a:rPr lang="ar-EG" sz="3200" b="1" dirty="0">
                <a:solidFill>
                  <a:srgbClr val="FFFFFF"/>
                </a:solidFill>
              </a:rPr>
              <a:t>يدخل ار ان ايه في داخل الخلية الي النواة ويفعل العكس بدل ان الدي ان ايه ينتج اثناء الانقسام ار ان ايه الفيروس ار ان ايه ينتج دي ان ايه </a:t>
            </a:r>
          </a:p>
          <a:p>
            <a:pPr algn="r" rtl="1"/>
            <a:r>
              <a:rPr lang="ar-EG" sz="3200" b="1" dirty="0">
                <a:solidFill>
                  <a:srgbClr val="FFFFFF"/>
                </a:solidFill>
              </a:rPr>
              <a:t>ولكن اكتشف العكس ان جسم الانسان والحيوان يفعل شيء مشابه ويسمي </a:t>
            </a:r>
            <a:r>
              <a:rPr lang="ar-EG" sz="3200" b="1" dirty="0" err="1">
                <a:solidFill>
                  <a:srgbClr val="FFFFFF"/>
                </a:solidFill>
              </a:rPr>
              <a:t>ريتروفيرس</a:t>
            </a:r>
            <a:r>
              <a:rPr lang="ar-EG" sz="3200" b="1" dirty="0">
                <a:solidFill>
                  <a:srgbClr val="FFFFFF"/>
                </a:solidFill>
              </a:rPr>
              <a:t> داخلي فهو ليس فيرس بمعناه المعروف </a:t>
            </a:r>
            <a:r>
              <a:rPr lang="ar-EG" sz="3200" b="1" dirty="0" smtClean="0">
                <a:solidFill>
                  <a:srgbClr val="FFFFFF"/>
                </a:solidFill>
              </a:rPr>
              <a:t>يأتي </a:t>
            </a:r>
            <a:r>
              <a:rPr lang="ar-EG" sz="3200" b="1" dirty="0">
                <a:solidFill>
                  <a:srgbClr val="FFFFFF"/>
                </a:solidFill>
              </a:rPr>
              <a:t>من الخارج ولكن دي ان ايه خلية الانسان هي التي تنتجه من الاصل</a:t>
            </a:r>
          </a:p>
        </p:txBody>
      </p:sp>
    </p:spTree>
    <p:extLst>
      <p:ext uri="{BB962C8B-B14F-4D97-AF65-F5344CB8AC3E}">
        <p14:creationId xmlns:p14="http://schemas.microsoft.com/office/powerpoint/2010/main" val="334307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pic>
        <p:nvPicPr>
          <p:cNvPr id="2" name="Picture 1"/>
          <p:cNvPicPr>
            <a:picLocks noChangeAspect="1"/>
          </p:cNvPicPr>
          <p:nvPr/>
        </p:nvPicPr>
        <p:blipFill>
          <a:blip r:embed="rId2"/>
          <a:stretch>
            <a:fillRect/>
          </a:stretch>
        </p:blipFill>
        <p:spPr>
          <a:xfrm>
            <a:off x="1600200" y="304801"/>
            <a:ext cx="8951870" cy="6276254"/>
          </a:xfrm>
          <a:prstGeom prst="rect">
            <a:avLst/>
          </a:prstGeom>
        </p:spPr>
      </p:pic>
    </p:spTree>
    <p:extLst>
      <p:ext uri="{BB962C8B-B14F-4D97-AF65-F5344CB8AC3E}">
        <p14:creationId xmlns:p14="http://schemas.microsoft.com/office/powerpoint/2010/main" val="31082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228600" y="152400"/>
            <a:ext cx="11734800" cy="6494085"/>
          </a:xfrm>
          <a:prstGeom prst="rect">
            <a:avLst/>
          </a:prstGeom>
          <a:noFill/>
        </p:spPr>
        <p:txBody>
          <a:bodyPr wrap="square" rtlCol="0">
            <a:spAutoFit/>
          </a:bodyPr>
          <a:lstStyle/>
          <a:p>
            <a:pPr algn="r" rtl="1"/>
            <a:r>
              <a:rPr lang="ar-EG" sz="3200" b="1" dirty="0">
                <a:solidFill>
                  <a:srgbClr val="FFFFFF"/>
                </a:solidFill>
              </a:rPr>
              <a:t>العلماء حتى الان غير متأكدين ان كان </a:t>
            </a:r>
            <a:r>
              <a:rPr lang="ar-EG" sz="3200" b="1" dirty="0" err="1" smtClean="0">
                <a:solidFill>
                  <a:srgbClr val="FFFFFF"/>
                </a:solidFill>
              </a:rPr>
              <a:t>كوفيد</a:t>
            </a:r>
            <a:r>
              <a:rPr lang="ar-EG" sz="3200" b="1" dirty="0" smtClean="0">
                <a:solidFill>
                  <a:srgbClr val="FFFFFF"/>
                </a:solidFill>
              </a:rPr>
              <a:t> انتاج </a:t>
            </a:r>
            <a:r>
              <a:rPr lang="ar-EG" sz="3200" b="1" dirty="0">
                <a:solidFill>
                  <a:srgbClr val="FFFFFF"/>
                </a:solidFill>
              </a:rPr>
              <a:t>بشري ام تنوع من عائلة الكورونا التي تحتوي على العديد من أنواع الفيروسات. رغم انه لو ثبت انه من فعل بشري من معمل </a:t>
            </a:r>
            <a:r>
              <a:rPr lang="en-CA" sz="3200" b="1" dirty="0">
                <a:solidFill>
                  <a:srgbClr val="FFFFFF"/>
                </a:solidFill>
              </a:rPr>
              <a:t>BSL 4 </a:t>
            </a:r>
            <a:r>
              <a:rPr lang="ar-EG" sz="3200" b="1" dirty="0" smtClean="0">
                <a:solidFill>
                  <a:srgbClr val="FFFFFF"/>
                </a:solidFill>
              </a:rPr>
              <a:t> في </a:t>
            </a:r>
            <a:r>
              <a:rPr lang="ar-EG" sz="3200" b="1" dirty="0">
                <a:solidFill>
                  <a:srgbClr val="FFFFFF"/>
                </a:solidFill>
              </a:rPr>
              <a:t>اوهان بالطبع سيقضي هذا على الادعاء من جذوره </a:t>
            </a:r>
            <a:endParaRPr lang="ar-EG" sz="3200" b="1" dirty="0" smtClean="0">
              <a:solidFill>
                <a:srgbClr val="FFFFFF"/>
              </a:solidFill>
            </a:endParaRPr>
          </a:p>
          <a:p>
            <a:pPr algn="r" rtl="1"/>
            <a:r>
              <a:rPr lang="ar-EG" sz="3200" b="1" dirty="0" smtClean="0">
                <a:solidFill>
                  <a:srgbClr val="FFFFFF"/>
                </a:solidFill>
              </a:rPr>
              <a:t>ولكن </a:t>
            </a:r>
            <a:r>
              <a:rPr lang="ar-EG" sz="3200" b="1" dirty="0">
                <a:solidFill>
                  <a:srgbClr val="FFFFFF"/>
                </a:solidFill>
              </a:rPr>
              <a:t>في هذا المقال سانحي جانبا الاحتمالية المرتفعة ان يكون من صنع بشر. وسأتماشى جدلا انه من الطبيعة كتنوع في عائلة الكورونا. </a:t>
            </a:r>
            <a:endParaRPr lang="ar-EG" sz="3200" b="1" dirty="0" smtClean="0">
              <a:solidFill>
                <a:srgbClr val="FFFFFF"/>
              </a:solidFill>
            </a:endParaRPr>
          </a:p>
          <a:p>
            <a:pPr algn="r" rtl="1"/>
            <a:r>
              <a:rPr lang="ar-EG" sz="3200" b="1" dirty="0" smtClean="0">
                <a:solidFill>
                  <a:srgbClr val="FFFFFF"/>
                </a:solidFill>
              </a:rPr>
              <a:t>فهل </a:t>
            </a:r>
            <a:r>
              <a:rPr lang="ar-EG" sz="3200" b="1" dirty="0">
                <a:solidFill>
                  <a:srgbClr val="FFFFFF"/>
                </a:solidFill>
              </a:rPr>
              <a:t>التنوع </a:t>
            </a:r>
            <a:r>
              <a:rPr lang="en-CA" sz="3200" b="1" dirty="0">
                <a:solidFill>
                  <a:srgbClr val="FFFFFF"/>
                </a:solidFill>
              </a:rPr>
              <a:t>variation </a:t>
            </a:r>
            <a:r>
              <a:rPr lang="ar-EG" sz="3200" b="1" dirty="0">
                <a:solidFill>
                  <a:srgbClr val="FFFFFF"/>
                </a:solidFill>
              </a:rPr>
              <a:t>هو تطور </a:t>
            </a:r>
            <a:r>
              <a:rPr lang="en-CA" sz="3200" b="1" dirty="0">
                <a:solidFill>
                  <a:srgbClr val="FFFFFF"/>
                </a:solidFill>
              </a:rPr>
              <a:t>Macroevolution؟ </a:t>
            </a:r>
            <a:r>
              <a:rPr lang="ar-EG" sz="3200" b="1" dirty="0">
                <a:solidFill>
                  <a:srgbClr val="FFFF00"/>
                </a:solidFill>
              </a:rPr>
              <a:t>الإجابة لا </a:t>
            </a:r>
          </a:p>
          <a:p>
            <a:pPr algn="r" rtl="1"/>
            <a:r>
              <a:rPr lang="ar-EG" sz="3200" b="1" dirty="0">
                <a:solidFill>
                  <a:srgbClr val="FFFFFF"/>
                </a:solidFill>
              </a:rPr>
              <a:t>فالتنوع هو لا يحدث فيه تغير من جنس لأخر ولكن التنوع في نفس الجنس هو لا يعتبر تطور. التنوع وهو الذي يطلق عليه مجازا التطور الصغير هو يشير الي التغييرات الموجودة والتي تحدث في الانواع للجنس الواحد بناء علي تنوع الجينات في مجمع الجينات الموجود للجنس </a:t>
            </a:r>
            <a:r>
              <a:rPr lang="ar-EG" sz="3200" b="1" dirty="0" smtClean="0">
                <a:solidFill>
                  <a:srgbClr val="FFFFFF"/>
                </a:solidFill>
              </a:rPr>
              <a:t>الواحد مثل تنوع الكلاب والقطط ولكن لا تتطور.</a:t>
            </a:r>
          </a:p>
          <a:p>
            <a:pPr algn="r" rtl="1"/>
            <a:r>
              <a:rPr lang="ar-EG" sz="3200" b="1" dirty="0" smtClean="0">
                <a:solidFill>
                  <a:srgbClr val="FFFFFF"/>
                </a:solidFill>
              </a:rPr>
              <a:t>اما </a:t>
            </a:r>
            <a:r>
              <a:rPr lang="ar-EG" sz="3200" b="1" dirty="0">
                <a:solidFill>
                  <a:srgbClr val="FFFFFF"/>
                </a:solidFill>
              </a:rPr>
              <a:t>التطور فكما عرفنا هو النشوء التدريجي لكائنات وبخاصة من شكل بسيط الي شكل أكثر تعقيدا.</a:t>
            </a:r>
          </a:p>
          <a:p>
            <a:pPr algn="r" rtl="1"/>
            <a:r>
              <a:rPr lang="ar-EG" sz="3200" b="1" dirty="0">
                <a:solidFill>
                  <a:srgbClr val="FFFFFF"/>
                </a:solidFill>
              </a:rPr>
              <a:t>ولهذا مجلة العلوم عرضت ملخص مؤتمر شيكاغو للتطور </a:t>
            </a:r>
          </a:p>
        </p:txBody>
      </p:sp>
    </p:spTree>
    <p:extLst>
      <p:ext uri="{BB962C8B-B14F-4D97-AF65-F5344CB8AC3E}">
        <p14:creationId xmlns:p14="http://schemas.microsoft.com/office/powerpoint/2010/main" val="11948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304800" y="0"/>
            <a:ext cx="11734800" cy="6986528"/>
          </a:xfrm>
          <a:prstGeom prst="rect">
            <a:avLst/>
          </a:prstGeom>
          <a:noFill/>
        </p:spPr>
        <p:txBody>
          <a:bodyPr wrap="square" rtlCol="0">
            <a:spAutoFit/>
          </a:bodyPr>
          <a:lstStyle/>
          <a:p>
            <a:pPr algn="r" rtl="1"/>
            <a:r>
              <a:rPr lang="ar-EG" sz="3200" b="1" dirty="0">
                <a:solidFill>
                  <a:srgbClr val="FFFFFF"/>
                </a:solidFill>
              </a:rPr>
              <a:t>اي ان خلية الانسان تنتج </a:t>
            </a:r>
            <a:r>
              <a:rPr lang="ar-EG" sz="3200" b="1" dirty="0" err="1" smtClean="0">
                <a:solidFill>
                  <a:srgbClr val="FFFFFF"/>
                </a:solidFill>
              </a:rPr>
              <a:t>ريتروفيرس</a:t>
            </a:r>
            <a:r>
              <a:rPr lang="ar-EG" sz="3200" b="1" dirty="0" smtClean="0">
                <a:solidFill>
                  <a:srgbClr val="FFFFFF"/>
                </a:solidFill>
              </a:rPr>
              <a:t> </a:t>
            </a:r>
            <a:r>
              <a:rPr lang="ar-EG" sz="3200" b="1" dirty="0">
                <a:solidFill>
                  <a:srgbClr val="FFFFFF"/>
                </a:solidFill>
              </a:rPr>
              <a:t>عن طريق عملية تسمى </a:t>
            </a:r>
            <a:r>
              <a:rPr lang="en-CA" sz="3200" b="1" dirty="0" smtClean="0">
                <a:solidFill>
                  <a:srgbClr val="FFFFFF"/>
                </a:solidFill>
              </a:rPr>
              <a:t>transposon</a:t>
            </a:r>
            <a:r>
              <a:rPr lang="ar-EG" sz="3200" b="1" dirty="0" smtClean="0">
                <a:solidFill>
                  <a:srgbClr val="FFFFFF"/>
                </a:solidFill>
              </a:rPr>
              <a:t> وهي </a:t>
            </a:r>
            <a:r>
              <a:rPr lang="ar-EG" sz="3200" b="1" dirty="0">
                <a:solidFill>
                  <a:srgbClr val="FFFFFF"/>
                </a:solidFill>
              </a:rPr>
              <a:t>ان الخلية تجهز عبوة </a:t>
            </a:r>
            <a:r>
              <a:rPr lang="en-CA" sz="3200" b="1" dirty="0">
                <a:solidFill>
                  <a:srgbClr val="FFFFFF"/>
                </a:solidFill>
              </a:rPr>
              <a:t>protein coat </a:t>
            </a:r>
            <a:r>
              <a:rPr lang="ar-EG" sz="3200" b="1" dirty="0">
                <a:solidFill>
                  <a:srgbClr val="FFFFFF"/>
                </a:solidFill>
              </a:rPr>
              <a:t>بها قطع جينية </a:t>
            </a:r>
            <a:r>
              <a:rPr lang="en-CA" sz="3200" b="1" dirty="0">
                <a:solidFill>
                  <a:srgbClr val="FFFFFF"/>
                </a:solidFill>
              </a:rPr>
              <a:t>DNA and RNA </a:t>
            </a:r>
            <a:r>
              <a:rPr lang="ar-EG" sz="3200" b="1" dirty="0" smtClean="0">
                <a:solidFill>
                  <a:srgbClr val="FFFFFF"/>
                </a:solidFill>
              </a:rPr>
              <a:t> وتتحرك </a:t>
            </a:r>
            <a:r>
              <a:rPr lang="ar-EG" sz="3200" b="1" dirty="0">
                <a:solidFill>
                  <a:srgbClr val="FFFFFF"/>
                </a:solidFill>
              </a:rPr>
              <a:t>في الجينوم في نفس الخلية لتقوم بدور حيوي وهام جدا في الجينات في الخلية سواء المعبرة او المتحكمة. </a:t>
            </a:r>
          </a:p>
          <a:p>
            <a:pPr algn="l"/>
            <a:r>
              <a:rPr lang="ar-EG" sz="3200" b="1" dirty="0">
                <a:solidFill>
                  <a:srgbClr val="FFFFFF"/>
                </a:solidFill>
              </a:rPr>
              <a:t> </a:t>
            </a:r>
            <a:r>
              <a:rPr lang="en-CA" sz="3200" b="1" dirty="0">
                <a:solidFill>
                  <a:srgbClr val="FFFFFF"/>
                </a:solidFill>
              </a:rPr>
              <a:t>Emergence of vertebrate retroviruses and envelope capture Felix J. Kim, Jean-Luc </a:t>
            </a:r>
            <a:r>
              <a:rPr lang="en-CA" sz="3200" b="1" dirty="0" err="1">
                <a:solidFill>
                  <a:srgbClr val="FFFFFF"/>
                </a:solidFill>
              </a:rPr>
              <a:t>Battini</a:t>
            </a:r>
            <a:r>
              <a:rPr lang="en-CA" sz="3200" b="1" dirty="0">
                <a:solidFill>
                  <a:srgbClr val="FFFFFF"/>
                </a:solidFill>
              </a:rPr>
              <a:t>, Nicolas </a:t>
            </a:r>
            <a:r>
              <a:rPr lang="en-CA" sz="3200" b="1" dirty="0" err="1">
                <a:solidFill>
                  <a:srgbClr val="FFFFFF"/>
                </a:solidFill>
              </a:rPr>
              <a:t>Manel</a:t>
            </a:r>
            <a:r>
              <a:rPr lang="en-CA" sz="3200" b="1" dirty="0">
                <a:solidFill>
                  <a:srgbClr val="FFFFFF"/>
                </a:solidFill>
              </a:rPr>
              <a:t>, and Marc </a:t>
            </a:r>
            <a:r>
              <a:rPr lang="en-CA" sz="3200" b="1" dirty="0" err="1">
                <a:solidFill>
                  <a:srgbClr val="FFFFFF"/>
                </a:solidFill>
              </a:rPr>
              <a:t>Sitbon</a:t>
            </a:r>
            <a:r>
              <a:rPr lang="en-CA" sz="3200" b="1" dirty="0">
                <a:solidFill>
                  <a:srgbClr val="FFFFFF"/>
                </a:solidFill>
              </a:rPr>
              <a:t> Virology (2004) 318: 183</a:t>
            </a:r>
          </a:p>
          <a:p>
            <a:pPr algn="r" rtl="1"/>
            <a:r>
              <a:rPr lang="ar-EG" sz="3200" b="1" dirty="0">
                <a:solidFill>
                  <a:srgbClr val="FFFFFF"/>
                </a:solidFill>
              </a:rPr>
              <a:t>ولهذا بدا يتضح ان غالبا </a:t>
            </a:r>
            <a:r>
              <a:rPr lang="ar-EG" sz="3200" b="1" dirty="0" err="1">
                <a:solidFill>
                  <a:srgbClr val="FFFFFF"/>
                </a:solidFill>
              </a:rPr>
              <a:t>الريتروفيروس</a:t>
            </a:r>
            <a:r>
              <a:rPr lang="ar-EG" sz="3200" b="1" dirty="0">
                <a:solidFill>
                  <a:srgbClr val="FFFFFF"/>
                </a:solidFill>
              </a:rPr>
              <a:t> هو في الحقيقة من هذا </a:t>
            </a:r>
            <a:r>
              <a:rPr lang="ar-EG" sz="3200" b="1" dirty="0" err="1">
                <a:solidFill>
                  <a:srgbClr val="FFFFFF"/>
                </a:solidFill>
              </a:rPr>
              <a:t>الميكانيزم</a:t>
            </a:r>
            <a:r>
              <a:rPr lang="ar-EG" sz="3200" b="1" dirty="0">
                <a:solidFill>
                  <a:srgbClr val="FFFFFF"/>
                </a:solidFill>
              </a:rPr>
              <a:t> من خلية الحيوانات </a:t>
            </a:r>
            <a:r>
              <a:rPr lang="en-CA" sz="3200" b="1" dirty="0">
                <a:solidFill>
                  <a:srgbClr val="FFFFFF"/>
                </a:solidFill>
              </a:rPr>
              <a:t>transposable gene </a:t>
            </a:r>
            <a:r>
              <a:rPr lang="ar-EG" sz="3200" b="1" dirty="0" smtClean="0">
                <a:solidFill>
                  <a:srgbClr val="FFFFFF"/>
                </a:solidFill>
              </a:rPr>
              <a:t> وهذا </a:t>
            </a:r>
            <a:r>
              <a:rPr lang="ar-EG" sz="3200" b="1" dirty="0">
                <a:solidFill>
                  <a:srgbClr val="FFFFFF"/>
                </a:solidFill>
              </a:rPr>
              <a:t>يسمى تصنيع </a:t>
            </a:r>
            <a:r>
              <a:rPr lang="ar-EG" sz="3200" b="1" dirty="0" err="1">
                <a:solidFill>
                  <a:srgbClr val="FFFFFF"/>
                </a:solidFill>
              </a:rPr>
              <a:t>الريتروفيرس</a:t>
            </a:r>
            <a:r>
              <a:rPr lang="ar-EG" sz="3200" b="1" dirty="0">
                <a:solidFill>
                  <a:srgbClr val="FFFFFF"/>
                </a:solidFill>
              </a:rPr>
              <a:t> بالنقل من الخلية </a:t>
            </a:r>
            <a:r>
              <a:rPr lang="en-CA" sz="3200" b="1" dirty="0">
                <a:solidFill>
                  <a:srgbClr val="FFFFFF"/>
                </a:solidFill>
              </a:rPr>
              <a:t>retrotransposon </a:t>
            </a:r>
            <a:r>
              <a:rPr lang="ar-EG" sz="3200" b="1" dirty="0" smtClean="0">
                <a:solidFill>
                  <a:srgbClr val="FFFFFF"/>
                </a:solidFill>
              </a:rPr>
              <a:t> وبدل </a:t>
            </a:r>
            <a:r>
              <a:rPr lang="ar-EG" sz="3200" b="1" dirty="0">
                <a:solidFill>
                  <a:srgbClr val="FFFFFF"/>
                </a:solidFill>
              </a:rPr>
              <a:t>من ان تنتقل الي جزء اخر في جينوم الخلية نفسها هي تهجر الخلية وتصبح </a:t>
            </a:r>
            <a:r>
              <a:rPr lang="ar-EG" sz="3200" b="1" dirty="0" err="1">
                <a:solidFill>
                  <a:srgbClr val="FFFFFF"/>
                </a:solidFill>
              </a:rPr>
              <a:t>ريتروفيرس</a:t>
            </a:r>
            <a:r>
              <a:rPr lang="ar-EG" sz="3200" b="1" dirty="0">
                <a:solidFill>
                  <a:srgbClr val="FFFFFF"/>
                </a:solidFill>
              </a:rPr>
              <a:t> </a:t>
            </a:r>
          </a:p>
          <a:p>
            <a:pPr algn="l"/>
            <a:r>
              <a:rPr lang="en-CA" sz="3200" b="1" dirty="0" err="1">
                <a:solidFill>
                  <a:srgbClr val="FFFFFF"/>
                </a:solidFill>
              </a:rPr>
              <a:t>Terborg</a:t>
            </a:r>
            <a:r>
              <a:rPr lang="en-CA" sz="3200" b="1" dirty="0">
                <a:solidFill>
                  <a:srgbClr val="FFFFFF"/>
                </a:solidFill>
              </a:rPr>
              <a:t>, P., The ‘VIGE-first hypothesis–how easy it is to swap cause and effect, J. Creation 27(3):105–112, 2013. (VIGE = Variation-Inducing Genetic Element</a:t>
            </a:r>
            <a:r>
              <a:rPr lang="en-CA" sz="3200" b="1" dirty="0" smtClean="0">
                <a:solidFill>
                  <a:srgbClr val="FFFFFF"/>
                </a:solidFill>
              </a:rPr>
              <a:t>)</a:t>
            </a:r>
            <a:endParaRPr lang="en-CA" sz="3200" b="1" dirty="0">
              <a:solidFill>
                <a:srgbClr val="FFFFFF"/>
              </a:solidFill>
            </a:endParaRPr>
          </a:p>
        </p:txBody>
      </p:sp>
    </p:spTree>
    <p:extLst>
      <p:ext uri="{BB962C8B-B14F-4D97-AF65-F5344CB8AC3E}">
        <p14:creationId xmlns:p14="http://schemas.microsoft.com/office/powerpoint/2010/main" val="200049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304800" y="0"/>
            <a:ext cx="11734800" cy="6494085"/>
          </a:xfrm>
          <a:prstGeom prst="rect">
            <a:avLst/>
          </a:prstGeom>
          <a:noFill/>
        </p:spPr>
        <p:txBody>
          <a:bodyPr wrap="square" rtlCol="0">
            <a:spAutoFit/>
          </a:bodyPr>
          <a:lstStyle/>
          <a:p>
            <a:pPr algn="r" rtl="1"/>
            <a:r>
              <a:rPr lang="ar-EG" sz="3200" b="1" dirty="0">
                <a:solidFill>
                  <a:srgbClr val="FFFFFF"/>
                </a:solidFill>
              </a:rPr>
              <a:t>اي الخلايا هي التي صنعت فيروسات</a:t>
            </a:r>
          </a:p>
          <a:p>
            <a:pPr algn="l"/>
            <a:r>
              <a:rPr lang="en-CA" sz="3200" b="1" dirty="0">
                <a:solidFill>
                  <a:srgbClr val="FFFFFF"/>
                </a:solidFill>
              </a:rPr>
              <a:t>Cotton, J. (2001). Retroviruses from retrotransposons. Genome Biology, 2(2), 6. Retrieved from</a:t>
            </a:r>
          </a:p>
          <a:p>
            <a:pPr algn="r" rtl="1"/>
            <a:r>
              <a:rPr lang="en-CA" sz="3200" b="1" dirty="0">
                <a:solidFill>
                  <a:srgbClr val="FFFFFF"/>
                </a:solidFill>
              </a:rPr>
              <a:t> </a:t>
            </a:r>
            <a:r>
              <a:rPr lang="ar-EG" sz="3200" b="1" dirty="0">
                <a:solidFill>
                  <a:srgbClr val="FFFFFF"/>
                </a:solidFill>
              </a:rPr>
              <a:t>إذا قد يكون الانسان والحيوان هو الذي صنع فيرس واعطي جيناته للفيروس وليس العكس فكيف يكون الفيروس بدا بعد الانسان في رحلة التطور؟ الا لو كان الخلق هو </a:t>
            </a:r>
            <a:r>
              <a:rPr lang="ar-EG" sz="3200" b="1" dirty="0" smtClean="0">
                <a:solidFill>
                  <a:srgbClr val="FFFFFF"/>
                </a:solidFill>
              </a:rPr>
              <a:t>الصحيح؟</a:t>
            </a:r>
            <a:endParaRPr lang="ar-EG" sz="3200" b="1" dirty="0">
              <a:solidFill>
                <a:srgbClr val="FFFFFF"/>
              </a:solidFill>
            </a:endParaRPr>
          </a:p>
          <a:p>
            <a:pPr algn="r" rtl="1"/>
            <a:r>
              <a:rPr lang="ar-EG" sz="3200" b="1" dirty="0">
                <a:solidFill>
                  <a:srgbClr val="FFFFFF"/>
                </a:solidFill>
              </a:rPr>
              <a:t>ووجدوا ايضا ان اماكنها ليست عشوائية بل مهمة في التحكم في جينات اخري مثل </a:t>
            </a:r>
            <a:r>
              <a:rPr lang="ar-EG" sz="3200" b="1" dirty="0" err="1">
                <a:solidFill>
                  <a:srgbClr val="FFFFFF"/>
                </a:solidFill>
              </a:rPr>
              <a:t>الهستون</a:t>
            </a:r>
            <a:endParaRPr lang="ar-EG" sz="3200" b="1" dirty="0">
              <a:solidFill>
                <a:srgbClr val="FFFFFF"/>
              </a:solidFill>
            </a:endParaRPr>
          </a:p>
          <a:p>
            <a:pPr algn="r" rtl="1"/>
            <a:r>
              <a:rPr lang="ar-EG" sz="3200" b="1" dirty="0">
                <a:solidFill>
                  <a:srgbClr val="FFFFFF"/>
                </a:solidFill>
              </a:rPr>
              <a:t>وايضا البروتينات المنتجة هي لها وظائف مهمة واساسية في جسم الانسان </a:t>
            </a:r>
          </a:p>
          <a:p>
            <a:pPr algn="r" rtl="1"/>
            <a:r>
              <a:rPr lang="ar-EG" sz="3200" b="1" dirty="0">
                <a:solidFill>
                  <a:srgbClr val="FFFFFF"/>
                </a:solidFill>
              </a:rPr>
              <a:t>بل الحقيقة ان الفيروسات ليست في تصميمها فقط بل أيضا في حتى في موضوع الفيروسات الداخلية تشهد على خطا التطور تماما</a:t>
            </a:r>
          </a:p>
          <a:p>
            <a:pPr algn="r" rtl="1"/>
            <a:r>
              <a:rPr lang="ar-EG" sz="3200" b="1" dirty="0">
                <a:solidFill>
                  <a:srgbClr val="FFFFFF"/>
                </a:solidFill>
              </a:rPr>
              <a:t>فنعرف ان الفيروسات متخصصة تماما لنوع خلايا العائل التي تصيبها وهذا يوضح انها مصممة لهذا النوع ولكن بسبب التدهور أصبحت تصيب ولا تفيد.</a:t>
            </a:r>
          </a:p>
        </p:txBody>
      </p:sp>
    </p:spTree>
    <p:extLst>
      <p:ext uri="{BB962C8B-B14F-4D97-AF65-F5344CB8AC3E}">
        <p14:creationId xmlns:p14="http://schemas.microsoft.com/office/powerpoint/2010/main" val="167122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304800" y="0"/>
            <a:ext cx="11734800" cy="6986528"/>
          </a:xfrm>
          <a:prstGeom prst="rect">
            <a:avLst/>
          </a:prstGeom>
          <a:noFill/>
        </p:spPr>
        <p:txBody>
          <a:bodyPr wrap="square" rtlCol="0">
            <a:spAutoFit/>
          </a:bodyPr>
          <a:lstStyle/>
          <a:p>
            <a:pPr algn="r" rtl="1"/>
            <a:r>
              <a:rPr lang="ar-EG" sz="3200" b="1" dirty="0">
                <a:solidFill>
                  <a:srgbClr val="FFFFFF"/>
                </a:solidFill>
              </a:rPr>
              <a:t>ايضا اكتشف ان هذا له دور مهم في الرد علي الجد الاكبر للإنسان والقرد يتشابهوا في بعض الجينات وجد ان فيرس </a:t>
            </a:r>
            <a:r>
              <a:rPr lang="ar-EG" sz="3200" b="1" dirty="0" err="1">
                <a:solidFill>
                  <a:srgbClr val="FFFFFF"/>
                </a:solidFill>
              </a:rPr>
              <a:t>ريتروفيرس</a:t>
            </a:r>
            <a:r>
              <a:rPr lang="ar-EG" sz="3200" b="1" dirty="0">
                <a:solidFill>
                  <a:srgbClr val="FFFFFF"/>
                </a:solidFill>
              </a:rPr>
              <a:t> يترك في كثير من الاحيان جيناته في الانسان وفي الكائنات التي يدخل فيها وهي تتراكم على مدار الزمن. ولكن الاهم من هذا انه ثبت ان الجينات لها دور مهم في صنع بروتينات بل ايضا تتحكم في جينات هامة للإنسان حيوية لا تصلح ان تكون في يوم من الايام غير موجودة واضيفت كمرحلة تطور مثل وظائف في انسجة التناسل. </a:t>
            </a:r>
          </a:p>
          <a:p>
            <a:pPr algn="l"/>
            <a:r>
              <a:rPr lang="en-CA" sz="3200" b="1" dirty="0">
                <a:solidFill>
                  <a:srgbClr val="FFFFFF"/>
                </a:solidFill>
              </a:rPr>
              <a:t>However, in the majority of cases, the LTR functions as one of many alternate promoters, often conferring tissue-specific expression related to reproduction and development. In fact, 64% of known LTR-promoted transcription variants are expressed in reproductive tissues</a:t>
            </a:r>
          </a:p>
          <a:p>
            <a:pPr algn="l"/>
            <a:r>
              <a:rPr lang="en-CA" sz="3200" b="1" dirty="0">
                <a:solidFill>
                  <a:srgbClr val="FFFFFF"/>
                </a:solidFill>
              </a:rPr>
              <a:t>Oliver KR, Greene WK (2011). "Mobile DNA and the TE-Thrust hypothesis: supporting evidence from the primates". Mob DNA 2 (1): 8</a:t>
            </a:r>
          </a:p>
        </p:txBody>
      </p:sp>
    </p:spTree>
    <p:extLst>
      <p:ext uri="{BB962C8B-B14F-4D97-AF65-F5344CB8AC3E}">
        <p14:creationId xmlns:p14="http://schemas.microsoft.com/office/powerpoint/2010/main" val="388106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304800" y="0"/>
            <a:ext cx="11734800" cy="6986528"/>
          </a:xfrm>
          <a:prstGeom prst="rect">
            <a:avLst/>
          </a:prstGeom>
          <a:noFill/>
        </p:spPr>
        <p:txBody>
          <a:bodyPr wrap="square" rtlCol="0">
            <a:spAutoFit/>
          </a:bodyPr>
          <a:lstStyle/>
          <a:p>
            <a:pPr algn="r" rtl="1"/>
            <a:r>
              <a:rPr lang="ar-EG" sz="3200" b="1" dirty="0">
                <a:solidFill>
                  <a:srgbClr val="FFFFFF"/>
                </a:solidFill>
              </a:rPr>
              <a:t>فمثلا جين </a:t>
            </a:r>
            <a:r>
              <a:rPr lang="en-CA" sz="3200" b="1" dirty="0">
                <a:solidFill>
                  <a:srgbClr val="FFFFFF"/>
                </a:solidFill>
              </a:rPr>
              <a:t>CYP19 </a:t>
            </a:r>
            <a:r>
              <a:rPr lang="ar-EG" sz="3200" b="1" dirty="0" smtClean="0">
                <a:solidFill>
                  <a:srgbClr val="FFFFFF"/>
                </a:solidFill>
              </a:rPr>
              <a:t> هذا </a:t>
            </a:r>
            <a:r>
              <a:rPr lang="ar-EG" sz="3200" b="1" dirty="0">
                <a:solidFill>
                  <a:srgbClr val="FFFFFF"/>
                </a:solidFill>
              </a:rPr>
              <a:t>مهم لإنزيم </a:t>
            </a:r>
            <a:r>
              <a:rPr lang="en-CA" sz="3200" b="1" dirty="0">
                <a:solidFill>
                  <a:srgbClr val="FFFFFF"/>
                </a:solidFill>
              </a:rPr>
              <a:t>aromatase P450 </a:t>
            </a:r>
            <a:r>
              <a:rPr lang="ar-EG" sz="3200" b="1" dirty="0" smtClean="0">
                <a:solidFill>
                  <a:srgbClr val="FFFFFF"/>
                </a:solidFill>
              </a:rPr>
              <a:t> المهم </a:t>
            </a:r>
            <a:r>
              <a:rPr lang="ar-EG" sz="3200" b="1" dirty="0">
                <a:solidFill>
                  <a:srgbClr val="FFFFFF"/>
                </a:solidFill>
              </a:rPr>
              <a:t>لتصنيع الاستروجين </a:t>
            </a:r>
            <a:r>
              <a:rPr lang="ar-EG" sz="3200" b="1" dirty="0" smtClean="0">
                <a:solidFill>
                  <a:srgbClr val="FFFFFF"/>
                </a:solidFill>
              </a:rPr>
              <a:t>البشري. بل </a:t>
            </a:r>
            <a:r>
              <a:rPr lang="ar-EG" sz="3200" b="1" dirty="0">
                <a:solidFill>
                  <a:srgbClr val="FFFFFF"/>
                </a:solidFill>
              </a:rPr>
              <a:t>وايضا في الانسان يقوم بالتحكم في </a:t>
            </a:r>
            <a:r>
              <a:rPr lang="ar-EG" sz="3200" b="1" dirty="0" err="1">
                <a:solidFill>
                  <a:srgbClr val="FFFFFF"/>
                </a:solidFill>
              </a:rPr>
              <a:t>البلاسنتا</a:t>
            </a:r>
            <a:r>
              <a:rPr lang="ar-EG" sz="3200" b="1" dirty="0">
                <a:solidFill>
                  <a:srgbClr val="FFFFFF"/>
                </a:solidFill>
              </a:rPr>
              <a:t> ومستوى الاستروجين اثناء الحمل </a:t>
            </a:r>
          </a:p>
          <a:p>
            <a:pPr algn="l"/>
            <a:r>
              <a:rPr lang="en-CA" sz="3200" b="1" dirty="0">
                <a:solidFill>
                  <a:srgbClr val="FFFFFF"/>
                </a:solidFill>
              </a:rPr>
              <a:t>Van de </a:t>
            </a:r>
            <a:r>
              <a:rPr lang="en-CA" sz="3200" b="1" dirty="0" err="1">
                <a:solidFill>
                  <a:srgbClr val="FFFFFF"/>
                </a:solidFill>
              </a:rPr>
              <a:t>Lagemaat</a:t>
            </a:r>
            <a:r>
              <a:rPr lang="en-CA" sz="3200" b="1" dirty="0">
                <a:solidFill>
                  <a:srgbClr val="FFFFFF"/>
                </a:solidFill>
              </a:rPr>
              <a:t> LN, Landry JR, </a:t>
            </a:r>
            <a:r>
              <a:rPr lang="en-CA" sz="3200" b="1" dirty="0" err="1">
                <a:solidFill>
                  <a:srgbClr val="FFFFFF"/>
                </a:solidFill>
              </a:rPr>
              <a:t>Mager</a:t>
            </a:r>
            <a:r>
              <a:rPr lang="en-CA" sz="3200" b="1" dirty="0">
                <a:solidFill>
                  <a:srgbClr val="FFFFFF"/>
                </a:solidFill>
              </a:rPr>
              <a:t> DL, </a:t>
            </a:r>
            <a:r>
              <a:rPr lang="en-CA" sz="3200" b="1" dirty="0" err="1">
                <a:solidFill>
                  <a:srgbClr val="FFFFFF"/>
                </a:solidFill>
              </a:rPr>
              <a:t>Medstrand</a:t>
            </a:r>
            <a:r>
              <a:rPr lang="en-CA" sz="3200" b="1" dirty="0">
                <a:solidFill>
                  <a:srgbClr val="FFFFFF"/>
                </a:solidFill>
              </a:rPr>
              <a:t> P (Oct 2003). "Transposable elements in mammals promote regulatory variation and diversification of genes with specialized functions". Trends Genet 19 (10): 530–6.</a:t>
            </a:r>
          </a:p>
          <a:p>
            <a:pPr algn="r" rtl="1"/>
            <a:r>
              <a:rPr lang="ar-EG" sz="3200" b="1" dirty="0">
                <a:solidFill>
                  <a:srgbClr val="FFFFFF"/>
                </a:solidFill>
              </a:rPr>
              <a:t>واحدهم من عائلة </a:t>
            </a:r>
            <a:r>
              <a:rPr lang="en-CA" sz="3200" b="1" dirty="0">
                <a:solidFill>
                  <a:srgbClr val="FFFFFF"/>
                </a:solidFill>
              </a:rPr>
              <a:t>HERV-P </a:t>
            </a:r>
            <a:r>
              <a:rPr lang="ar-EG" sz="3200" b="1" dirty="0">
                <a:solidFill>
                  <a:srgbClr val="FFFFFF"/>
                </a:solidFill>
              </a:rPr>
              <a:t>هذا له دور مهم لنمو البروستاتا</a:t>
            </a:r>
          </a:p>
          <a:p>
            <a:pPr algn="l"/>
            <a:r>
              <a:rPr lang="en-CA" sz="3200" b="1" dirty="0" err="1">
                <a:solidFill>
                  <a:srgbClr val="FFFFFF"/>
                </a:solidFill>
              </a:rPr>
              <a:t>Romanish</a:t>
            </a:r>
            <a:r>
              <a:rPr lang="en-CA" sz="3200" b="1" dirty="0">
                <a:solidFill>
                  <a:srgbClr val="FFFFFF"/>
                </a:solidFill>
              </a:rPr>
              <a:t> MT, Lock WM, van de </a:t>
            </a:r>
            <a:r>
              <a:rPr lang="en-CA" sz="3200" b="1" dirty="0" err="1">
                <a:solidFill>
                  <a:srgbClr val="FFFFFF"/>
                </a:solidFill>
              </a:rPr>
              <a:t>Lagemaat</a:t>
            </a:r>
            <a:r>
              <a:rPr lang="en-CA" sz="3200" b="1" dirty="0">
                <a:solidFill>
                  <a:srgbClr val="FFFFFF"/>
                </a:solidFill>
              </a:rPr>
              <a:t> LN, Dunn CA, </a:t>
            </a:r>
            <a:r>
              <a:rPr lang="en-CA" sz="3200" b="1" dirty="0" err="1">
                <a:solidFill>
                  <a:srgbClr val="FFFFFF"/>
                </a:solidFill>
              </a:rPr>
              <a:t>Mager</a:t>
            </a:r>
            <a:r>
              <a:rPr lang="en-CA" sz="3200" b="1" dirty="0">
                <a:solidFill>
                  <a:srgbClr val="FFFFFF"/>
                </a:solidFill>
              </a:rPr>
              <a:t> DL (2007). "Repeated recruitment of LTR retrotransposons as promoters by the anti- apoptotic locus NAIP during mammalian evolution". </a:t>
            </a:r>
            <a:r>
              <a:rPr lang="en-CA" sz="3200" b="1" dirty="0" err="1">
                <a:solidFill>
                  <a:srgbClr val="FFFFFF"/>
                </a:solidFill>
              </a:rPr>
              <a:t>PLoS</a:t>
            </a:r>
            <a:r>
              <a:rPr lang="en-CA" sz="3200" b="1" dirty="0">
                <a:solidFill>
                  <a:srgbClr val="FFFFFF"/>
                </a:solidFill>
              </a:rPr>
              <a:t> Genet 3 (1): e10.</a:t>
            </a:r>
          </a:p>
          <a:p>
            <a:pPr algn="r" rtl="1"/>
            <a:r>
              <a:rPr lang="ar-EG" sz="3200" b="1" dirty="0">
                <a:solidFill>
                  <a:srgbClr val="FFFFFF"/>
                </a:solidFill>
              </a:rPr>
              <a:t>فهل كانت الجدود الاكبر من القردة لا تتكاثر بدون </a:t>
            </a:r>
            <a:r>
              <a:rPr lang="ar-EG" sz="3200" b="1" dirty="0" err="1">
                <a:solidFill>
                  <a:srgbClr val="FFFFFF"/>
                </a:solidFill>
              </a:rPr>
              <a:t>الريتروفيرس</a:t>
            </a:r>
            <a:r>
              <a:rPr lang="ar-EG" sz="3200" b="1" dirty="0">
                <a:solidFill>
                  <a:srgbClr val="FFFFFF"/>
                </a:solidFill>
              </a:rPr>
              <a:t> حتى جاء الانسان وأصبح به </a:t>
            </a:r>
            <a:r>
              <a:rPr lang="ar-EG" sz="3200" b="1" dirty="0" err="1">
                <a:solidFill>
                  <a:srgbClr val="FFFFFF"/>
                </a:solidFill>
              </a:rPr>
              <a:t>ريتروفيرس</a:t>
            </a:r>
            <a:r>
              <a:rPr lang="ar-EG" sz="3200" b="1" dirty="0">
                <a:solidFill>
                  <a:srgbClr val="FFFFFF"/>
                </a:solidFill>
              </a:rPr>
              <a:t> ينتج هرمونات؟</a:t>
            </a:r>
          </a:p>
        </p:txBody>
      </p:sp>
    </p:spTree>
    <p:extLst>
      <p:ext uri="{BB962C8B-B14F-4D97-AF65-F5344CB8AC3E}">
        <p14:creationId xmlns:p14="http://schemas.microsoft.com/office/powerpoint/2010/main" val="58500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304800" y="0"/>
            <a:ext cx="11734800" cy="6494085"/>
          </a:xfrm>
          <a:prstGeom prst="rect">
            <a:avLst/>
          </a:prstGeom>
          <a:noFill/>
        </p:spPr>
        <p:txBody>
          <a:bodyPr wrap="square" rtlCol="0">
            <a:spAutoFit/>
          </a:bodyPr>
          <a:lstStyle/>
          <a:p>
            <a:pPr algn="r" rtl="1"/>
            <a:r>
              <a:rPr lang="ar-EG" sz="3200" b="1" dirty="0">
                <a:solidFill>
                  <a:srgbClr val="FFFFFF"/>
                </a:solidFill>
              </a:rPr>
              <a:t>وبهذا اكتشف انه اصلا من الانسان لان جيناته هي اساسية في جسم الانسان وليست مضافة نفايات. فهل الانسان ولا القرد لم يكن له القدرة على التناسل بدون هذه الجينات من </a:t>
            </a:r>
            <a:r>
              <a:rPr lang="en-CA" sz="3200" b="1" dirty="0">
                <a:solidFill>
                  <a:srgbClr val="FFFFFF"/>
                </a:solidFill>
              </a:rPr>
              <a:t>ERV</a:t>
            </a:r>
          </a:p>
          <a:p>
            <a:pPr algn="r" rtl="1"/>
            <a:r>
              <a:rPr lang="ar-EG" sz="3200" b="1" dirty="0">
                <a:solidFill>
                  <a:srgbClr val="FFFFFF"/>
                </a:solidFill>
              </a:rPr>
              <a:t>فاذا كانت هي هامة للتناسل فهل القرد لم يتناسل حتى اصابه هذا الفيروس؟ فان كان الجد لا يتناسل اصلا فكيف عاش ونجي وتطور؟</a:t>
            </a:r>
          </a:p>
          <a:p>
            <a:pPr algn="r" rtl="1"/>
            <a:r>
              <a:rPr lang="ar-EG" sz="3200" b="1" dirty="0">
                <a:solidFill>
                  <a:srgbClr val="FFFFFF"/>
                </a:solidFill>
              </a:rPr>
              <a:t>هذا بدا يوضح أكثر ان نظام الجينات في الفيروسات مع بقية الاجناس هو ليس تطور بداية من الفيروسات الي الانسان لان هذا اتضح بالأبحاث العلمية خطاه ولكن هو نظام مستقل في تصميمه ولكنه ايضا يعتمد على بعضه بعضا ويتفاعل معه مثل الفيروسات مع بقية الاجناس وهو في الحقيقة نظام متكامل مخلوق من بدايته هكذا بدقة رائعة يتفاعل معا ولا يصلح وجود أحدهم بدون الاخر. فالفيروسات تتحكم في البكتيريا المفيدة لكيلا تصبح معدية </a:t>
            </a:r>
            <a:r>
              <a:rPr lang="ar-EG" sz="3200" b="1" dirty="0" smtClean="0">
                <a:solidFill>
                  <a:srgbClr val="FFFFFF"/>
                </a:solidFill>
              </a:rPr>
              <a:t>واستمرار تنوعها وحمايتها وتساعد </a:t>
            </a:r>
            <a:r>
              <a:rPr lang="ar-EG" sz="3200" b="1" dirty="0">
                <a:solidFill>
                  <a:srgbClr val="FFFFFF"/>
                </a:solidFill>
              </a:rPr>
              <a:t>في المناعة وتنقل الجينات في داخل الخلية ومن خلية لأخرى ومن عائل </a:t>
            </a:r>
            <a:r>
              <a:rPr lang="ar-EG" sz="3200" b="1" dirty="0" smtClean="0">
                <a:solidFill>
                  <a:srgbClr val="FFFFFF"/>
                </a:solidFill>
              </a:rPr>
              <a:t>لأخر </a:t>
            </a:r>
            <a:r>
              <a:rPr lang="ar-EG" sz="3200" b="1" dirty="0" err="1">
                <a:solidFill>
                  <a:srgbClr val="FFFFFF"/>
                </a:solidFill>
              </a:rPr>
              <a:t>ليستفاد</a:t>
            </a:r>
            <a:r>
              <a:rPr lang="ar-EG" sz="3200" b="1" dirty="0">
                <a:solidFill>
                  <a:srgbClr val="FFFFFF"/>
                </a:solidFill>
              </a:rPr>
              <a:t> الافراد بالتنوع الجيني وغيرها الكثير من الوظائف المفيدة المصممة بدقة </a:t>
            </a:r>
            <a:r>
              <a:rPr lang="ar-EG" sz="3200" b="1" dirty="0" smtClean="0">
                <a:solidFill>
                  <a:srgbClr val="FFFFFF"/>
                </a:solidFill>
              </a:rPr>
              <a:t>شديدة</a:t>
            </a:r>
            <a:endParaRPr lang="ar-EG" sz="3200" b="1" dirty="0">
              <a:solidFill>
                <a:srgbClr val="FFFFFF"/>
              </a:solidFill>
            </a:endParaRPr>
          </a:p>
        </p:txBody>
      </p:sp>
    </p:spTree>
    <p:extLst>
      <p:ext uri="{BB962C8B-B14F-4D97-AF65-F5344CB8AC3E}">
        <p14:creationId xmlns:p14="http://schemas.microsoft.com/office/powerpoint/2010/main" val="70673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304800" y="0"/>
            <a:ext cx="11734800" cy="6494085"/>
          </a:xfrm>
          <a:prstGeom prst="rect">
            <a:avLst/>
          </a:prstGeom>
          <a:noFill/>
        </p:spPr>
        <p:txBody>
          <a:bodyPr wrap="square" rtlCol="0">
            <a:spAutoFit/>
          </a:bodyPr>
          <a:lstStyle/>
          <a:p>
            <a:pPr algn="r" rtl="1"/>
            <a:r>
              <a:rPr lang="ar-EG" sz="3200" b="1" dirty="0" smtClean="0">
                <a:solidFill>
                  <a:srgbClr val="FFFFFF"/>
                </a:solidFill>
              </a:rPr>
              <a:t>فللفيروس </a:t>
            </a:r>
            <a:r>
              <a:rPr lang="ar-EG" sz="3200" b="1" dirty="0">
                <a:solidFill>
                  <a:srgbClr val="FFFFFF"/>
                </a:solidFill>
              </a:rPr>
              <a:t>فائدة ولكن شيء حدث وتغير الامر وأصبح فساد بدل من الفائدة</a:t>
            </a:r>
          </a:p>
          <a:p>
            <a:pPr algn="r" rtl="1"/>
            <a:r>
              <a:rPr lang="ar-EG" sz="3200" b="1" dirty="0">
                <a:solidFill>
                  <a:srgbClr val="FFFFFF"/>
                </a:solidFill>
              </a:rPr>
              <a:t> فالفيروسات التي مصممة للحفاظ على تنوع البكتيريا ونقل جينات والمناعة للأسف بسبب التدهور وتغيرات بسيطة جدا </a:t>
            </a:r>
            <a:r>
              <a:rPr lang="ar-EG" sz="3200" b="1" dirty="0" smtClean="0">
                <a:solidFill>
                  <a:srgbClr val="FFFFFF"/>
                </a:solidFill>
              </a:rPr>
              <a:t>بدأت </a:t>
            </a:r>
            <a:r>
              <a:rPr lang="ar-EG" sz="3200" b="1" dirty="0">
                <a:solidFill>
                  <a:srgbClr val="FFFFFF"/>
                </a:solidFill>
              </a:rPr>
              <a:t>تتضاعف اسرع من ما يجب </a:t>
            </a:r>
            <a:r>
              <a:rPr lang="ar-EG" sz="3200" b="1" dirty="0" smtClean="0">
                <a:solidFill>
                  <a:srgbClr val="FFFFFF"/>
                </a:solidFill>
              </a:rPr>
              <a:t>وبدأت </a:t>
            </a:r>
            <a:r>
              <a:rPr lang="ar-EG" sz="3200" b="1" dirty="0">
                <a:solidFill>
                  <a:srgbClr val="FFFFFF"/>
                </a:solidFill>
              </a:rPr>
              <a:t>بدل من نقل جزء جيني أصبحت تدمر الخلية وهذا اصبح وباء بدل من فائدتها العظيمة في البداية وهذا عكس التطور تماما هذا تدهور</a:t>
            </a:r>
          </a:p>
          <a:p>
            <a:pPr algn="r" rtl="1"/>
            <a:r>
              <a:rPr lang="ar-EG" sz="3200" b="1" dirty="0">
                <a:solidFill>
                  <a:srgbClr val="FFFFFF"/>
                </a:solidFill>
              </a:rPr>
              <a:t>أيضا للأسف بسبب تدهور العائل المستمر كما نرى التدهور المستمر في الامراض الوراثية فتغير بسيط في خلية العائل يجعله لا يفهم الفيروس وهو ما يسمى </a:t>
            </a:r>
            <a:r>
              <a:rPr lang="en-CA" sz="3200" b="1" dirty="0">
                <a:solidFill>
                  <a:srgbClr val="FFFFFF"/>
                </a:solidFill>
              </a:rPr>
              <a:t>cellular recognition factor </a:t>
            </a:r>
            <a:r>
              <a:rPr lang="ar-EG" sz="3200" b="1" dirty="0" smtClean="0">
                <a:solidFill>
                  <a:srgbClr val="FFFFFF"/>
                </a:solidFill>
              </a:rPr>
              <a:t> وهو عامل يجعل الخلية تفهم الفيروس وتستفاد من جيناته ولكن بالتدهور بدل </a:t>
            </a:r>
            <a:r>
              <a:rPr lang="ar-EG" sz="3200" b="1" dirty="0">
                <a:solidFill>
                  <a:srgbClr val="FFFFFF"/>
                </a:solidFill>
              </a:rPr>
              <a:t>من ان يتحكم فيه ويستخدمه للفائدة. يتركه ينطلق في التضاعف وأيضا يتحول من فائدة الى وباء وأيضا هذا عكس التطور تماما. </a:t>
            </a:r>
          </a:p>
          <a:p>
            <a:pPr algn="r" rtl="1"/>
            <a:r>
              <a:rPr lang="ar-EG" sz="3200" b="1" dirty="0">
                <a:solidFill>
                  <a:srgbClr val="FFFFFF"/>
                </a:solidFill>
              </a:rPr>
              <a:t>وما هو اخطر واخطر من هذا التغيرات </a:t>
            </a:r>
            <a:r>
              <a:rPr lang="ar-EG" sz="3200" b="1" dirty="0" err="1">
                <a:solidFill>
                  <a:srgbClr val="FFFFFF"/>
                </a:solidFill>
              </a:rPr>
              <a:t>التدهورية</a:t>
            </a:r>
            <a:r>
              <a:rPr lang="ar-EG" sz="3200" b="1" dirty="0">
                <a:solidFill>
                  <a:srgbClr val="FFFFFF"/>
                </a:solidFill>
              </a:rPr>
              <a:t> البسيطة التي تجعل الفيروس يغير تخصصه للعائل الأصلي هذا يكون بدل من مفيد يصبح اكثر خطورة بل ممكن ان يكون مميت وتدهور واضح وأيضا هذا عكس التطور تماما. </a:t>
            </a:r>
            <a:endParaRPr lang="en-CA" sz="3200" b="1" dirty="0">
              <a:solidFill>
                <a:srgbClr val="FFFFFF"/>
              </a:solidFill>
            </a:endParaRPr>
          </a:p>
        </p:txBody>
      </p:sp>
    </p:spTree>
    <p:extLst>
      <p:ext uri="{BB962C8B-B14F-4D97-AF65-F5344CB8AC3E}">
        <p14:creationId xmlns:p14="http://schemas.microsoft.com/office/powerpoint/2010/main" val="427134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304800" y="0"/>
            <a:ext cx="11734800" cy="5016758"/>
          </a:xfrm>
          <a:prstGeom prst="rect">
            <a:avLst/>
          </a:prstGeom>
          <a:noFill/>
        </p:spPr>
        <p:txBody>
          <a:bodyPr wrap="square" rtlCol="0">
            <a:spAutoFit/>
          </a:bodyPr>
          <a:lstStyle/>
          <a:p>
            <a:pPr algn="r" rtl="1"/>
            <a:r>
              <a:rPr lang="ar-EG" sz="3200" b="1" dirty="0">
                <a:solidFill>
                  <a:srgbClr val="FFFFFF"/>
                </a:solidFill>
              </a:rPr>
              <a:t>فالفيروسات التي تقفز من عائلها الأصلي </a:t>
            </a:r>
            <a:r>
              <a:rPr lang="ar-EG" sz="3200" b="1" dirty="0" smtClean="0">
                <a:solidFill>
                  <a:srgbClr val="FFFFFF"/>
                </a:solidFill>
              </a:rPr>
              <a:t>لأخر </a:t>
            </a:r>
            <a:r>
              <a:rPr lang="ar-EG" sz="3200" b="1" dirty="0">
                <a:solidFill>
                  <a:srgbClr val="FFFFFF"/>
                </a:solidFill>
              </a:rPr>
              <a:t>تسمى </a:t>
            </a:r>
            <a:r>
              <a:rPr lang="en-CA" sz="3200" b="1" dirty="0">
                <a:solidFill>
                  <a:srgbClr val="FFFFFF"/>
                </a:solidFill>
              </a:rPr>
              <a:t>zoonotic viruses </a:t>
            </a:r>
            <a:r>
              <a:rPr lang="ar-EG" sz="3200" b="1" dirty="0" smtClean="0">
                <a:solidFill>
                  <a:srgbClr val="FFFFFF"/>
                </a:solidFill>
              </a:rPr>
              <a:t> بما </a:t>
            </a:r>
            <a:r>
              <a:rPr lang="ar-EG" sz="3200" b="1" dirty="0">
                <a:solidFill>
                  <a:srgbClr val="FFFFFF"/>
                </a:solidFill>
              </a:rPr>
              <a:t>فيها ما حدث في قلة من الانفلونزا </a:t>
            </a:r>
          </a:p>
          <a:p>
            <a:pPr algn="l"/>
            <a:r>
              <a:rPr lang="en-CA" sz="3200" b="1" dirty="0">
                <a:solidFill>
                  <a:srgbClr val="FFFFFF"/>
                </a:solidFill>
              </a:rPr>
              <a:t>Ma, W., Kahn, R.E., and </a:t>
            </a:r>
            <a:r>
              <a:rPr lang="en-CA" sz="3200" b="1" dirty="0" err="1">
                <a:solidFill>
                  <a:srgbClr val="FFFFFF"/>
                </a:solidFill>
              </a:rPr>
              <a:t>Richt</a:t>
            </a:r>
            <a:r>
              <a:rPr lang="en-CA" sz="3200" b="1" dirty="0">
                <a:solidFill>
                  <a:srgbClr val="FFFFFF"/>
                </a:solidFill>
              </a:rPr>
              <a:t>, J.A., The pig as a mixing vessel for influenza viruses: human and veterinary implications, J. Mol. Genet. Med. 3(1):158–166, 2008.</a:t>
            </a:r>
          </a:p>
          <a:p>
            <a:pPr algn="r" rtl="1"/>
            <a:r>
              <a:rPr lang="ar-EG" sz="3200" b="1" dirty="0">
                <a:solidFill>
                  <a:srgbClr val="FFFFFF"/>
                </a:solidFill>
              </a:rPr>
              <a:t>وأيضا مثله الايدز وأيضا يصنف </a:t>
            </a:r>
            <a:r>
              <a:rPr lang="ar-EG" sz="3200" b="1" dirty="0" err="1">
                <a:solidFill>
                  <a:srgbClr val="FFFFFF"/>
                </a:solidFill>
              </a:rPr>
              <a:t>الكوفيد</a:t>
            </a:r>
            <a:r>
              <a:rPr lang="ar-EG" sz="3200" b="1" dirty="0">
                <a:solidFill>
                  <a:srgbClr val="FFFFFF"/>
                </a:solidFill>
              </a:rPr>
              <a:t> وسارس </a:t>
            </a:r>
            <a:r>
              <a:rPr lang="ar-EG" sz="3200" b="1" dirty="0" err="1">
                <a:solidFill>
                  <a:srgbClr val="FFFFFF"/>
                </a:solidFill>
              </a:rPr>
              <a:t>وميرس</a:t>
            </a:r>
            <a:r>
              <a:rPr lang="ar-EG" sz="3200" b="1" dirty="0">
                <a:solidFill>
                  <a:srgbClr val="FFFFFF"/>
                </a:solidFill>
              </a:rPr>
              <a:t> تحت هذا التصنيف فهو بسبب تدهور عبروا من العائل الأصلي المصممين له الى عائل اخر وهو الانسان وتحول هذا التدهور الى كارثة مميتة </a:t>
            </a:r>
            <a:endParaRPr lang="ar-EG" sz="3200" b="1" dirty="0" smtClean="0">
              <a:solidFill>
                <a:srgbClr val="FFFFFF"/>
              </a:solidFill>
            </a:endParaRPr>
          </a:p>
          <a:p>
            <a:pPr algn="r" rtl="1"/>
            <a:r>
              <a:rPr lang="ar-EG" sz="3200" b="1" dirty="0" smtClean="0">
                <a:solidFill>
                  <a:srgbClr val="FFFFFF"/>
                </a:solidFill>
              </a:rPr>
              <a:t>فهو على عكس الفيروسات الاصلية المصممة لتقوم بأدوار مهمة لجسم العائل كما شرحت هي بدخولها بعد تدهورها للعائل أصبحت كارثية مخالفة لتصميمها وطبيعتها</a:t>
            </a:r>
          </a:p>
        </p:txBody>
      </p:sp>
    </p:spTree>
    <p:extLst>
      <p:ext uri="{BB962C8B-B14F-4D97-AF65-F5344CB8AC3E}">
        <p14:creationId xmlns:p14="http://schemas.microsoft.com/office/powerpoint/2010/main" val="29040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304800" y="533400"/>
            <a:ext cx="11734800" cy="2554545"/>
          </a:xfrm>
          <a:prstGeom prst="rect">
            <a:avLst/>
          </a:prstGeom>
          <a:noFill/>
        </p:spPr>
        <p:txBody>
          <a:bodyPr wrap="square" rtlCol="0">
            <a:spAutoFit/>
          </a:bodyPr>
          <a:lstStyle/>
          <a:p>
            <a:pPr algn="r" rtl="1"/>
            <a:r>
              <a:rPr lang="ar-EG" sz="3200" b="1" dirty="0">
                <a:solidFill>
                  <a:srgbClr val="FFFFFF"/>
                </a:solidFill>
              </a:rPr>
              <a:t>ولكن وسط كل هذا يوجد خبر جيد وأيضا هو ضد التطور تماما وهو ان الفيروسات عندما تحدث لها التغيرات وتتزايد هذه التغيرات وتتراكم هي تتدمر وتنتهي </a:t>
            </a:r>
            <a:r>
              <a:rPr lang="ar-EG" sz="3200" b="1" dirty="0" smtClean="0">
                <a:solidFill>
                  <a:srgbClr val="FFFFFF"/>
                </a:solidFill>
              </a:rPr>
              <a:t>أي تنتهي ولا تتطور ويستخدم </a:t>
            </a:r>
            <a:r>
              <a:rPr lang="ar-EG" sz="3200" b="1" dirty="0">
                <a:solidFill>
                  <a:srgbClr val="FFFFFF"/>
                </a:solidFill>
              </a:rPr>
              <a:t>تعبير الفيرس حرق نفسه </a:t>
            </a:r>
            <a:r>
              <a:rPr lang="en-CA" sz="3200" b="1" dirty="0">
                <a:solidFill>
                  <a:srgbClr val="FFFFFF"/>
                </a:solidFill>
              </a:rPr>
              <a:t>burn itself out </a:t>
            </a:r>
            <a:r>
              <a:rPr lang="ar-EG" sz="3200" b="1" dirty="0" smtClean="0">
                <a:solidFill>
                  <a:srgbClr val="FFFFFF"/>
                </a:solidFill>
              </a:rPr>
              <a:t> وهذا </a:t>
            </a:r>
            <a:r>
              <a:rPr lang="ar-EG" sz="3200" b="1" dirty="0">
                <a:solidFill>
                  <a:srgbClr val="FFFFFF"/>
                </a:solidFill>
              </a:rPr>
              <a:t>ما حدث لفيروس الانفلونزا الشهير </a:t>
            </a:r>
            <a:r>
              <a:rPr lang="en-CA" sz="3200" b="1" dirty="0">
                <a:solidFill>
                  <a:srgbClr val="FFFFFF"/>
                </a:solidFill>
              </a:rPr>
              <a:t>H1N1 influenza </a:t>
            </a:r>
            <a:r>
              <a:rPr lang="ar-EG" sz="3200" b="1" dirty="0" smtClean="0">
                <a:solidFill>
                  <a:srgbClr val="FFFFFF"/>
                </a:solidFill>
              </a:rPr>
              <a:t> الذي </a:t>
            </a:r>
            <a:r>
              <a:rPr lang="ar-EG" sz="3200" b="1" dirty="0">
                <a:solidFill>
                  <a:srgbClr val="FFFFFF"/>
                </a:solidFill>
              </a:rPr>
              <a:t>استمر بالطريقة السابقة التي تكلمت عنها يتغير حتى تدمر تماما واندثر </a:t>
            </a:r>
            <a:endParaRPr lang="ar-EG" sz="3200" b="1" dirty="0" smtClean="0">
              <a:solidFill>
                <a:srgbClr val="FFFFFF"/>
              </a:solidFill>
            </a:endParaRPr>
          </a:p>
        </p:txBody>
      </p:sp>
    </p:spTree>
    <p:extLst>
      <p:ext uri="{BB962C8B-B14F-4D97-AF65-F5344CB8AC3E}">
        <p14:creationId xmlns:p14="http://schemas.microsoft.com/office/powerpoint/2010/main" val="25380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pic>
        <p:nvPicPr>
          <p:cNvPr id="4" name="Picture 3"/>
          <p:cNvPicPr>
            <a:picLocks noChangeAspect="1"/>
          </p:cNvPicPr>
          <p:nvPr/>
        </p:nvPicPr>
        <p:blipFill>
          <a:blip r:embed="rId2"/>
          <a:stretch>
            <a:fillRect/>
          </a:stretch>
        </p:blipFill>
        <p:spPr>
          <a:xfrm>
            <a:off x="3048000" y="152400"/>
            <a:ext cx="5988759" cy="6547438"/>
          </a:xfrm>
          <a:prstGeom prst="rect">
            <a:avLst/>
          </a:prstGeom>
        </p:spPr>
      </p:pic>
    </p:spTree>
    <p:extLst>
      <p:ext uri="{BB962C8B-B14F-4D97-AF65-F5344CB8AC3E}">
        <p14:creationId xmlns:p14="http://schemas.microsoft.com/office/powerpoint/2010/main" val="409120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304800" y="0"/>
            <a:ext cx="11734800" cy="6001643"/>
          </a:xfrm>
          <a:prstGeom prst="rect">
            <a:avLst/>
          </a:prstGeom>
          <a:noFill/>
        </p:spPr>
        <p:txBody>
          <a:bodyPr wrap="square" rtlCol="0">
            <a:spAutoFit/>
          </a:bodyPr>
          <a:lstStyle/>
          <a:p>
            <a:pPr algn="r" rtl="1"/>
            <a:r>
              <a:rPr lang="ar-EG" sz="3200" b="1" dirty="0">
                <a:solidFill>
                  <a:srgbClr val="FFFFFF"/>
                </a:solidFill>
              </a:rPr>
              <a:t>وهو مثل الفيرس الذي في سنة 1917-1918 وقتل ما بين 50  الى 100 مليون شخص واستمر يضعف 40 سنة حتى اختفي ولكن للأسف البشر كانوا خزنوا منه في المعامل عينات من وقت الإصابة </a:t>
            </a:r>
            <a:r>
              <a:rPr lang="ar-EG" sz="3200" b="1" dirty="0" smtClean="0">
                <a:solidFill>
                  <a:srgbClr val="FFFFFF"/>
                </a:solidFill>
              </a:rPr>
              <a:t>قبل تدهوره واحتراقه وللأسف </a:t>
            </a:r>
            <a:r>
              <a:rPr lang="ar-EG" sz="3200" b="1" dirty="0">
                <a:solidFill>
                  <a:srgbClr val="FFFFFF"/>
                </a:solidFill>
              </a:rPr>
              <a:t>بسبب البشر </a:t>
            </a:r>
            <a:r>
              <a:rPr lang="ar-EG" sz="3200" b="1" dirty="0" smtClean="0">
                <a:solidFill>
                  <a:srgbClr val="FFFFFF"/>
                </a:solidFill>
              </a:rPr>
              <a:t>انطلق </a:t>
            </a:r>
            <a:r>
              <a:rPr lang="ar-EG" sz="3200" b="1" dirty="0">
                <a:solidFill>
                  <a:srgbClr val="FFFFFF"/>
                </a:solidFill>
              </a:rPr>
              <a:t>مرة أخرى سنة 1976 واستمر 33 سنة واستمر يتغير ويتدهور حتى اندثر مرة ثانية 2009-2010 والتغيرات الأخيرة جعلته اضعف كثيرا</a:t>
            </a:r>
          </a:p>
          <a:p>
            <a:pPr algn="r" rtl="1"/>
            <a:r>
              <a:rPr lang="ar-EG" sz="3200" b="1" dirty="0">
                <a:solidFill>
                  <a:srgbClr val="FFFFFF"/>
                </a:solidFill>
              </a:rPr>
              <a:t>فتغير جين هذا الفيروس هو تدهور جيني  </a:t>
            </a:r>
            <a:r>
              <a:rPr lang="en-CA" sz="3200" b="1" dirty="0">
                <a:solidFill>
                  <a:srgbClr val="FFFFFF"/>
                </a:solidFill>
              </a:rPr>
              <a:t>genetic entropy </a:t>
            </a:r>
            <a:r>
              <a:rPr lang="ar-EG" sz="3200" b="1" dirty="0" smtClean="0">
                <a:solidFill>
                  <a:srgbClr val="FFFFFF"/>
                </a:solidFill>
              </a:rPr>
              <a:t> وليس </a:t>
            </a:r>
            <a:r>
              <a:rPr lang="ar-EG" sz="3200" b="1" dirty="0">
                <a:solidFill>
                  <a:srgbClr val="FFFFFF"/>
                </a:solidFill>
              </a:rPr>
              <a:t>تطور وهذا الفيروس كان يحدث له 14 تغير في السنة حتى اصبح 10% من الجينوم تغير ووقتها عندما وصل لهذا الحد من التدهور اندثر </a:t>
            </a:r>
          </a:p>
          <a:p>
            <a:pPr algn="l"/>
            <a:r>
              <a:rPr lang="en-CA" sz="3200" b="1" dirty="0">
                <a:solidFill>
                  <a:srgbClr val="FFFFFF"/>
                </a:solidFill>
              </a:rPr>
              <a:t>Carter, R.W., and Sanford, J.C., A new look at an old virus: mutation accumulation in the human H1N1 influenza virus since 1918, Theoretical Biology and Medical Modelling 9:42, 2012.</a:t>
            </a:r>
          </a:p>
        </p:txBody>
      </p:sp>
    </p:spTree>
    <p:extLst>
      <p:ext uri="{BB962C8B-B14F-4D97-AF65-F5344CB8AC3E}">
        <p14:creationId xmlns:p14="http://schemas.microsoft.com/office/powerpoint/2010/main" val="52868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pic>
        <p:nvPicPr>
          <p:cNvPr id="2" name="Picture 1"/>
          <p:cNvPicPr>
            <a:picLocks noChangeAspect="1"/>
          </p:cNvPicPr>
          <p:nvPr/>
        </p:nvPicPr>
        <p:blipFill>
          <a:blip r:embed="rId2"/>
          <a:stretch>
            <a:fillRect/>
          </a:stretch>
        </p:blipFill>
        <p:spPr>
          <a:xfrm>
            <a:off x="2590800" y="2875"/>
            <a:ext cx="7416714" cy="4715774"/>
          </a:xfrm>
          <a:prstGeom prst="rect">
            <a:avLst/>
          </a:prstGeom>
        </p:spPr>
      </p:pic>
      <p:sp>
        <p:nvSpPr>
          <p:cNvPr id="4" name="Rectangle 3"/>
          <p:cNvSpPr/>
          <p:nvPr/>
        </p:nvSpPr>
        <p:spPr>
          <a:xfrm>
            <a:off x="0" y="4648200"/>
            <a:ext cx="11887200" cy="2000548"/>
          </a:xfrm>
          <a:prstGeom prst="rect">
            <a:avLst/>
          </a:prstGeom>
        </p:spPr>
        <p:txBody>
          <a:bodyPr wrap="square">
            <a:spAutoFit/>
          </a:bodyPr>
          <a:lstStyle/>
          <a:p>
            <a:pPr lvl="0" algn="r" rtl="1"/>
            <a:r>
              <a:rPr lang="ar-EG" sz="3200" b="1" dirty="0">
                <a:solidFill>
                  <a:srgbClr val="FFFFFF"/>
                </a:solidFill>
              </a:rPr>
              <a:t>معظم علماء التطور سيقولون لكم ان التطور الكبير هو عبارة عن تنوع يأخذ وقت طويل جدا. هذا حلم لان السؤال المحوري في مؤتمر شيكاغوا كان هل هناك ميكانيكية في داخل التنوع يستطيع ان يفسر ظاهرة التطور؟ السؤال ممكن يعطي له إجابة واضحة وهي </a:t>
            </a:r>
            <a:r>
              <a:rPr lang="ar-EG" sz="6000" b="1" u="sng" dirty="0">
                <a:solidFill>
                  <a:srgbClr val="FFFF00"/>
                </a:solidFill>
              </a:rPr>
              <a:t>لا</a:t>
            </a:r>
          </a:p>
        </p:txBody>
      </p:sp>
    </p:spTree>
    <p:extLst>
      <p:ext uri="{BB962C8B-B14F-4D97-AF65-F5344CB8AC3E}">
        <p14:creationId xmlns:p14="http://schemas.microsoft.com/office/powerpoint/2010/main" val="163078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5" name="TextBox 4"/>
          <p:cNvSpPr txBox="1"/>
          <p:nvPr/>
        </p:nvSpPr>
        <p:spPr>
          <a:xfrm>
            <a:off x="228600" y="2771"/>
            <a:ext cx="11734800" cy="1077218"/>
          </a:xfrm>
          <a:prstGeom prst="rect">
            <a:avLst/>
          </a:prstGeom>
          <a:noFill/>
        </p:spPr>
        <p:txBody>
          <a:bodyPr wrap="square" rtlCol="0">
            <a:spAutoFit/>
          </a:bodyPr>
          <a:lstStyle/>
          <a:p>
            <a:pPr algn="r" rtl="1"/>
            <a:r>
              <a:rPr lang="ar-EG" sz="3200" b="1" dirty="0">
                <a:solidFill>
                  <a:srgbClr val="FFFFFF"/>
                </a:solidFill>
              </a:rPr>
              <a:t>أيضا هذا حدث لفيروسات كثيرة في التاريخ رغم انها قتلت الملايين ولهذا بعد ان كانت وباء اختفت </a:t>
            </a:r>
            <a:r>
              <a:rPr lang="ar-EG" sz="3200" b="1" dirty="0" smtClean="0">
                <a:solidFill>
                  <a:srgbClr val="FFFFFF"/>
                </a:solidFill>
              </a:rPr>
              <a:t>تماما بفترة بسيطة</a:t>
            </a:r>
            <a:endParaRPr lang="ar-EG" sz="3200" b="1" dirty="0">
              <a:solidFill>
                <a:srgbClr val="FFFFFF"/>
              </a:solidFill>
            </a:endParaRPr>
          </a:p>
        </p:txBody>
      </p:sp>
      <p:pic>
        <p:nvPicPr>
          <p:cNvPr id="2" name="Picture 1"/>
          <p:cNvPicPr>
            <a:picLocks noChangeAspect="1"/>
          </p:cNvPicPr>
          <p:nvPr/>
        </p:nvPicPr>
        <p:blipFill>
          <a:blip r:embed="rId2"/>
          <a:stretch>
            <a:fillRect/>
          </a:stretch>
        </p:blipFill>
        <p:spPr>
          <a:xfrm>
            <a:off x="535962" y="1106313"/>
            <a:ext cx="11120076" cy="5428879"/>
          </a:xfrm>
          <a:prstGeom prst="rect">
            <a:avLst/>
          </a:prstGeom>
        </p:spPr>
      </p:pic>
    </p:spTree>
    <p:extLst>
      <p:ext uri="{BB962C8B-B14F-4D97-AF65-F5344CB8AC3E}">
        <p14:creationId xmlns:p14="http://schemas.microsoft.com/office/powerpoint/2010/main" val="338931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304800" y="0"/>
            <a:ext cx="11734800" cy="6494085"/>
          </a:xfrm>
          <a:prstGeom prst="rect">
            <a:avLst/>
          </a:prstGeom>
          <a:noFill/>
        </p:spPr>
        <p:txBody>
          <a:bodyPr wrap="square" rtlCol="0">
            <a:spAutoFit/>
          </a:bodyPr>
          <a:lstStyle/>
          <a:p>
            <a:pPr algn="r" rtl="1"/>
            <a:r>
              <a:rPr lang="ar-EG" sz="3200" b="1" dirty="0" smtClean="0">
                <a:solidFill>
                  <a:srgbClr val="FFFFFF"/>
                </a:solidFill>
              </a:rPr>
              <a:t>وأيضا هذا </a:t>
            </a:r>
            <a:r>
              <a:rPr lang="ar-EG" sz="3200" b="1" dirty="0">
                <a:solidFill>
                  <a:srgbClr val="FFFFFF"/>
                </a:solidFill>
              </a:rPr>
              <a:t>ليس دراسة على فيروس واحد فقط او اثنين بل برنامج كمبيوتر على </a:t>
            </a:r>
            <a:r>
              <a:rPr lang="ar-EG" sz="3200" b="1" dirty="0" smtClean="0">
                <a:solidFill>
                  <a:srgbClr val="FFFFFF"/>
                </a:solidFill>
              </a:rPr>
              <a:t>أنواع</a:t>
            </a:r>
          </a:p>
          <a:p>
            <a:pPr algn="l"/>
            <a:r>
              <a:rPr lang="ar-EG" sz="3200" b="1" dirty="0" smtClean="0">
                <a:solidFill>
                  <a:srgbClr val="FFFFFF"/>
                </a:solidFill>
              </a:rPr>
              <a:t> </a:t>
            </a:r>
            <a:r>
              <a:rPr lang="en-CA" sz="3200" b="1" dirty="0" smtClean="0">
                <a:solidFill>
                  <a:srgbClr val="FFFFFF"/>
                </a:solidFill>
              </a:rPr>
              <a:t>Brewer</a:t>
            </a:r>
            <a:r>
              <a:rPr lang="en-CA" sz="3200" b="1" dirty="0">
                <a:solidFill>
                  <a:srgbClr val="FFFFFF"/>
                </a:solidFill>
              </a:rPr>
              <a:t>, W., Smith, F.D., and Sanford, J.C., Information loss: potential for accelerating natural genetic attenuation of RNA viruses; in: Marks II, R.J., </a:t>
            </a:r>
            <a:r>
              <a:rPr lang="en-CA" sz="3200" b="1" dirty="0" err="1">
                <a:solidFill>
                  <a:srgbClr val="FFFFFF"/>
                </a:solidFill>
              </a:rPr>
              <a:t>Behe</a:t>
            </a:r>
            <a:r>
              <a:rPr lang="en-CA" sz="3200" b="1" dirty="0">
                <a:solidFill>
                  <a:srgbClr val="FFFFFF"/>
                </a:solidFill>
              </a:rPr>
              <a:t>, M.J., </a:t>
            </a:r>
            <a:r>
              <a:rPr lang="en-CA" sz="3200" b="1" dirty="0" err="1">
                <a:solidFill>
                  <a:srgbClr val="FFFFFF"/>
                </a:solidFill>
              </a:rPr>
              <a:t>Dembski</a:t>
            </a:r>
            <a:r>
              <a:rPr lang="en-CA" sz="3200" b="1" dirty="0">
                <a:solidFill>
                  <a:srgbClr val="FFFFFF"/>
                </a:solidFill>
              </a:rPr>
              <a:t>, W.A., Gordon, B., and Sanford, J.C. (Eds.), Biological Information—New Perspectives, World Scientific, Singapore, pp. 369–384, 2013.</a:t>
            </a:r>
          </a:p>
          <a:p>
            <a:pPr algn="r" rtl="1"/>
            <a:r>
              <a:rPr lang="ar-EG" sz="3200" b="1" dirty="0">
                <a:solidFill>
                  <a:srgbClr val="FFFFFF"/>
                </a:solidFill>
              </a:rPr>
              <a:t>يوضح كيف تحترق الفيروسات المعدية بتغيرها الذي هو تدهور وهذا ما نتمنى ان يحدث </a:t>
            </a:r>
            <a:r>
              <a:rPr lang="ar-EG" sz="3200" b="1" dirty="0" err="1">
                <a:solidFill>
                  <a:srgbClr val="FFFFFF"/>
                </a:solidFill>
              </a:rPr>
              <a:t>لكوفيد</a:t>
            </a:r>
            <a:r>
              <a:rPr lang="ar-EG" sz="3200" b="1" dirty="0">
                <a:solidFill>
                  <a:srgbClr val="FFFFFF"/>
                </a:solidFill>
              </a:rPr>
              <a:t> وبسرعة ولا نحتاج ان ننتظر عشرات السنين. </a:t>
            </a:r>
            <a:endParaRPr lang="ar-EG" sz="3200" b="1" dirty="0" smtClean="0">
              <a:solidFill>
                <a:srgbClr val="FFFFFF"/>
              </a:solidFill>
            </a:endParaRPr>
          </a:p>
          <a:p>
            <a:pPr algn="r" rtl="1"/>
            <a:r>
              <a:rPr lang="ar-EG" sz="3200" b="1" dirty="0">
                <a:solidFill>
                  <a:srgbClr val="FFFFFF"/>
                </a:solidFill>
              </a:rPr>
              <a:t>فبمبدأ التدهور احتمالية ان ينتهي </a:t>
            </a:r>
            <a:r>
              <a:rPr lang="ar-EG" sz="3200" b="1" dirty="0" err="1">
                <a:solidFill>
                  <a:srgbClr val="FFFFFF"/>
                </a:solidFill>
              </a:rPr>
              <a:t>الكوفيد</a:t>
            </a:r>
            <a:r>
              <a:rPr lang="ar-EG" sz="3200" b="1" dirty="0">
                <a:solidFill>
                  <a:srgbClr val="FFFFFF"/>
                </a:solidFill>
              </a:rPr>
              <a:t> مثل سارس </a:t>
            </a:r>
            <a:r>
              <a:rPr lang="ar-EG" sz="3200" b="1" dirty="0" smtClean="0">
                <a:solidFill>
                  <a:srgbClr val="FFFFFF"/>
                </a:solidFill>
              </a:rPr>
              <a:t>من نفس عائلته في </a:t>
            </a:r>
            <a:r>
              <a:rPr lang="ar-EG" sz="3200" b="1" dirty="0">
                <a:solidFill>
                  <a:srgbClr val="FFFFFF"/>
                </a:solidFill>
              </a:rPr>
              <a:t>2003 والذي انتهى من نفسه </a:t>
            </a:r>
            <a:r>
              <a:rPr lang="ar-EG" sz="3200" b="1" dirty="0" err="1">
                <a:solidFill>
                  <a:srgbClr val="FFFFFF"/>
                </a:solidFill>
              </a:rPr>
              <a:t>وميرس</a:t>
            </a:r>
            <a:r>
              <a:rPr lang="ar-EG" sz="3200" b="1" dirty="0">
                <a:solidFill>
                  <a:srgbClr val="FFFFFF"/>
                </a:solidFill>
              </a:rPr>
              <a:t> في 2012 الذي أيضا ينتهي من نفسه وعدد الإصابة في تناقص شديد وبخاصة في </a:t>
            </a:r>
            <a:r>
              <a:rPr lang="ar-EG" sz="3200" b="1" dirty="0" smtClean="0">
                <a:solidFill>
                  <a:srgbClr val="FFFFFF"/>
                </a:solidFill>
              </a:rPr>
              <a:t>السعودية. هذا دليل على ان تغيرات الفيروسات تدهور وتنتهي بالفناء وهذا ضد ادعاء خرافة التطور فهو لم يتطور لشيء افضل بل انتهى بالفناء بسبب التغير.</a:t>
            </a:r>
            <a:endParaRPr lang="ar-EG" sz="3200" b="1" dirty="0">
              <a:solidFill>
                <a:srgbClr val="FFFFFF"/>
              </a:solidFill>
            </a:endParaRPr>
          </a:p>
        </p:txBody>
      </p:sp>
    </p:spTree>
    <p:extLst>
      <p:ext uri="{BB962C8B-B14F-4D97-AF65-F5344CB8AC3E}">
        <p14:creationId xmlns:p14="http://schemas.microsoft.com/office/powerpoint/2010/main" val="346351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304800" y="381000"/>
            <a:ext cx="11734800" cy="5509200"/>
          </a:xfrm>
          <a:prstGeom prst="rect">
            <a:avLst/>
          </a:prstGeom>
          <a:noFill/>
        </p:spPr>
        <p:txBody>
          <a:bodyPr wrap="square" rtlCol="0">
            <a:spAutoFit/>
          </a:bodyPr>
          <a:lstStyle/>
          <a:p>
            <a:pPr algn="r" rtl="1"/>
            <a:r>
              <a:rPr lang="ar-EG" sz="3200" b="1" dirty="0">
                <a:solidFill>
                  <a:srgbClr val="FFFFFF"/>
                </a:solidFill>
              </a:rPr>
              <a:t>فكما قلت تغير جينات الفيروسات حتى لو بالنسبة لنا تصبح معدية ومضر او قاتلة ولكن من وجهة النظر الجينية هذا ليس تطور بل تدهور وخسارة جينية تجعله لا يستمر </a:t>
            </a:r>
            <a:r>
              <a:rPr lang="ar-EG" sz="3200" b="1" dirty="0" smtClean="0">
                <a:solidFill>
                  <a:srgbClr val="FFFFFF"/>
                </a:solidFill>
              </a:rPr>
              <a:t>متأقلم </a:t>
            </a:r>
            <a:r>
              <a:rPr lang="ar-EG" sz="3200" b="1" dirty="0">
                <a:solidFill>
                  <a:srgbClr val="FFFFFF"/>
                </a:solidFill>
              </a:rPr>
              <a:t>مع العائل الذي يستفاد منه </a:t>
            </a:r>
            <a:r>
              <a:rPr lang="ar-EG" sz="3200" b="1" dirty="0" err="1">
                <a:solidFill>
                  <a:srgbClr val="FFFFFF"/>
                </a:solidFill>
              </a:rPr>
              <a:t>ويفيده</a:t>
            </a:r>
            <a:r>
              <a:rPr lang="ar-EG" sz="3200" b="1" dirty="0">
                <a:solidFill>
                  <a:srgbClr val="FFFFFF"/>
                </a:solidFill>
              </a:rPr>
              <a:t> بل يصبح مضر </a:t>
            </a:r>
            <a:r>
              <a:rPr lang="ar-EG" sz="3200" b="1" dirty="0" smtClean="0">
                <a:solidFill>
                  <a:srgbClr val="FFFFFF"/>
                </a:solidFill>
              </a:rPr>
              <a:t>ويسبب وباء وبعد </a:t>
            </a:r>
            <a:r>
              <a:rPr lang="ar-EG" sz="3200" b="1" dirty="0">
                <a:solidFill>
                  <a:srgbClr val="FFFFFF"/>
                </a:solidFill>
              </a:rPr>
              <a:t>هذا باستمرار التغير أي التدهور لا يستطيع ان ينجو ثم </a:t>
            </a:r>
            <a:r>
              <a:rPr lang="ar-EG" sz="3200" b="1" dirty="0" smtClean="0">
                <a:solidFill>
                  <a:srgbClr val="FFFFFF"/>
                </a:solidFill>
              </a:rPr>
              <a:t>يندثر أي </a:t>
            </a:r>
            <a:r>
              <a:rPr lang="ar-EG" sz="3200" b="1" dirty="0" err="1" smtClean="0">
                <a:solidFill>
                  <a:srgbClr val="FFFFFF"/>
                </a:solidFill>
              </a:rPr>
              <a:t>الفيرس</a:t>
            </a:r>
            <a:r>
              <a:rPr lang="ar-EG" sz="3200" b="1" dirty="0" smtClean="0">
                <a:solidFill>
                  <a:srgbClr val="FFFFFF"/>
                </a:solidFill>
              </a:rPr>
              <a:t> لا يتطور بل يتدهور وينتهى. </a:t>
            </a:r>
            <a:r>
              <a:rPr lang="ar-EG" sz="3200" b="1" dirty="0">
                <a:solidFill>
                  <a:srgbClr val="FFFFFF"/>
                </a:solidFill>
              </a:rPr>
              <a:t>هذا ليس تطور بل تدهور للفيروس </a:t>
            </a:r>
            <a:r>
              <a:rPr lang="ar-EG" sz="3200" b="1" dirty="0" smtClean="0">
                <a:solidFill>
                  <a:srgbClr val="FFFFFF"/>
                </a:solidFill>
              </a:rPr>
              <a:t>والعائل</a:t>
            </a:r>
          </a:p>
          <a:p>
            <a:pPr algn="r" rtl="1"/>
            <a:r>
              <a:rPr lang="ar-EG" sz="3200" b="1" dirty="0" smtClean="0">
                <a:solidFill>
                  <a:srgbClr val="FFFFFF"/>
                </a:solidFill>
              </a:rPr>
              <a:t>هل هذا هو اكبر دليل على التطور عندكم؟ </a:t>
            </a:r>
          </a:p>
          <a:p>
            <a:pPr algn="r" rtl="1"/>
            <a:r>
              <a:rPr lang="ar-EG" sz="3200" b="1" dirty="0" smtClean="0">
                <a:solidFill>
                  <a:srgbClr val="FFFFFF"/>
                </a:solidFill>
              </a:rPr>
              <a:t>هذا اكد لي انكم لا تمتلكوا أي دليل على التطور لهذا استشهدتم بدليل على التدهور </a:t>
            </a:r>
            <a:r>
              <a:rPr lang="ar-EG" sz="3200" b="1" dirty="0" err="1" smtClean="0">
                <a:solidFill>
                  <a:srgbClr val="FFFFFF"/>
                </a:solidFill>
              </a:rPr>
              <a:t>وجعلتوه</a:t>
            </a:r>
            <a:r>
              <a:rPr lang="ar-EG" sz="3200" b="1" dirty="0" smtClean="0">
                <a:solidFill>
                  <a:srgbClr val="FFFFFF"/>
                </a:solidFill>
              </a:rPr>
              <a:t> اكبر دليل على التطور. </a:t>
            </a:r>
          </a:p>
          <a:p>
            <a:pPr algn="r" rtl="1"/>
            <a:r>
              <a:rPr lang="ar-EG" sz="3200" b="1" dirty="0" smtClean="0">
                <a:solidFill>
                  <a:srgbClr val="FFFFFF"/>
                </a:solidFill>
              </a:rPr>
              <a:t>كل </a:t>
            </a:r>
            <a:r>
              <a:rPr lang="ar-EG" sz="3200" b="1" dirty="0">
                <a:solidFill>
                  <a:srgbClr val="FFFFFF"/>
                </a:solidFill>
              </a:rPr>
              <a:t>هذا كما قلت انا اتغاضى عن ان احتمالية ان </a:t>
            </a:r>
            <a:r>
              <a:rPr lang="ar-EG" sz="3200" b="1" dirty="0" err="1">
                <a:solidFill>
                  <a:srgbClr val="FFFFFF"/>
                </a:solidFill>
              </a:rPr>
              <a:t>كوفيد</a:t>
            </a:r>
            <a:r>
              <a:rPr lang="ar-EG" sz="3200" b="1" dirty="0">
                <a:solidFill>
                  <a:srgbClr val="FFFFFF"/>
                </a:solidFill>
              </a:rPr>
              <a:t> هو صناعة بشرية أصلا. </a:t>
            </a:r>
          </a:p>
          <a:p>
            <a:pPr algn="r" rtl="1"/>
            <a:r>
              <a:rPr lang="ar-EG" sz="3200" b="1" dirty="0">
                <a:solidFill>
                  <a:srgbClr val="FFFFFF"/>
                </a:solidFill>
              </a:rPr>
              <a:t>ولي سؤال في هذا الامر مهم البكتيريا والفيروسات هذه الايام وباعتراف منظمة الصحة العالمية تزداد شراستها جدا والبكتيريا تزداد مقاومتها جدا</a:t>
            </a:r>
          </a:p>
        </p:txBody>
      </p:sp>
    </p:spTree>
    <p:extLst>
      <p:ext uri="{BB962C8B-B14F-4D97-AF65-F5344CB8AC3E}">
        <p14:creationId xmlns:p14="http://schemas.microsoft.com/office/powerpoint/2010/main" val="366667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pic>
        <p:nvPicPr>
          <p:cNvPr id="2" name="Picture 1"/>
          <p:cNvPicPr>
            <a:picLocks noChangeAspect="1"/>
          </p:cNvPicPr>
          <p:nvPr/>
        </p:nvPicPr>
        <p:blipFill>
          <a:blip r:embed="rId2"/>
          <a:stretch>
            <a:fillRect/>
          </a:stretch>
        </p:blipFill>
        <p:spPr>
          <a:xfrm>
            <a:off x="4129869" y="210033"/>
            <a:ext cx="3932261" cy="6437934"/>
          </a:xfrm>
          <a:prstGeom prst="rect">
            <a:avLst/>
          </a:prstGeom>
        </p:spPr>
      </p:pic>
    </p:spTree>
    <p:extLst>
      <p:ext uri="{BB962C8B-B14F-4D97-AF65-F5344CB8AC3E}">
        <p14:creationId xmlns:p14="http://schemas.microsoft.com/office/powerpoint/2010/main" val="115041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304800" y="76200"/>
            <a:ext cx="11734800" cy="6494085"/>
          </a:xfrm>
          <a:prstGeom prst="rect">
            <a:avLst/>
          </a:prstGeom>
          <a:noFill/>
        </p:spPr>
        <p:txBody>
          <a:bodyPr wrap="square" rtlCol="0">
            <a:spAutoFit/>
          </a:bodyPr>
          <a:lstStyle/>
          <a:p>
            <a:pPr algn="r" rtl="1"/>
            <a:r>
              <a:rPr lang="ar-EG" sz="3200" b="1" dirty="0">
                <a:solidFill>
                  <a:srgbClr val="FFFFFF"/>
                </a:solidFill>
              </a:rPr>
              <a:t>بل يصل الامر ان يقولوا انهم </a:t>
            </a:r>
            <a:r>
              <a:rPr lang="ar-EG" sz="3200" b="1" dirty="0" err="1">
                <a:solidFill>
                  <a:srgbClr val="FFFFFF"/>
                </a:solidFill>
              </a:rPr>
              <a:t>سينتصروا</a:t>
            </a:r>
            <a:r>
              <a:rPr lang="ar-EG" sz="3200" b="1" dirty="0">
                <a:solidFill>
                  <a:srgbClr val="FFFFFF"/>
                </a:solidFill>
              </a:rPr>
              <a:t> على الانسان قريبا </a:t>
            </a:r>
          </a:p>
          <a:p>
            <a:pPr algn="r" rtl="1"/>
            <a:r>
              <a:rPr lang="ar-EG" sz="3200" b="1" dirty="0">
                <a:solidFill>
                  <a:srgbClr val="FFFFFF"/>
                </a:solidFill>
              </a:rPr>
              <a:t>ولي سؤال في التطور في هذه النقطة البكتيريا والفيروسات حسب ما يزعموا من </a:t>
            </a:r>
            <a:r>
              <a:rPr lang="ar-EG" sz="3200" b="1" dirty="0" smtClean="0">
                <a:solidFill>
                  <a:srgbClr val="FFFFFF"/>
                </a:solidFill>
              </a:rPr>
              <a:t>4 </a:t>
            </a:r>
            <a:r>
              <a:rPr lang="ar-EG" sz="3200" b="1" dirty="0">
                <a:solidFill>
                  <a:srgbClr val="FFFFFF"/>
                </a:solidFill>
              </a:rPr>
              <a:t>بليون سنة </a:t>
            </a:r>
            <a:r>
              <a:rPr lang="ar-EG" sz="3200" b="1" dirty="0" smtClean="0">
                <a:solidFill>
                  <a:srgbClr val="FFFFFF"/>
                </a:solidFill>
              </a:rPr>
              <a:t>وجد الانسان </a:t>
            </a:r>
            <a:r>
              <a:rPr lang="ar-EG" sz="3200" b="1" dirty="0">
                <a:solidFill>
                  <a:srgbClr val="FFFFFF"/>
                </a:solidFill>
              </a:rPr>
              <a:t>من الجد المشترك مع القردة من 5-6 مليون سنة </a:t>
            </a:r>
            <a:r>
              <a:rPr lang="ar-EG" sz="3200" b="1" dirty="0" err="1">
                <a:solidFill>
                  <a:srgbClr val="FFFFFF"/>
                </a:solidFill>
              </a:rPr>
              <a:t>والهومو</a:t>
            </a:r>
            <a:r>
              <a:rPr lang="ar-EG" sz="3200" b="1" dirty="0">
                <a:solidFill>
                  <a:srgbClr val="FFFFFF"/>
                </a:solidFill>
              </a:rPr>
              <a:t> </a:t>
            </a:r>
            <a:r>
              <a:rPr lang="ar-EG" sz="3200" b="1" dirty="0" smtClean="0">
                <a:solidFill>
                  <a:srgbClr val="FFFFFF"/>
                </a:solidFill>
              </a:rPr>
              <a:t>بأنواعه </a:t>
            </a:r>
            <a:r>
              <a:rPr lang="ar-EG" sz="3200" b="1" dirty="0">
                <a:solidFill>
                  <a:srgbClr val="FFFFFF"/>
                </a:solidFill>
              </a:rPr>
              <a:t>من 2 مليون سنة. لماذا هذه المشكلة تتزايد فقط في اخر 200 سنة وتزيد بشكل بشع؟ </a:t>
            </a:r>
            <a:r>
              <a:rPr lang="ar-EG" sz="3200" b="1" dirty="0" smtClean="0">
                <a:solidFill>
                  <a:srgbClr val="FFFFFF"/>
                </a:solidFill>
              </a:rPr>
              <a:t>لماذا </a:t>
            </a:r>
            <a:r>
              <a:rPr lang="ar-EG" sz="3200" b="1" dirty="0">
                <a:solidFill>
                  <a:srgbClr val="FFFFFF"/>
                </a:solidFill>
              </a:rPr>
              <a:t>لم يحدث صراع بين الانسان والبكتيريا والفيروسات </a:t>
            </a:r>
            <a:r>
              <a:rPr lang="ar-EG" sz="3200" b="1" dirty="0" smtClean="0">
                <a:solidFill>
                  <a:srgbClr val="FFFFFF"/>
                </a:solidFill>
              </a:rPr>
              <a:t>الذي ممكن يقضي على الانسان منذ </a:t>
            </a:r>
            <a:r>
              <a:rPr lang="ar-EG" sz="3200" b="1" dirty="0">
                <a:solidFill>
                  <a:srgbClr val="FFFFFF"/>
                </a:solidFill>
              </a:rPr>
              <a:t>مئات الالوف من السنين؟ </a:t>
            </a:r>
            <a:r>
              <a:rPr lang="ar-EG" sz="3200" b="1" dirty="0" smtClean="0">
                <a:solidFill>
                  <a:srgbClr val="FFFFFF"/>
                </a:solidFill>
              </a:rPr>
              <a:t>هل </a:t>
            </a:r>
            <a:r>
              <a:rPr lang="ar-EG" sz="3200" b="1" dirty="0">
                <a:solidFill>
                  <a:srgbClr val="FFFFFF"/>
                </a:solidFill>
              </a:rPr>
              <a:t>لأنه لا يوجد هذه الملايين من السنين؟</a:t>
            </a:r>
          </a:p>
          <a:p>
            <a:pPr algn="r" rtl="1"/>
            <a:r>
              <a:rPr lang="ar-EG" sz="3200" b="1" dirty="0">
                <a:solidFill>
                  <a:srgbClr val="FFFFFF"/>
                </a:solidFill>
              </a:rPr>
              <a:t>وهل لان الانسان لم يكن أضعف وتطور ولكن كان أقوى عندما بدأ منذ 6000 سنة وتدهور تدريجيا حتى وصل الان الي انه بدا ينهزم من البكتيريا والفيروسات؟</a:t>
            </a:r>
          </a:p>
          <a:p>
            <a:pPr algn="r" rtl="1"/>
            <a:r>
              <a:rPr lang="ar-EG" sz="3200" b="1" dirty="0">
                <a:solidFill>
                  <a:srgbClr val="FFFFFF"/>
                </a:solidFill>
              </a:rPr>
              <a:t>الايمان بالخلق هو الذي يتفق مع الحقائق العلمية وما نراه بوضوح في الطبيعة ومتكرر وليس فرضيات التطور الخيالية التي هي ضد حقائق العلمية والملاحظات. </a:t>
            </a:r>
            <a:endParaRPr lang="ar-EG" sz="3200" b="1" dirty="0" smtClean="0">
              <a:solidFill>
                <a:srgbClr val="FFFFFF"/>
              </a:solidFill>
            </a:endParaRPr>
          </a:p>
          <a:p>
            <a:pPr algn="r" rtl="1"/>
            <a:r>
              <a:rPr lang="ar-EG" sz="3200" b="1" dirty="0" err="1">
                <a:solidFill>
                  <a:srgbClr val="FFFFFF"/>
                </a:solidFill>
              </a:rPr>
              <a:t>فكوفيد</a:t>
            </a:r>
            <a:r>
              <a:rPr lang="ar-EG" sz="3200" b="1" dirty="0">
                <a:solidFill>
                  <a:srgbClr val="FFFFFF"/>
                </a:solidFill>
              </a:rPr>
              <a:t> 19 ليس دليل على التطور بل وظيفيا وجينيا هو دليل قوي على </a:t>
            </a:r>
            <a:r>
              <a:rPr lang="ar-EG" sz="3200" b="1" dirty="0" smtClean="0">
                <a:solidFill>
                  <a:srgbClr val="FFFFFF"/>
                </a:solidFill>
              </a:rPr>
              <a:t>تدهور التصميم ونفي التطور. </a:t>
            </a:r>
          </a:p>
          <a:p>
            <a:pPr algn="r" rtl="1"/>
            <a:r>
              <a:rPr lang="ar-EG" sz="3200" b="1" dirty="0" smtClean="0">
                <a:solidFill>
                  <a:srgbClr val="FFFFFF"/>
                </a:solidFill>
              </a:rPr>
              <a:t>بالطبع </a:t>
            </a:r>
            <a:r>
              <a:rPr lang="ar-EG" sz="3200" b="1" dirty="0">
                <a:solidFill>
                  <a:srgbClr val="FFFFFF"/>
                </a:solidFill>
              </a:rPr>
              <a:t>بقية موضوعات التطور تجدوها </a:t>
            </a:r>
          </a:p>
        </p:txBody>
      </p:sp>
    </p:spTree>
    <p:extLst>
      <p:ext uri="{BB962C8B-B14F-4D97-AF65-F5344CB8AC3E}">
        <p14:creationId xmlns:p14="http://schemas.microsoft.com/office/powerpoint/2010/main" val="15295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11" name="TextBox 10"/>
          <p:cNvSpPr txBox="1"/>
          <p:nvPr/>
        </p:nvSpPr>
        <p:spPr>
          <a:xfrm>
            <a:off x="228600" y="2659559"/>
            <a:ext cx="11734800" cy="1569660"/>
          </a:xfrm>
          <a:prstGeom prst="rect">
            <a:avLst/>
          </a:prstGeom>
          <a:noFill/>
        </p:spPr>
        <p:txBody>
          <a:bodyPr wrap="square" rtlCol="0">
            <a:spAutoFit/>
          </a:bodyPr>
          <a:lstStyle/>
          <a:p>
            <a:pPr algn="ctr"/>
            <a:r>
              <a:rPr lang="en-CA" sz="9600" b="1" u="sng" dirty="0">
                <a:solidFill>
                  <a:srgbClr val="00B0F0"/>
                </a:solidFill>
              </a:rPr>
              <a:t>www.drghaly.com</a:t>
            </a:r>
            <a:endParaRPr lang="ar-EG" sz="9600" b="1" u="sng" dirty="0">
              <a:solidFill>
                <a:srgbClr val="00B0F0"/>
              </a:solidFill>
            </a:endParaRPr>
          </a:p>
        </p:txBody>
      </p:sp>
    </p:spTree>
    <p:extLst>
      <p:ext uri="{BB962C8B-B14F-4D97-AF65-F5344CB8AC3E}">
        <p14:creationId xmlns:p14="http://schemas.microsoft.com/office/powerpoint/2010/main" val="271625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7" name="TextBox 6"/>
          <p:cNvSpPr txBox="1"/>
          <p:nvPr/>
        </p:nvSpPr>
        <p:spPr>
          <a:xfrm>
            <a:off x="342900" y="2644170"/>
            <a:ext cx="11506200" cy="1569660"/>
          </a:xfrm>
          <a:prstGeom prst="rect">
            <a:avLst/>
          </a:prstGeom>
          <a:noFill/>
        </p:spPr>
        <p:txBody>
          <a:bodyPr wrap="square" rtlCol="0">
            <a:spAutoFit/>
          </a:bodyPr>
          <a:lstStyle/>
          <a:p>
            <a:pPr algn="ctr" rtl="1"/>
            <a:r>
              <a:rPr lang="ar-EG" sz="9600" b="1" dirty="0">
                <a:solidFill>
                  <a:srgbClr val="FFFFFF"/>
                </a:solidFill>
              </a:rPr>
              <a:t>والمجد لله دائما</a:t>
            </a:r>
          </a:p>
        </p:txBody>
      </p:sp>
    </p:spTree>
    <p:extLst>
      <p:ext uri="{BB962C8B-B14F-4D97-AF65-F5344CB8AC3E}">
        <p14:creationId xmlns:p14="http://schemas.microsoft.com/office/powerpoint/2010/main" val="63908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203662" y="152400"/>
            <a:ext cx="11734800" cy="4031873"/>
          </a:xfrm>
          <a:prstGeom prst="rect">
            <a:avLst/>
          </a:prstGeom>
          <a:noFill/>
        </p:spPr>
        <p:txBody>
          <a:bodyPr wrap="square" rtlCol="0">
            <a:spAutoFit/>
          </a:bodyPr>
          <a:lstStyle/>
          <a:p>
            <a:pPr algn="r" rtl="1"/>
            <a:r>
              <a:rPr lang="ar-EG" sz="3200" b="1" dirty="0" smtClean="0">
                <a:solidFill>
                  <a:srgbClr val="FFFFFF"/>
                </a:solidFill>
              </a:rPr>
              <a:t>فالتنوع </a:t>
            </a:r>
            <a:r>
              <a:rPr lang="ar-EG" sz="3200" b="1" dirty="0">
                <a:solidFill>
                  <a:srgbClr val="FFFFFF"/>
                </a:solidFill>
              </a:rPr>
              <a:t>في الفيروسيات مثل أي جنس كبكتيريا بل حتى حيوانات مثل الكلاب تتنوع وهذا يحدث امامنا ولكن لا نرى تطور بمعنى تغير من جنس لأخر </a:t>
            </a:r>
            <a:r>
              <a:rPr lang="ar-EG" sz="3200" b="1" dirty="0" err="1" smtClean="0">
                <a:solidFill>
                  <a:srgbClr val="FFFFFF"/>
                </a:solidFill>
              </a:rPr>
              <a:t>ففيرس</a:t>
            </a:r>
            <a:r>
              <a:rPr lang="ar-EG" sz="3200" b="1" dirty="0" smtClean="0">
                <a:solidFill>
                  <a:srgbClr val="FFFFFF"/>
                </a:solidFill>
              </a:rPr>
              <a:t> الكورونا لم يتطور لجنس اخر وبكتيريا </a:t>
            </a:r>
            <a:r>
              <a:rPr lang="ar-EG" sz="3200" b="1" dirty="0" err="1" smtClean="0">
                <a:solidFill>
                  <a:srgbClr val="FFFFFF"/>
                </a:solidFill>
              </a:rPr>
              <a:t>الكولاي</a:t>
            </a:r>
            <a:r>
              <a:rPr lang="ar-EG" sz="3200" b="1" dirty="0" smtClean="0">
                <a:solidFill>
                  <a:srgbClr val="FFFFFF"/>
                </a:solidFill>
              </a:rPr>
              <a:t> لم تتطور لجنس اخر ولا القطط والكلاب رغم تنوعها تطورت لجنس اخر ولا عصافير دارون تطورت لجنس اخر.</a:t>
            </a:r>
            <a:endParaRPr lang="ar-EG" sz="3200" b="1" dirty="0">
              <a:solidFill>
                <a:srgbClr val="FFFFFF"/>
              </a:solidFill>
            </a:endParaRPr>
          </a:p>
          <a:p>
            <a:pPr algn="r" rtl="1"/>
            <a:r>
              <a:rPr lang="ar-EG" sz="3200" b="1" dirty="0">
                <a:solidFill>
                  <a:srgbClr val="FFFFFF"/>
                </a:solidFill>
              </a:rPr>
              <a:t>أيضا من الناحية الجينية هل فيروس </a:t>
            </a:r>
            <a:r>
              <a:rPr lang="ar-EG" sz="3200" b="1" dirty="0" err="1">
                <a:solidFill>
                  <a:srgbClr val="FFFFFF"/>
                </a:solidFill>
              </a:rPr>
              <a:t>كوفيد</a:t>
            </a:r>
            <a:r>
              <a:rPr lang="ar-EG" sz="3200" b="1" dirty="0">
                <a:solidFill>
                  <a:srgbClr val="FFFFFF"/>
                </a:solidFill>
              </a:rPr>
              <a:t> 19 اكتسب أي محتوى جيني جديد ليس له وجود سابق؟</a:t>
            </a:r>
          </a:p>
          <a:p>
            <a:pPr algn="r" rtl="1"/>
            <a:r>
              <a:rPr lang="ar-EG" sz="3200" b="1" dirty="0">
                <a:solidFill>
                  <a:srgbClr val="FFFFFF"/>
                </a:solidFill>
              </a:rPr>
              <a:t>الإجابة لا فهو لو ليس صنع بشر فهذه تغير اكواد عشوائيا وليس اكتسب جينات جديدة من عدم وجود سابق</a:t>
            </a:r>
          </a:p>
        </p:txBody>
      </p:sp>
      <p:sp>
        <p:nvSpPr>
          <p:cNvPr id="7" name="TextBox 6"/>
          <p:cNvSpPr txBox="1"/>
          <p:nvPr/>
        </p:nvSpPr>
        <p:spPr>
          <a:xfrm>
            <a:off x="202224" y="4114800"/>
            <a:ext cx="11734800" cy="2062103"/>
          </a:xfrm>
          <a:prstGeom prst="rect">
            <a:avLst/>
          </a:prstGeom>
          <a:noFill/>
        </p:spPr>
        <p:txBody>
          <a:bodyPr wrap="square" rtlCol="0">
            <a:spAutoFit/>
          </a:bodyPr>
          <a:lstStyle/>
          <a:p>
            <a:pPr algn="r" rtl="1"/>
            <a:r>
              <a:rPr lang="ar-EG" sz="3200" b="1" dirty="0">
                <a:solidFill>
                  <a:srgbClr val="FFFFFF"/>
                </a:solidFill>
              </a:rPr>
              <a:t>وشرحت في ملفات </a:t>
            </a:r>
          </a:p>
          <a:p>
            <a:pPr algn="r" rtl="1"/>
            <a:r>
              <a:rPr lang="ar-EG" sz="3200" b="1" u="sng" dirty="0">
                <a:solidFill>
                  <a:srgbClr val="FFFF00"/>
                </a:solidFill>
              </a:rPr>
              <a:t>التطور الكبير الجزء 101 والجزء الأول من الرد على ادعاء ظهور جينات جديدة</a:t>
            </a:r>
          </a:p>
          <a:p>
            <a:pPr algn="r" rtl="1"/>
            <a:r>
              <a:rPr lang="ar-EG" sz="3200" b="1" u="sng" dirty="0">
                <a:solidFill>
                  <a:srgbClr val="FFFF00"/>
                </a:solidFill>
              </a:rPr>
              <a:t>التطور الكبير الجزء 102والجزء الثاني من الرد على ادعاء ظهور جينات </a:t>
            </a:r>
            <a:r>
              <a:rPr lang="ar-EG" sz="3200" b="1" u="sng" dirty="0" smtClean="0">
                <a:solidFill>
                  <a:srgbClr val="FFFF00"/>
                </a:solidFill>
              </a:rPr>
              <a:t>جديدة</a:t>
            </a:r>
          </a:p>
          <a:p>
            <a:pPr lvl="0" algn="r" rtl="1"/>
            <a:r>
              <a:rPr lang="ar-EG" sz="3200" b="1" dirty="0">
                <a:solidFill>
                  <a:srgbClr val="FFFFFF"/>
                </a:solidFill>
              </a:rPr>
              <a:t>انه فشل كل محاولات اثبات ظهور أي جين </a:t>
            </a:r>
            <a:r>
              <a:rPr lang="ar-EG" sz="3200" b="1" dirty="0" smtClean="0">
                <a:solidFill>
                  <a:srgbClr val="FFFFFF"/>
                </a:solidFill>
              </a:rPr>
              <a:t>جديد</a:t>
            </a:r>
            <a:endParaRPr lang="ar-EG" sz="3200" b="1" dirty="0">
              <a:solidFill>
                <a:srgbClr val="FFFFFF"/>
              </a:solidFill>
            </a:endParaRPr>
          </a:p>
        </p:txBody>
      </p:sp>
    </p:spTree>
    <p:extLst>
      <p:ext uri="{BB962C8B-B14F-4D97-AF65-F5344CB8AC3E}">
        <p14:creationId xmlns:p14="http://schemas.microsoft.com/office/powerpoint/2010/main" val="314178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sp>
        <p:nvSpPr>
          <p:cNvPr id="8" name="TextBox 7"/>
          <p:cNvSpPr txBox="1"/>
          <p:nvPr/>
        </p:nvSpPr>
        <p:spPr>
          <a:xfrm>
            <a:off x="203662" y="152400"/>
            <a:ext cx="11734800" cy="2554545"/>
          </a:xfrm>
          <a:prstGeom prst="rect">
            <a:avLst/>
          </a:prstGeom>
          <a:noFill/>
        </p:spPr>
        <p:txBody>
          <a:bodyPr wrap="square" rtlCol="0">
            <a:spAutoFit/>
          </a:bodyPr>
          <a:lstStyle/>
          <a:p>
            <a:pPr algn="r" rtl="1"/>
            <a:r>
              <a:rPr lang="ar-EG" sz="3200" b="1" dirty="0" smtClean="0">
                <a:solidFill>
                  <a:srgbClr val="FFFFFF"/>
                </a:solidFill>
              </a:rPr>
              <a:t>ثالثا </a:t>
            </a:r>
            <a:r>
              <a:rPr lang="ar-EG" sz="3200" b="1" dirty="0">
                <a:solidFill>
                  <a:srgbClr val="FFFFFF"/>
                </a:solidFill>
              </a:rPr>
              <a:t>هل أصلا الفيروس هو كائن ينقسم ذاتيا لكي يعتبر حي يتطور؟ </a:t>
            </a:r>
          </a:p>
          <a:p>
            <a:pPr algn="r" rtl="1"/>
            <a:r>
              <a:rPr lang="ar-EG" sz="3200" b="1" dirty="0">
                <a:solidFill>
                  <a:srgbClr val="FFFFFF"/>
                </a:solidFill>
              </a:rPr>
              <a:t>الإجابة أيضا لا فهو لا ينقسم ذاتيا ولكن يعتمد على عائل </a:t>
            </a:r>
          </a:p>
          <a:p>
            <a:pPr algn="r" rtl="1"/>
            <a:r>
              <a:rPr lang="ar-EG" sz="3200" b="1" dirty="0">
                <a:solidFill>
                  <a:srgbClr val="FFFFFF"/>
                </a:solidFill>
              </a:rPr>
              <a:t>لهذا كما شرحت في ملف </a:t>
            </a:r>
          </a:p>
          <a:p>
            <a:pPr algn="r" rtl="1"/>
            <a:r>
              <a:rPr lang="ar-EG" sz="3200" b="1" u="sng" dirty="0">
                <a:solidFill>
                  <a:srgbClr val="FFFF00"/>
                </a:solidFill>
              </a:rPr>
              <a:t>الكورونا فيروس </a:t>
            </a:r>
            <a:r>
              <a:rPr lang="en-CA" sz="3200" b="1" u="sng" dirty="0">
                <a:solidFill>
                  <a:srgbClr val="FFFF00"/>
                </a:solidFill>
              </a:rPr>
              <a:t>coronavirus </a:t>
            </a:r>
            <a:r>
              <a:rPr lang="ar-EG" sz="3200" b="1" u="sng" dirty="0" smtClean="0">
                <a:solidFill>
                  <a:srgbClr val="FFFF00"/>
                </a:solidFill>
              </a:rPr>
              <a:t> معلومات </a:t>
            </a:r>
            <a:r>
              <a:rPr lang="ar-EG" sz="3200" b="1" u="sng" dirty="0">
                <a:solidFill>
                  <a:srgbClr val="FFFF00"/>
                </a:solidFill>
              </a:rPr>
              <a:t>مختصرة واعراض ووسائل حماية</a:t>
            </a:r>
          </a:p>
          <a:p>
            <a:pPr algn="r" rtl="1"/>
            <a:r>
              <a:rPr lang="ar-EG" sz="3200" b="1" dirty="0">
                <a:solidFill>
                  <a:srgbClr val="FFFFFF"/>
                </a:solidFill>
              </a:rPr>
              <a:t>وباختصار </a:t>
            </a:r>
          </a:p>
        </p:txBody>
      </p:sp>
      <p:sp>
        <p:nvSpPr>
          <p:cNvPr id="7" name="TextBox 6"/>
          <p:cNvSpPr txBox="1"/>
          <p:nvPr/>
        </p:nvSpPr>
        <p:spPr>
          <a:xfrm>
            <a:off x="203662" y="2971800"/>
            <a:ext cx="11734800" cy="3046988"/>
          </a:xfrm>
          <a:prstGeom prst="rect">
            <a:avLst/>
          </a:prstGeom>
          <a:noFill/>
        </p:spPr>
        <p:txBody>
          <a:bodyPr wrap="square" rtlCol="0">
            <a:spAutoFit/>
          </a:bodyPr>
          <a:lstStyle/>
          <a:p>
            <a:pPr algn="r" rtl="1"/>
            <a:r>
              <a:rPr lang="ar-EG" sz="3200" b="1" dirty="0">
                <a:solidFill>
                  <a:srgbClr val="FFFFFF"/>
                </a:solidFill>
              </a:rPr>
              <a:t>ما هو كورونا فيروس؟</a:t>
            </a:r>
          </a:p>
          <a:p>
            <a:pPr algn="r" rtl="1"/>
            <a:r>
              <a:rPr lang="ar-EG" sz="3200" b="1" dirty="0">
                <a:solidFill>
                  <a:srgbClr val="FFFFFF"/>
                </a:solidFill>
              </a:rPr>
              <a:t>اسم كورونا هو اسم عائلة كبيرة من الفيروسات ولكن الفيروس الذي نتكلم عنه هو </a:t>
            </a:r>
            <a:r>
              <a:rPr lang="ar-EG" sz="3200" b="1" dirty="0" smtClean="0">
                <a:solidFill>
                  <a:srgbClr val="FFFFFF"/>
                </a:solidFill>
              </a:rPr>
              <a:t>اسمه </a:t>
            </a:r>
            <a:r>
              <a:rPr lang="en-CA" sz="3200" b="1" dirty="0">
                <a:solidFill>
                  <a:srgbClr val="FFFFFF"/>
                </a:solidFill>
              </a:rPr>
              <a:t>Covid-19 </a:t>
            </a:r>
            <a:r>
              <a:rPr lang="ar-EG" sz="3200" b="1" dirty="0" smtClean="0">
                <a:solidFill>
                  <a:srgbClr val="FFFFFF"/>
                </a:solidFill>
              </a:rPr>
              <a:t> ويسبب </a:t>
            </a:r>
            <a:r>
              <a:rPr lang="ar-EG" sz="3200" b="1" dirty="0">
                <a:solidFill>
                  <a:srgbClr val="FFFFFF"/>
                </a:solidFill>
              </a:rPr>
              <a:t>مرض </a:t>
            </a:r>
            <a:r>
              <a:rPr lang="en-CA" sz="3200" b="1" dirty="0">
                <a:solidFill>
                  <a:srgbClr val="FFFFFF"/>
                </a:solidFill>
              </a:rPr>
              <a:t>SARS-CoV-2 </a:t>
            </a:r>
            <a:r>
              <a:rPr lang="ar-EG" sz="3200" b="1" dirty="0" smtClean="0">
                <a:solidFill>
                  <a:srgbClr val="FFFFFF"/>
                </a:solidFill>
              </a:rPr>
              <a:t> فهو </a:t>
            </a:r>
            <a:r>
              <a:rPr lang="ar-EG" sz="3200" b="1" dirty="0">
                <a:solidFill>
                  <a:srgbClr val="FFFFFF"/>
                </a:solidFill>
              </a:rPr>
              <a:t>قريب لمرض سارس المرض القديم الشهير من سنة 2003 فهو من نفس عائلته. </a:t>
            </a:r>
          </a:p>
          <a:p>
            <a:pPr algn="r" rtl="1"/>
            <a:r>
              <a:rPr lang="ar-EG" sz="3200" b="1" dirty="0">
                <a:solidFill>
                  <a:srgbClr val="FFFFFF"/>
                </a:solidFill>
              </a:rPr>
              <a:t>السبب ان عائلة فيروسات كورونا </a:t>
            </a:r>
            <a:r>
              <a:rPr lang="en-CA" sz="3200" b="1" dirty="0" err="1" smtClean="0">
                <a:solidFill>
                  <a:srgbClr val="FFFFFF"/>
                </a:solidFill>
              </a:rPr>
              <a:t>Coronaviridae</a:t>
            </a:r>
            <a:r>
              <a:rPr lang="en-CA" sz="3200" b="1" dirty="0" smtClean="0">
                <a:solidFill>
                  <a:srgbClr val="FFFFFF"/>
                </a:solidFill>
              </a:rPr>
              <a:t> </a:t>
            </a:r>
            <a:r>
              <a:rPr lang="ar-EG" sz="3200" b="1" dirty="0" smtClean="0">
                <a:solidFill>
                  <a:srgbClr val="FFFFFF"/>
                </a:solidFill>
              </a:rPr>
              <a:t> من </a:t>
            </a:r>
            <a:r>
              <a:rPr lang="ar-EG" sz="3200" b="1" dirty="0">
                <a:solidFill>
                  <a:srgbClr val="FFFFFF"/>
                </a:solidFill>
              </a:rPr>
              <a:t>اسم كورونا اللاتيني الذي يعني هالة وهو وصف لشكله. وهي مجموعة </a:t>
            </a:r>
            <a:r>
              <a:rPr lang="ar-EG" sz="3200" b="1" dirty="0" smtClean="0">
                <a:solidFill>
                  <a:srgbClr val="FFFFFF"/>
                </a:solidFill>
              </a:rPr>
              <a:t>فيروسات تاجية </a:t>
            </a:r>
            <a:r>
              <a:rPr lang="ar-EG" sz="3200" b="1" dirty="0">
                <a:solidFill>
                  <a:srgbClr val="FFFFFF"/>
                </a:solidFill>
              </a:rPr>
              <a:t>كروية </a:t>
            </a:r>
          </a:p>
        </p:txBody>
      </p:sp>
    </p:spTree>
    <p:extLst>
      <p:ext uri="{BB962C8B-B14F-4D97-AF65-F5344CB8AC3E}">
        <p14:creationId xmlns:p14="http://schemas.microsoft.com/office/powerpoint/2010/main" val="238215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82265" y="3244334"/>
            <a:ext cx="184731" cy="369332"/>
          </a:xfrm>
          <a:prstGeom prst="rect">
            <a:avLst/>
          </a:prstGeom>
        </p:spPr>
        <p:txBody>
          <a:bodyPr wrap="none">
            <a:spAutoFit/>
          </a:bodyPr>
          <a:lstStyle/>
          <a:p>
            <a:endParaRPr lang="en-US" dirty="0"/>
          </a:p>
        </p:txBody>
      </p:sp>
      <p:pic>
        <p:nvPicPr>
          <p:cNvPr id="4" name="Picture 3"/>
          <p:cNvPicPr>
            <a:picLocks noChangeAspect="1"/>
          </p:cNvPicPr>
          <p:nvPr/>
        </p:nvPicPr>
        <p:blipFill>
          <a:blip r:embed="rId2"/>
          <a:stretch>
            <a:fillRect/>
          </a:stretch>
        </p:blipFill>
        <p:spPr>
          <a:xfrm>
            <a:off x="1596044" y="177361"/>
            <a:ext cx="9071956" cy="6452039"/>
          </a:xfrm>
          <a:prstGeom prst="rect">
            <a:avLst/>
          </a:prstGeom>
        </p:spPr>
      </p:pic>
    </p:spTree>
    <p:extLst>
      <p:ext uri="{BB962C8B-B14F-4D97-AF65-F5344CB8AC3E}">
        <p14:creationId xmlns:p14="http://schemas.microsoft.com/office/powerpoint/2010/main" val="401688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Custom 13">
      <a:dk1>
        <a:srgbClr val="000078"/>
      </a:dk1>
      <a:lt1>
        <a:srgbClr val="000078"/>
      </a:lt1>
      <a:dk2>
        <a:srgbClr val="000078"/>
      </a:dk2>
      <a:lt2>
        <a:srgbClr val="000078"/>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14158</TotalTime>
  <Words>5576</Words>
  <Application>Microsoft Office PowerPoint</Application>
  <PresentationFormat>Widescreen</PresentationFormat>
  <Paragraphs>183</Paragraphs>
  <Slides>66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66</vt:i4>
      </vt:variant>
    </vt:vector>
  </HeadingPairs>
  <TitlesOfParts>
    <vt:vector size="71" baseType="lpstr">
      <vt:lpstr>Calibri</vt:lpstr>
      <vt:lpstr>Constantia</vt:lpstr>
      <vt:lpstr>Majalla UI</vt:lpstr>
      <vt:lpstr>Wingdings 2</vt:lpstr>
      <vt:lpstr>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dc:creator>
  <cp:lastModifiedBy>hol bible</cp:lastModifiedBy>
  <cp:revision>833</cp:revision>
  <dcterms:created xsi:type="dcterms:W3CDTF">2014-01-09T07:30:52Z</dcterms:created>
  <dcterms:modified xsi:type="dcterms:W3CDTF">2020-03-29T20:17:05Z</dcterms:modified>
</cp:coreProperties>
</file>