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740" r:id="rId2"/>
    <p:sldId id="741" r:id="rId3"/>
    <p:sldId id="742" r:id="rId4"/>
    <p:sldId id="743" r:id="rId5"/>
    <p:sldId id="744" r:id="rId6"/>
    <p:sldId id="745" r:id="rId7"/>
    <p:sldId id="746" r:id="rId8"/>
    <p:sldId id="747" r:id="rId9"/>
    <p:sldId id="748" r:id="rId10"/>
    <p:sldId id="749" r:id="rId11"/>
    <p:sldId id="75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CCC"/>
    <a:srgbClr val="FF66FF"/>
    <a:srgbClr val="FF00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735" autoAdjust="0"/>
    <p:restoredTop sz="94660"/>
  </p:normalViewPr>
  <p:slideViewPr>
    <p:cSldViewPr>
      <p:cViewPr varScale="1">
        <p:scale>
          <a:sx n="47" d="100"/>
          <a:sy n="47" d="100"/>
        </p:scale>
        <p:origin x="78" y="762"/>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D6E1BB0-247E-46DC-92F1-FA61AF534FF4}" type="datetimeFigureOut">
              <a:rPr lang="en-US" smtClean="0"/>
              <a:t>3/29/2020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E1BB0-247E-46DC-92F1-FA61AF534FF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E1BB0-247E-46DC-92F1-FA61AF534FF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E1BB0-247E-46DC-92F1-FA61AF534FF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6E1BB0-247E-46DC-92F1-FA61AF534FF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6E1BB0-247E-46DC-92F1-FA61AF534FF4}" type="datetimeFigureOut">
              <a:rPr lang="en-US" smtClean="0"/>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D6E1BB0-247E-46DC-92F1-FA61AF534FF4}" type="datetimeFigureOut">
              <a:rPr lang="en-US" smtClean="0"/>
              <a:t>3/29/2020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6E1BB0-247E-46DC-92F1-FA61AF534FF4}" type="datetimeFigureOut">
              <a:rPr lang="en-US" smtClean="0"/>
              <a:t>3/29/2020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E1BB0-247E-46DC-92F1-FA61AF534FF4}" type="datetimeFigureOut">
              <a:rPr lang="en-US" smtClean="0"/>
              <a:t>3/29/2020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6E1BB0-247E-46DC-92F1-FA61AF534FF4}" type="datetimeFigureOut">
              <a:rPr lang="en-US" smtClean="0"/>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936FA-A926-49D1-A464-4CF27EA8423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6E1BB0-247E-46DC-92F1-FA61AF534FF4}" type="datetimeFigureOut">
              <a:rPr lang="en-US" smtClean="0"/>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38F936FA-A926-49D1-A464-4CF27EA8423B}"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D6E1BB0-247E-46DC-92F1-FA61AF534FF4}" type="datetimeFigureOut">
              <a:rPr lang="en-US" smtClean="0"/>
              <a:t>3/29/2020</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8F936FA-A926-49D1-A464-4CF27EA8423B}"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5" name="TextBox 4"/>
          <p:cNvSpPr txBox="1"/>
          <p:nvPr/>
        </p:nvSpPr>
        <p:spPr>
          <a:xfrm>
            <a:off x="990600" y="1243548"/>
            <a:ext cx="10210800" cy="3785652"/>
          </a:xfrm>
          <a:prstGeom prst="rect">
            <a:avLst/>
          </a:prstGeom>
          <a:noFill/>
        </p:spPr>
        <p:txBody>
          <a:bodyPr wrap="square" rtlCol="0">
            <a:spAutoFit/>
          </a:bodyPr>
          <a:lstStyle/>
          <a:p>
            <a:pPr algn="ctr" rtl="1"/>
            <a:r>
              <a:rPr lang="ar-EG" sz="8000" b="1" dirty="0">
                <a:solidFill>
                  <a:srgbClr val="FFFFFF"/>
                </a:solidFill>
              </a:rPr>
              <a:t>ملخص وتبسيط هل فيروس الكورونا أكبر دليل على التطور كما قال </a:t>
            </a:r>
            <a:r>
              <a:rPr lang="ar-EG" sz="8000" b="1" dirty="0" smtClean="0">
                <a:solidFill>
                  <a:srgbClr val="FFFFFF"/>
                </a:solidFill>
              </a:rPr>
              <a:t>البعض؟ </a:t>
            </a:r>
            <a:endParaRPr lang="en-US" sz="8000" b="1" dirty="0">
              <a:solidFill>
                <a:srgbClr val="FFFFFF"/>
              </a:solidFill>
            </a:endParaRPr>
          </a:p>
        </p:txBody>
      </p:sp>
    </p:spTree>
    <p:extLst>
      <p:ext uri="{BB962C8B-B14F-4D97-AF65-F5344CB8AC3E}">
        <p14:creationId xmlns:p14="http://schemas.microsoft.com/office/powerpoint/2010/main" val="197609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11" name="TextBox 10"/>
          <p:cNvSpPr txBox="1"/>
          <p:nvPr/>
        </p:nvSpPr>
        <p:spPr>
          <a:xfrm>
            <a:off x="228600" y="2659559"/>
            <a:ext cx="11734800" cy="1569660"/>
          </a:xfrm>
          <a:prstGeom prst="rect">
            <a:avLst/>
          </a:prstGeom>
          <a:noFill/>
        </p:spPr>
        <p:txBody>
          <a:bodyPr wrap="square" rtlCol="0">
            <a:spAutoFit/>
          </a:bodyPr>
          <a:lstStyle/>
          <a:p>
            <a:pPr algn="ctr"/>
            <a:r>
              <a:rPr lang="en-CA" sz="9600" b="1" u="sng" dirty="0">
                <a:solidFill>
                  <a:srgbClr val="00B0F0"/>
                </a:solidFill>
              </a:rPr>
              <a:t>www.drghaly.com</a:t>
            </a:r>
            <a:endParaRPr lang="ar-EG" sz="9600" b="1" u="sng" dirty="0">
              <a:solidFill>
                <a:srgbClr val="00B0F0"/>
              </a:solidFill>
            </a:endParaRPr>
          </a:p>
        </p:txBody>
      </p:sp>
    </p:spTree>
    <p:extLst>
      <p:ext uri="{BB962C8B-B14F-4D97-AF65-F5344CB8AC3E}">
        <p14:creationId xmlns:p14="http://schemas.microsoft.com/office/powerpoint/2010/main" val="342257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7" name="TextBox 6"/>
          <p:cNvSpPr txBox="1"/>
          <p:nvPr/>
        </p:nvSpPr>
        <p:spPr>
          <a:xfrm>
            <a:off x="342900" y="2644170"/>
            <a:ext cx="11506200" cy="1569660"/>
          </a:xfrm>
          <a:prstGeom prst="rect">
            <a:avLst/>
          </a:prstGeom>
          <a:noFill/>
        </p:spPr>
        <p:txBody>
          <a:bodyPr wrap="square" rtlCol="0">
            <a:spAutoFit/>
          </a:bodyPr>
          <a:lstStyle/>
          <a:p>
            <a:pPr algn="ctr" rtl="1"/>
            <a:r>
              <a:rPr lang="ar-EG" sz="9600" b="1" dirty="0">
                <a:solidFill>
                  <a:srgbClr val="FFFFFF"/>
                </a:solidFill>
              </a:rPr>
              <a:t>والمجد لله دائما</a:t>
            </a:r>
          </a:p>
        </p:txBody>
      </p:sp>
    </p:spTree>
    <p:extLst>
      <p:ext uri="{BB962C8B-B14F-4D97-AF65-F5344CB8AC3E}">
        <p14:creationId xmlns:p14="http://schemas.microsoft.com/office/powerpoint/2010/main" val="219586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304800" y="914400"/>
            <a:ext cx="11734800" cy="4524315"/>
          </a:xfrm>
          <a:prstGeom prst="rect">
            <a:avLst/>
          </a:prstGeom>
          <a:noFill/>
        </p:spPr>
        <p:txBody>
          <a:bodyPr wrap="square" rtlCol="0">
            <a:spAutoFit/>
          </a:bodyPr>
          <a:lstStyle/>
          <a:p>
            <a:pPr algn="r" rtl="1"/>
            <a:r>
              <a:rPr lang="ar-EG" sz="3200" b="1" dirty="0">
                <a:solidFill>
                  <a:srgbClr val="FFC000"/>
                </a:solidFill>
              </a:rPr>
              <a:t>يدعي البعض ان فيروس </a:t>
            </a:r>
            <a:r>
              <a:rPr lang="ar-EG" sz="3200" b="1" dirty="0" err="1">
                <a:solidFill>
                  <a:srgbClr val="FFC000"/>
                </a:solidFill>
              </a:rPr>
              <a:t>كوفيد</a:t>
            </a:r>
            <a:r>
              <a:rPr lang="ar-EG" sz="3200" b="1" dirty="0">
                <a:solidFill>
                  <a:srgbClr val="FFC000"/>
                </a:solidFill>
              </a:rPr>
              <a:t> 19 الجديد هو اكبر دليل على التطور الذي يحدث امام اعيننا </a:t>
            </a:r>
          </a:p>
          <a:p>
            <a:pPr algn="r" rtl="1"/>
            <a:r>
              <a:rPr lang="ar-EG" sz="3200" b="1" dirty="0">
                <a:solidFill>
                  <a:srgbClr val="FFFFFF"/>
                </a:solidFill>
              </a:rPr>
              <a:t>أولا العلماء حتى الان غير متأكدين ان كان انتاج بشري ام تنوع من عائلة الكورونا التي تحتوي على العديد من أنواع الفيروسات. </a:t>
            </a:r>
          </a:p>
          <a:p>
            <a:pPr algn="r" rtl="1"/>
            <a:r>
              <a:rPr lang="ar-EG" sz="3200" b="1" dirty="0">
                <a:solidFill>
                  <a:srgbClr val="FFFFFF"/>
                </a:solidFill>
              </a:rPr>
              <a:t>حتى لو كان تنوع فهل التنوع </a:t>
            </a:r>
            <a:r>
              <a:rPr lang="en-CA" sz="3200" b="1" dirty="0">
                <a:solidFill>
                  <a:srgbClr val="FFFFFF"/>
                </a:solidFill>
              </a:rPr>
              <a:t>variation </a:t>
            </a:r>
            <a:r>
              <a:rPr lang="ar-EG" sz="3200" b="1" dirty="0">
                <a:solidFill>
                  <a:srgbClr val="FFFFFF"/>
                </a:solidFill>
              </a:rPr>
              <a:t>هو تطور </a:t>
            </a:r>
            <a:r>
              <a:rPr lang="en-CA" sz="3200" b="1" dirty="0">
                <a:solidFill>
                  <a:srgbClr val="FFFFFF"/>
                </a:solidFill>
              </a:rPr>
              <a:t>Macroevolution؟ </a:t>
            </a:r>
            <a:r>
              <a:rPr lang="ar-EG" sz="3200" b="1" dirty="0">
                <a:solidFill>
                  <a:srgbClr val="FFFFFF"/>
                </a:solidFill>
              </a:rPr>
              <a:t>الإجابة لا </a:t>
            </a:r>
          </a:p>
          <a:p>
            <a:pPr algn="r" rtl="1"/>
            <a:r>
              <a:rPr lang="ar-EG" sz="3200" b="1" dirty="0">
                <a:solidFill>
                  <a:srgbClr val="FFFFFF"/>
                </a:solidFill>
              </a:rPr>
              <a:t>فالتنوع هو لا يحدث فيه تغير من جنس لأخر ولكن التنوع في نفس الجنس هو لا يعتبر </a:t>
            </a:r>
            <a:r>
              <a:rPr lang="ar-EG" sz="3200" b="1" dirty="0" smtClean="0">
                <a:solidFill>
                  <a:srgbClr val="FFFFFF"/>
                </a:solidFill>
              </a:rPr>
              <a:t>تطور. </a:t>
            </a:r>
            <a:r>
              <a:rPr lang="ar-EG" sz="3200" b="1" dirty="0" err="1" smtClean="0">
                <a:solidFill>
                  <a:srgbClr val="FFFFFF"/>
                </a:solidFill>
              </a:rPr>
              <a:t>فالكورونا</a:t>
            </a:r>
            <a:r>
              <a:rPr lang="ar-EG" sz="3200" b="1" dirty="0" smtClean="0">
                <a:solidFill>
                  <a:srgbClr val="FFFFFF"/>
                </a:solidFill>
              </a:rPr>
              <a:t> لم يتطور لشيء اخر. </a:t>
            </a:r>
            <a:endParaRPr lang="ar-EG" sz="3200" b="1" dirty="0">
              <a:solidFill>
                <a:srgbClr val="FFFFFF"/>
              </a:solidFill>
            </a:endParaRPr>
          </a:p>
          <a:p>
            <a:pPr algn="r" rtl="1"/>
            <a:r>
              <a:rPr lang="ar-EG" sz="3200" b="1" dirty="0">
                <a:solidFill>
                  <a:srgbClr val="FFFFFF"/>
                </a:solidFill>
              </a:rPr>
              <a:t>ثانيا من الناحية الجينية فيروس </a:t>
            </a:r>
            <a:r>
              <a:rPr lang="ar-EG" sz="3200" b="1" dirty="0" err="1">
                <a:solidFill>
                  <a:srgbClr val="FFFFFF"/>
                </a:solidFill>
              </a:rPr>
              <a:t>كوفيد</a:t>
            </a:r>
            <a:r>
              <a:rPr lang="ar-EG" sz="3200" b="1" dirty="0">
                <a:solidFill>
                  <a:srgbClr val="FFFFFF"/>
                </a:solidFill>
              </a:rPr>
              <a:t> 19 لم يكتسب جين جديد ليس له وجود سابق بل تغير في اكواد سببت ان يصيب الانسان</a:t>
            </a:r>
            <a:endParaRPr lang="ar-EG" sz="3200" b="1" dirty="0" smtClean="0">
              <a:solidFill>
                <a:srgbClr val="FFFFFF"/>
              </a:solidFill>
            </a:endParaRPr>
          </a:p>
        </p:txBody>
      </p:sp>
    </p:spTree>
    <p:extLst>
      <p:ext uri="{BB962C8B-B14F-4D97-AF65-F5344CB8AC3E}">
        <p14:creationId xmlns:p14="http://schemas.microsoft.com/office/powerpoint/2010/main" val="106345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716113"/>
            <a:ext cx="11734800" cy="3046988"/>
          </a:xfrm>
          <a:prstGeom prst="rect">
            <a:avLst/>
          </a:prstGeom>
          <a:noFill/>
        </p:spPr>
        <p:txBody>
          <a:bodyPr wrap="square" rtlCol="0">
            <a:spAutoFit/>
          </a:bodyPr>
          <a:lstStyle/>
          <a:p>
            <a:pPr algn="r" rtl="1"/>
            <a:r>
              <a:rPr lang="ar-EG" sz="3200" b="1" dirty="0">
                <a:solidFill>
                  <a:srgbClr val="FFFFFF"/>
                </a:solidFill>
              </a:rPr>
              <a:t>ثالثا الفيروس هو لا يعتبر كائن ينقسم ذاتيا لكي يعتبر حي يتطور ولكن يعتمد على عائل </a:t>
            </a:r>
          </a:p>
          <a:p>
            <a:pPr algn="r" rtl="1"/>
            <a:r>
              <a:rPr lang="ar-EG" sz="3200" b="1" dirty="0">
                <a:solidFill>
                  <a:srgbClr val="FFFFFF"/>
                </a:solidFill>
              </a:rPr>
              <a:t>في بحث قدم في موقع </a:t>
            </a:r>
            <a:r>
              <a:rPr lang="ar-EG" sz="3200" b="1" dirty="0" err="1">
                <a:solidFill>
                  <a:srgbClr val="FFFFFF"/>
                </a:solidFill>
              </a:rPr>
              <a:t>فيرولوجي</a:t>
            </a:r>
            <a:r>
              <a:rPr lang="ar-EG" sz="3200" b="1" dirty="0">
                <a:solidFill>
                  <a:srgbClr val="FFFFFF"/>
                </a:solidFill>
              </a:rPr>
              <a:t> قدم عشر اسباب لماذا لا يمكن ان يضاف الفيروسات الي شجرة التطور </a:t>
            </a:r>
            <a:r>
              <a:rPr lang="ar-EG" sz="3200" b="1" dirty="0" err="1">
                <a:solidFill>
                  <a:srgbClr val="FFFFFF"/>
                </a:solidFill>
              </a:rPr>
              <a:t>لانه</a:t>
            </a:r>
            <a:r>
              <a:rPr lang="ar-EG" sz="3200" b="1" dirty="0">
                <a:solidFill>
                  <a:srgbClr val="FFFFFF"/>
                </a:solidFill>
              </a:rPr>
              <a:t> لا يعتبر اصلا كائن حي ولهذا رفض تماما ان يكون مصدر للحياة. </a:t>
            </a:r>
          </a:p>
          <a:p>
            <a:pPr algn="r" rtl="1"/>
            <a:r>
              <a:rPr lang="ar-EG" sz="3200" b="1" dirty="0">
                <a:solidFill>
                  <a:srgbClr val="FFFFFF"/>
                </a:solidFill>
              </a:rPr>
              <a:t>فالفيروسات أصلا ضد التطور جملة وتفصيل. </a:t>
            </a:r>
            <a:endParaRPr lang="ar-EG" sz="3200" b="1" dirty="0" smtClean="0">
              <a:solidFill>
                <a:srgbClr val="FFFFFF"/>
              </a:solidFill>
            </a:endParaRPr>
          </a:p>
          <a:p>
            <a:pPr algn="r" rtl="1"/>
            <a:r>
              <a:rPr lang="ar-EG" sz="3200" b="1" dirty="0">
                <a:solidFill>
                  <a:srgbClr val="FFFFFF"/>
                </a:solidFill>
              </a:rPr>
              <a:t>الكورونا مثل بقية الفيروسات يستخدم الخلية لتتكاثر عن طريق مكونات الخلية الموجودة لان </a:t>
            </a:r>
            <a:r>
              <a:rPr lang="ar-EG" sz="3200" b="1" dirty="0" err="1">
                <a:solidFill>
                  <a:srgbClr val="FFFFFF"/>
                </a:solidFill>
              </a:rPr>
              <a:t>الفيرس</a:t>
            </a:r>
            <a:r>
              <a:rPr lang="ar-EG" sz="3200" b="1" dirty="0">
                <a:solidFill>
                  <a:srgbClr val="FFFFFF"/>
                </a:solidFill>
              </a:rPr>
              <a:t> لا يستطيع يكون الاعضاء المطلوبة لتضاعف شريطه النووي </a:t>
            </a:r>
          </a:p>
        </p:txBody>
      </p:sp>
      <p:pic>
        <p:nvPicPr>
          <p:cNvPr id="2" name="Picture 1"/>
          <p:cNvPicPr>
            <a:picLocks noChangeAspect="1"/>
          </p:cNvPicPr>
          <p:nvPr/>
        </p:nvPicPr>
        <p:blipFill>
          <a:blip r:embed="rId2"/>
          <a:stretch>
            <a:fillRect/>
          </a:stretch>
        </p:blipFill>
        <p:spPr>
          <a:xfrm>
            <a:off x="1981200" y="3962400"/>
            <a:ext cx="8229600" cy="2650353"/>
          </a:xfrm>
          <a:prstGeom prst="rect">
            <a:avLst/>
          </a:prstGeom>
        </p:spPr>
      </p:pic>
    </p:spTree>
    <p:extLst>
      <p:ext uri="{BB962C8B-B14F-4D97-AF65-F5344CB8AC3E}">
        <p14:creationId xmlns:p14="http://schemas.microsoft.com/office/powerpoint/2010/main" val="1695915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243512"/>
            <a:ext cx="11734800" cy="5016758"/>
          </a:xfrm>
          <a:prstGeom prst="rect">
            <a:avLst/>
          </a:prstGeom>
          <a:noFill/>
        </p:spPr>
        <p:txBody>
          <a:bodyPr wrap="square" rtlCol="0">
            <a:spAutoFit/>
          </a:bodyPr>
          <a:lstStyle/>
          <a:p>
            <a:pPr algn="r" rtl="1"/>
            <a:r>
              <a:rPr lang="ar-EG" sz="3200" b="1" dirty="0">
                <a:solidFill>
                  <a:srgbClr val="FFFFFF"/>
                </a:solidFill>
              </a:rPr>
              <a:t>ولكن </a:t>
            </a:r>
            <a:r>
              <a:rPr lang="ar-EG" sz="3200" b="1" dirty="0" err="1">
                <a:solidFill>
                  <a:srgbClr val="FFFFFF"/>
                </a:solidFill>
              </a:rPr>
              <a:t>الفيرس</a:t>
            </a:r>
            <a:r>
              <a:rPr lang="ar-EG" sz="3200" b="1" dirty="0">
                <a:solidFill>
                  <a:srgbClr val="FFFFFF"/>
                </a:solidFill>
              </a:rPr>
              <a:t> أحيانا يترك جزء صغير من الار ان ايه او الدي ان ايه في العائل </a:t>
            </a:r>
            <a:r>
              <a:rPr lang="ar-EG" sz="3200" b="1" dirty="0" smtClean="0">
                <a:solidFill>
                  <a:srgbClr val="FFFFFF"/>
                </a:solidFill>
              </a:rPr>
              <a:t>ويأخذ </a:t>
            </a:r>
            <a:r>
              <a:rPr lang="ar-EG" sz="3200" b="1" dirty="0">
                <a:solidFill>
                  <a:srgbClr val="FFFFFF"/>
                </a:solidFill>
              </a:rPr>
              <a:t>جزء من دي ان ايه او ار ان ايه العائل معه وبهذا يتغير ويحدث له ما يشبه الطفرة وتحدث نسبة تغيير تزداد في أجيال عديدة </a:t>
            </a:r>
            <a:r>
              <a:rPr lang="ar-EG" sz="3200" b="1" dirty="0" smtClean="0">
                <a:solidFill>
                  <a:srgbClr val="FFFFFF"/>
                </a:solidFill>
              </a:rPr>
              <a:t>الى ان يفنى</a:t>
            </a:r>
            <a:endParaRPr lang="ar-EG" sz="3200" b="1" dirty="0">
              <a:solidFill>
                <a:srgbClr val="FFFFFF"/>
              </a:solidFill>
            </a:endParaRPr>
          </a:p>
          <a:p>
            <a:pPr algn="r" rtl="1"/>
            <a:r>
              <a:rPr lang="ar-EG" sz="3200" b="1" dirty="0">
                <a:solidFill>
                  <a:srgbClr val="FFFFFF"/>
                </a:solidFill>
              </a:rPr>
              <a:t>هذا لا يعتبر تطور ولكن تغير وتنوع بل يقيم تدهور لأنه يقود لخسارة جينية </a:t>
            </a:r>
            <a:r>
              <a:rPr lang="ar-EG" sz="3200" b="1" dirty="0" err="1">
                <a:solidFill>
                  <a:srgbClr val="FFFFFF"/>
                </a:solidFill>
              </a:rPr>
              <a:t>للفيرس</a:t>
            </a:r>
            <a:r>
              <a:rPr lang="ar-EG" sz="3200" b="1" dirty="0">
                <a:solidFill>
                  <a:srgbClr val="FFFFFF"/>
                </a:solidFill>
              </a:rPr>
              <a:t>. </a:t>
            </a:r>
          </a:p>
          <a:p>
            <a:pPr algn="r" rtl="1"/>
            <a:r>
              <a:rPr lang="ar-EG" sz="3200" b="1" dirty="0">
                <a:solidFill>
                  <a:srgbClr val="FFFFFF"/>
                </a:solidFill>
              </a:rPr>
              <a:t>قلة من الفيروسات مضر لا تتعدي 1\10,000 والباقي مئة مليون غير مضر بل غالبا هو مفيد </a:t>
            </a:r>
          </a:p>
          <a:p>
            <a:pPr algn="l"/>
            <a:r>
              <a:rPr lang="en-CA" sz="3200" b="1" dirty="0">
                <a:solidFill>
                  <a:srgbClr val="FFFFFF"/>
                </a:solidFill>
              </a:rPr>
              <a:t>Barber, M.R. et al., Association of RIG-I with innate immunity of ducks to influenza, PNAS 107(13):5913–5918, 2010.</a:t>
            </a:r>
          </a:p>
          <a:p>
            <a:pPr algn="r" rtl="1"/>
            <a:r>
              <a:rPr lang="en-CA" sz="3200" b="1" dirty="0" smtClean="0">
                <a:solidFill>
                  <a:srgbClr val="FFFFFF"/>
                </a:solidFill>
              </a:rPr>
              <a:t>.</a:t>
            </a:r>
            <a:endParaRPr lang="en-CA" sz="3200" b="1" dirty="0">
              <a:solidFill>
                <a:srgbClr val="FFFFFF"/>
              </a:solidFill>
            </a:endParaRPr>
          </a:p>
        </p:txBody>
      </p:sp>
    </p:spTree>
    <p:extLst>
      <p:ext uri="{BB962C8B-B14F-4D97-AF65-F5344CB8AC3E}">
        <p14:creationId xmlns:p14="http://schemas.microsoft.com/office/powerpoint/2010/main" val="166275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243512"/>
            <a:ext cx="11734800" cy="5509200"/>
          </a:xfrm>
          <a:prstGeom prst="rect">
            <a:avLst/>
          </a:prstGeom>
          <a:noFill/>
        </p:spPr>
        <p:txBody>
          <a:bodyPr wrap="square" rtlCol="0">
            <a:spAutoFit/>
          </a:bodyPr>
          <a:lstStyle/>
          <a:p>
            <a:pPr algn="r" rtl="1"/>
            <a:r>
              <a:rPr lang="ar-EG" sz="3200" b="1" dirty="0">
                <a:solidFill>
                  <a:srgbClr val="FFFFFF"/>
                </a:solidFill>
              </a:rPr>
              <a:t>سواء لتتحكم في كمية البكتيريا لكيلا تزيد وتضر وبدون هذه الفيروسات ممكن البكتيريا المفيدة تتحول لمضرة جائعة لاستمرار نموها وتقضي على جسمنا. فهذه الفيروسات تمنع نموها الزائد </a:t>
            </a:r>
            <a:r>
              <a:rPr lang="ar-EG" sz="3200" b="1" dirty="0" smtClean="0">
                <a:solidFill>
                  <a:srgbClr val="FFFFFF"/>
                </a:solidFill>
              </a:rPr>
              <a:t>وأيضا تفيد البكتيريا المفيدة بحمايتها من مواد سامة من خلال التنوع</a:t>
            </a:r>
            <a:endParaRPr lang="ar-EG" sz="3200" b="1" dirty="0">
              <a:solidFill>
                <a:srgbClr val="FFFFFF"/>
              </a:solidFill>
            </a:endParaRPr>
          </a:p>
          <a:p>
            <a:pPr algn="r" rtl="1"/>
            <a:r>
              <a:rPr lang="ar-EG" sz="3200" b="1" dirty="0">
                <a:solidFill>
                  <a:srgbClr val="FFFFFF"/>
                </a:solidFill>
              </a:rPr>
              <a:t>فالفيروسات تتحكم في كمية وتنوع البكتيريا المفيدة </a:t>
            </a:r>
          </a:p>
          <a:p>
            <a:pPr algn="l"/>
            <a:r>
              <a:rPr lang="en-CA" sz="3200" b="1" dirty="0">
                <a:solidFill>
                  <a:srgbClr val="FFFFFF"/>
                </a:solidFill>
              </a:rPr>
              <a:t>Francis, J.W., Ingle, M., and Wood, T.C., Bacteriophages as beneficial regulators of the mammalian Microbiome, Proc. Int. Conf. Creationism 8:152–157, 2018; creationicc.org.</a:t>
            </a:r>
          </a:p>
          <a:p>
            <a:pPr algn="r" rtl="1"/>
            <a:r>
              <a:rPr lang="ar-EG" sz="3200" b="1" dirty="0">
                <a:solidFill>
                  <a:srgbClr val="FFFFFF"/>
                </a:solidFill>
              </a:rPr>
              <a:t>أيضا الفيروسات تنقل مواد وراثية بين انواع الجنس الواحد هي بالفعل مفيدة. </a:t>
            </a:r>
            <a:r>
              <a:rPr lang="ar-EG" sz="3200" b="1" dirty="0" smtClean="0">
                <a:solidFill>
                  <a:srgbClr val="FFFFFF"/>
                </a:solidFill>
              </a:rPr>
              <a:t>بل </a:t>
            </a:r>
            <a:r>
              <a:rPr lang="ar-EG" sz="3200" b="1" dirty="0">
                <a:solidFill>
                  <a:srgbClr val="FFFFFF"/>
                </a:solidFill>
              </a:rPr>
              <a:t>هي حاليا تحمل جينات مناسبة للمناعة </a:t>
            </a:r>
            <a:r>
              <a:rPr lang="ar-EG" sz="3200" b="1" dirty="0" smtClean="0">
                <a:solidFill>
                  <a:srgbClr val="FFFFFF"/>
                </a:solidFill>
              </a:rPr>
              <a:t>أيضا من خلية لأخر في العائل ومن فرد لأخر في نفس جنس العائل. </a:t>
            </a:r>
            <a:endParaRPr lang="ar-EG" sz="3200" b="1" dirty="0">
              <a:solidFill>
                <a:srgbClr val="FFFFFF"/>
              </a:solidFill>
            </a:endParaRPr>
          </a:p>
          <a:p>
            <a:pPr algn="r" rtl="1"/>
            <a:r>
              <a:rPr lang="ar-EG" sz="3200" b="1" dirty="0">
                <a:solidFill>
                  <a:srgbClr val="FFFFFF"/>
                </a:solidFill>
              </a:rPr>
              <a:t>فشرح دكتور جيري </a:t>
            </a:r>
            <a:r>
              <a:rPr lang="ar-EG" sz="3200" b="1" dirty="0" err="1" smtClean="0">
                <a:solidFill>
                  <a:srgbClr val="FFFFFF"/>
                </a:solidFill>
              </a:rPr>
              <a:t>بيرجمان</a:t>
            </a:r>
            <a:endParaRPr lang="ar-EG" sz="3200" b="1" dirty="0">
              <a:solidFill>
                <a:srgbClr val="FFFFFF"/>
              </a:solidFill>
            </a:endParaRPr>
          </a:p>
        </p:txBody>
      </p:sp>
    </p:spTree>
    <p:extLst>
      <p:ext uri="{BB962C8B-B14F-4D97-AF65-F5344CB8AC3E}">
        <p14:creationId xmlns:p14="http://schemas.microsoft.com/office/powerpoint/2010/main" val="45912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243512"/>
            <a:ext cx="11734800" cy="2554545"/>
          </a:xfrm>
          <a:prstGeom prst="rect">
            <a:avLst/>
          </a:prstGeom>
          <a:noFill/>
        </p:spPr>
        <p:txBody>
          <a:bodyPr wrap="square" rtlCol="0">
            <a:spAutoFit/>
          </a:bodyPr>
          <a:lstStyle/>
          <a:p>
            <a:pPr algn="r" rtl="1"/>
            <a:r>
              <a:rPr lang="ar-EG" sz="3200" b="1" dirty="0">
                <a:solidFill>
                  <a:srgbClr val="FFFFFF"/>
                </a:solidFill>
              </a:rPr>
              <a:t>الفيروسات </a:t>
            </a:r>
            <a:r>
              <a:rPr lang="ar-EG" sz="3200" b="1" dirty="0" smtClean="0">
                <a:solidFill>
                  <a:srgbClr val="FFFFFF"/>
                </a:solidFill>
              </a:rPr>
              <a:t>من </a:t>
            </a:r>
            <a:r>
              <a:rPr lang="ar-EG" sz="3200" b="1" dirty="0">
                <a:solidFill>
                  <a:srgbClr val="FFFFFF"/>
                </a:solidFill>
              </a:rPr>
              <a:t>وظيفتها انها تحمل جينات من نبات او حيوان الي اخر. فالفيروس هو جزء من نظام يساعد على احداث تنوع وهو هام وخطير للحياة بل وايضا يحملوا مناعة ضد امراض وينقلوها من كائن لأخر. </a:t>
            </a:r>
            <a:endParaRPr lang="ar-EG" sz="3200" b="1" dirty="0" smtClean="0">
              <a:solidFill>
                <a:srgbClr val="FFFFFF"/>
              </a:solidFill>
            </a:endParaRPr>
          </a:p>
          <a:p>
            <a:pPr algn="r" rtl="1"/>
            <a:r>
              <a:rPr lang="ar-EG" sz="3200" b="1" dirty="0">
                <a:solidFill>
                  <a:srgbClr val="FFFFFF"/>
                </a:solidFill>
              </a:rPr>
              <a:t>معظم الفيروسات تعيش في العائل بدون ما تسبب اي مشاكل. الفيروسات التي تسبب امراض اتضح بالدليل انه هناك شيء حدث خطأ (جعلتها مضرة</a:t>
            </a:r>
            <a:r>
              <a:rPr lang="ar-EG" sz="3200" b="1" dirty="0" smtClean="0">
                <a:solidFill>
                  <a:srgbClr val="FFFFFF"/>
                </a:solidFill>
              </a:rPr>
              <a:t>)</a:t>
            </a:r>
            <a:endParaRPr lang="ar-EG" sz="3200" b="1" dirty="0">
              <a:solidFill>
                <a:srgbClr val="FFFFFF"/>
              </a:solidFill>
            </a:endParaRPr>
          </a:p>
        </p:txBody>
      </p:sp>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1700" y="3892945"/>
            <a:ext cx="7848600" cy="2686907"/>
          </a:xfrm>
          <a:prstGeom prst="rect">
            <a:avLst/>
          </a:prstGeom>
        </p:spPr>
      </p:pic>
    </p:spTree>
    <p:extLst>
      <p:ext uri="{BB962C8B-B14F-4D97-AF65-F5344CB8AC3E}">
        <p14:creationId xmlns:p14="http://schemas.microsoft.com/office/powerpoint/2010/main" val="2900761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243512"/>
            <a:ext cx="11734800" cy="5509200"/>
          </a:xfrm>
          <a:prstGeom prst="rect">
            <a:avLst/>
          </a:prstGeom>
          <a:noFill/>
        </p:spPr>
        <p:txBody>
          <a:bodyPr wrap="square" rtlCol="0">
            <a:spAutoFit/>
          </a:bodyPr>
          <a:lstStyle/>
          <a:p>
            <a:pPr algn="r" rtl="1"/>
            <a:r>
              <a:rPr lang="ar-EG" sz="3200" b="1" dirty="0">
                <a:solidFill>
                  <a:srgbClr val="FFFFFF"/>
                </a:solidFill>
              </a:rPr>
              <a:t>أي الفيروسات هي مصممة لفائدة الكائنات وبتدهور القلة يصبح مضر ويصيب الكائنات. هذا ليس تطور بل تدهور. هذا في الحقيقة ليس فقط يعطي دليل على خطا ادعاء التطور الذي يفشل في تفسير هذا وليس فقط يعطي دليل على الخلق الذي شرح </a:t>
            </a:r>
            <a:r>
              <a:rPr lang="ar-EG" sz="3200" b="1" dirty="0" smtClean="0">
                <a:solidFill>
                  <a:srgbClr val="FFFFFF"/>
                </a:solidFill>
              </a:rPr>
              <a:t>نموذج </a:t>
            </a:r>
            <a:r>
              <a:rPr lang="ar-EG" sz="3200" b="1" dirty="0">
                <a:solidFill>
                  <a:srgbClr val="FFFFFF"/>
                </a:solidFill>
              </a:rPr>
              <a:t>يتماشى مع هذا وبدقة بل ايضا يؤكد دقة وصدق ما قاله الكتاب المقدس في ان الطبيعة والكائنات خلقت رائعة اولا ثم بالخطية والسقوط بدأ التدهور والانحدار وبدا يتغير بعض الفيروسات التي كانت قبلا مفيدة الي ضارة </a:t>
            </a:r>
            <a:r>
              <a:rPr lang="ar-EG" sz="3200" b="1" dirty="0" smtClean="0">
                <a:solidFill>
                  <a:srgbClr val="FFFFFF"/>
                </a:solidFill>
              </a:rPr>
              <a:t>ومعدية فهذا دليل على التدهور وليس التطور</a:t>
            </a:r>
            <a:endParaRPr lang="ar-EG" sz="3200" b="1" dirty="0">
              <a:solidFill>
                <a:srgbClr val="FFFFFF"/>
              </a:solidFill>
            </a:endParaRPr>
          </a:p>
          <a:p>
            <a:pPr algn="r" rtl="1"/>
            <a:r>
              <a:rPr lang="ar-EG" sz="3200" b="1" dirty="0">
                <a:solidFill>
                  <a:srgbClr val="FFFFFF"/>
                </a:solidFill>
              </a:rPr>
              <a:t> ما هو أيضا ضد التطور تماما وهو ان الفيروسات عندما تحدث لها التغيرات وتتزايد هذه التغيرات وتتراكم هي  تتدمر وتنتهي </a:t>
            </a:r>
            <a:r>
              <a:rPr lang="ar-EG" sz="3200" b="1" dirty="0" smtClean="0">
                <a:solidFill>
                  <a:srgbClr val="FFFFFF"/>
                </a:solidFill>
              </a:rPr>
              <a:t>ولا تتطور لشيء فتغير </a:t>
            </a:r>
            <a:r>
              <a:rPr lang="ar-EG" sz="3200" b="1" dirty="0" err="1" smtClean="0">
                <a:solidFill>
                  <a:srgbClr val="FFFFFF"/>
                </a:solidFill>
              </a:rPr>
              <a:t>الفيرس</a:t>
            </a:r>
            <a:r>
              <a:rPr lang="ar-EG" sz="3200" b="1" dirty="0" smtClean="0">
                <a:solidFill>
                  <a:srgbClr val="FFFFFF"/>
                </a:solidFill>
              </a:rPr>
              <a:t> هو تدهور ويستخدم </a:t>
            </a:r>
            <a:r>
              <a:rPr lang="ar-EG" sz="3200" b="1" dirty="0">
                <a:solidFill>
                  <a:srgbClr val="FFFFFF"/>
                </a:solidFill>
              </a:rPr>
              <a:t>تعبير </a:t>
            </a:r>
            <a:r>
              <a:rPr lang="ar-EG" sz="3200" b="1" dirty="0" err="1">
                <a:solidFill>
                  <a:srgbClr val="FFFFFF"/>
                </a:solidFill>
              </a:rPr>
              <a:t>الفيرس</a:t>
            </a:r>
            <a:r>
              <a:rPr lang="ar-EG" sz="3200" b="1" dirty="0">
                <a:solidFill>
                  <a:srgbClr val="FFFFFF"/>
                </a:solidFill>
              </a:rPr>
              <a:t> حرق نفسه </a:t>
            </a:r>
            <a:r>
              <a:rPr lang="en-CA" sz="3200" b="1" dirty="0">
                <a:solidFill>
                  <a:srgbClr val="FFFFFF"/>
                </a:solidFill>
              </a:rPr>
              <a:t>burn itself out </a:t>
            </a:r>
            <a:r>
              <a:rPr lang="ar-EG" sz="3200" b="1" dirty="0">
                <a:solidFill>
                  <a:srgbClr val="FFFFFF"/>
                </a:solidFill>
              </a:rPr>
              <a:t>وهذا ما حدث لفيروس الانفلونزا الخطير الشهير </a:t>
            </a:r>
            <a:r>
              <a:rPr lang="en-CA" sz="3200" b="1" dirty="0">
                <a:solidFill>
                  <a:srgbClr val="FFFFFF"/>
                </a:solidFill>
              </a:rPr>
              <a:t>H1N1 influenza </a:t>
            </a:r>
            <a:r>
              <a:rPr lang="ar-EG" sz="3200" b="1" dirty="0">
                <a:solidFill>
                  <a:srgbClr val="FFFFFF"/>
                </a:solidFill>
              </a:rPr>
              <a:t>الذي استمر بالطريقة السابقة التي تكلمت عنها يتغير حتى تدمر تماما واندثر </a:t>
            </a:r>
          </a:p>
        </p:txBody>
      </p:sp>
    </p:spTree>
    <p:extLst>
      <p:ext uri="{BB962C8B-B14F-4D97-AF65-F5344CB8AC3E}">
        <p14:creationId xmlns:p14="http://schemas.microsoft.com/office/powerpoint/2010/main" val="395401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243512"/>
            <a:ext cx="11734800" cy="6986528"/>
          </a:xfrm>
          <a:prstGeom prst="rect">
            <a:avLst/>
          </a:prstGeom>
          <a:noFill/>
        </p:spPr>
        <p:txBody>
          <a:bodyPr wrap="square" rtlCol="0">
            <a:spAutoFit/>
          </a:bodyPr>
          <a:lstStyle/>
          <a:p>
            <a:pPr algn="r" rtl="1"/>
            <a:r>
              <a:rPr lang="ar-EG" sz="3200" b="1" dirty="0">
                <a:solidFill>
                  <a:srgbClr val="FFFFFF"/>
                </a:solidFill>
              </a:rPr>
              <a:t>وهذا الفيروس كان يحدث له 14 تغير في السنة حتى اصبح 10% من الجينوم تغير ووقتها عندما وصل لهذا الحد من التدهور اندثر </a:t>
            </a:r>
          </a:p>
          <a:p>
            <a:pPr algn="l"/>
            <a:r>
              <a:rPr lang="en-CA" sz="3200" b="1" dirty="0">
                <a:solidFill>
                  <a:srgbClr val="FFFFFF"/>
                </a:solidFill>
              </a:rPr>
              <a:t>Carter, R.W., and Sanford, J.C., A new look at an old virus: mutation accumulation in the human H1N1 influenza virus since 1918, Theoretical Biology and Medical Modelling 9:42, 2012.</a:t>
            </a:r>
          </a:p>
          <a:p>
            <a:pPr algn="r" rtl="1"/>
            <a:r>
              <a:rPr lang="ar-EG" sz="3200" b="1" dirty="0">
                <a:solidFill>
                  <a:srgbClr val="FFFFFF"/>
                </a:solidFill>
              </a:rPr>
              <a:t>هذا ليس دراسة على فيروس واحد فقط بل كثيرين وايضا برنامج كمبيوتر على أنواع كثيرة</a:t>
            </a:r>
          </a:p>
          <a:p>
            <a:pPr algn="l"/>
            <a:r>
              <a:rPr lang="en-CA" sz="3200" b="1" dirty="0">
                <a:solidFill>
                  <a:srgbClr val="FFFFFF"/>
                </a:solidFill>
              </a:rPr>
              <a:t>Brewer, W., Smith, F.D., and Sanford, J.C., Information loss: potential for accelerating natural genetic attenuation of RNA viruses; in: Marks II, R.J., </a:t>
            </a:r>
            <a:r>
              <a:rPr lang="en-CA" sz="3200" b="1" dirty="0" err="1">
                <a:solidFill>
                  <a:srgbClr val="FFFFFF"/>
                </a:solidFill>
              </a:rPr>
              <a:t>Behe</a:t>
            </a:r>
            <a:r>
              <a:rPr lang="en-CA" sz="3200" b="1" dirty="0">
                <a:solidFill>
                  <a:srgbClr val="FFFFFF"/>
                </a:solidFill>
              </a:rPr>
              <a:t>, M.J., </a:t>
            </a:r>
            <a:r>
              <a:rPr lang="en-CA" sz="3200" b="1" dirty="0" err="1">
                <a:solidFill>
                  <a:srgbClr val="FFFFFF"/>
                </a:solidFill>
              </a:rPr>
              <a:t>Dembski</a:t>
            </a:r>
            <a:r>
              <a:rPr lang="en-CA" sz="3200" b="1" dirty="0">
                <a:solidFill>
                  <a:srgbClr val="FFFFFF"/>
                </a:solidFill>
              </a:rPr>
              <a:t>, W.A., Gordon, B., and Sanford, J.C. (Eds.), Biological Information—New Perspectives, World Scientific, Singapore, pp. 369–384, 2013.</a:t>
            </a:r>
          </a:p>
        </p:txBody>
      </p:sp>
    </p:spTree>
    <p:extLst>
      <p:ext uri="{BB962C8B-B14F-4D97-AF65-F5344CB8AC3E}">
        <p14:creationId xmlns:p14="http://schemas.microsoft.com/office/powerpoint/2010/main" val="58444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82265" y="3244334"/>
            <a:ext cx="184731" cy="369332"/>
          </a:xfrm>
          <a:prstGeom prst="rect">
            <a:avLst/>
          </a:prstGeom>
        </p:spPr>
        <p:txBody>
          <a:bodyPr wrap="none">
            <a:spAutoFit/>
          </a:bodyPr>
          <a:lstStyle/>
          <a:p>
            <a:endParaRPr lang="en-US" dirty="0"/>
          </a:p>
        </p:txBody>
      </p:sp>
      <p:sp>
        <p:nvSpPr>
          <p:cNvPr id="8" name="TextBox 7"/>
          <p:cNvSpPr txBox="1"/>
          <p:nvPr/>
        </p:nvSpPr>
        <p:spPr>
          <a:xfrm>
            <a:off x="228600" y="381000"/>
            <a:ext cx="11734800" cy="4524315"/>
          </a:xfrm>
          <a:prstGeom prst="rect">
            <a:avLst/>
          </a:prstGeom>
          <a:noFill/>
        </p:spPr>
        <p:txBody>
          <a:bodyPr wrap="square" rtlCol="0">
            <a:spAutoFit/>
          </a:bodyPr>
          <a:lstStyle/>
          <a:p>
            <a:pPr algn="r" rtl="1"/>
            <a:r>
              <a:rPr lang="ar-EG" sz="3200" b="1" dirty="0">
                <a:solidFill>
                  <a:srgbClr val="FFFFFF"/>
                </a:solidFill>
              </a:rPr>
              <a:t>يوضح كيف تحترق الفيروسات المعدية بتغيرها الذي هو تدهور وهذا ما نتمنى ان يحدث </a:t>
            </a:r>
            <a:r>
              <a:rPr lang="ar-EG" sz="3200" b="1" dirty="0" err="1">
                <a:solidFill>
                  <a:srgbClr val="FFFFFF"/>
                </a:solidFill>
              </a:rPr>
              <a:t>لكوفيد</a:t>
            </a:r>
            <a:r>
              <a:rPr lang="ar-EG" sz="3200" b="1" dirty="0">
                <a:solidFill>
                  <a:srgbClr val="FFFFFF"/>
                </a:solidFill>
              </a:rPr>
              <a:t> وبسرعة </a:t>
            </a:r>
          </a:p>
          <a:p>
            <a:pPr algn="r" rtl="1"/>
            <a:r>
              <a:rPr lang="ar-EG" sz="3200" b="1" dirty="0">
                <a:solidFill>
                  <a:srgbClr val="FFFFFF"/>
                </a:solidFill>
              </a:rPr>
              <a:t>فكما قلت تغير جينات الفيروسات حتى لو بالنسبة لنا تصبح معدية ومضر او قاتلة ولكن من وجهة النظر </a:t>
            </a:r>
            <a:r>
              <a:rPr lang="ar-EG" sz="3200" b="1" dirty="0" smtClean="0">
                <a:solidFill>
                  <a:srgbClr val="FFFFFF"/>
                </a:solidFill>
              </a:rPr>
              <a:t>الوظيفية والجينية </a:t>
            </a:r>
            <a:r>
              <a:rPr lang="ar-EG" sz="3200" b="1" dirty="0">
                <a:solidFill>
                  <a:srgbClr val="FFFFFF"/>
                </a:solidFill>
              </a:rPr>
              <a:t>هذا ليس تطور بل تدهور وخسارة جينية </a:t>
            </a:r>
            <a:r>
              <a:rPr lang="ar-EG" sz="3200" b="1" dirty="0" smtClean="0">
                <a:solidFill>
                  <a:srgbClr val="FFFFFF"/>
                </a:solidFill>
              </a:rPr>
              <a:t>للفيروس تجعله </a:t>
            </a:r>
            <a:r>
              <a:rPr lang="ar-EG" sz="3200" b="1" dirty="0">
                <a:solidFill>
                  <a:srgbClr val="FFFFFF"/>
                </a:solidFill>
              </a:rPr>
              <a:t>لا يستمر </a:t>
            </a:r>
            <a:r>
              <a:rPr lang="ar-EG" sz="3200" b="1" dirty="0" smtClean="0">
                <a:solidFill>
                  <a:srgbClr val="FFFFFF"/>
                </a:solidFill>
              </a:rPr>
              <a:t>متأقلم </a:t>
            </a:r>
            <a:r>
              <a:rPr lang="ar-EG" sz="3200" b="1" dirty="0">
                <a:solidFill>
                  <a:srgbClr val="FFFFFF"/>
                </a:solidFill>
              </a:rPr>
              <a:t>مع العائل الذي يستفاد منه </a:t>
            </a:r>
            <a:r>
              <a:rPr lang="ar-EG" sz="3200" b="1" dirty="0" err="1">
                <a:solidFill>
                  <a:srgbClr val="FFFFFF"/>
                </a:solidFill>
              </a:rPr>
              <a:t>ويفيده</a:t>
            </a:r>
            <a:r>
              <a:rPr lang="ar-EG" sz="3200" b="1" dirty="0">
                <a:solidFill>
                  <a:srgbClr val="FFFFFF"/>
                </a:solidFill>
              </a:rPr>
              <a:t> بل يصبح مضر وبعد هذا باستمرار التغير أي التدهور لا يستطيع ان ينجو ثم يندثر ولا يتغير </a:t>
            </a:r>
            <a:r>
              <a:rPr lang="ar-EG" sz="3200" b="1" dirty="0" smtClean="0">
                <a:solidFill>
                  <a:srgbClr val="FFFFFF"/>
                </a:solidFill>
              </a:rPr>
              <a:t>لأي </a:t>
            </a:r>
            <a:r>
              <a:rPr lang="ar-EG" sz="3200" b="1" dirty="0">
                <a:solidFill>
                  <a:srgbClr val="FFFFFF"/>
                </a:solidFill>
              </a:rPr>
              <a:t>شيء اخر. </a:t>
            </a:r>
            <a:r>
              <a:rPr lang="ar-EG" sz="3200" b="1" dirty="0" err="1">
                <a:solidFill>
                  <a:srgbClr val="FFFFFF"/>
                </a:solidFill>
              </a:rPr>
              <a:t>فالكورونا</a:t>
            </a:r>
            <a:r>
              <a:rPr lang="ar-EG" sz="3200" b="1" dirty="0">
                <a:solidFill>
                  <a:srgbClr val="FFFFFF"/>
                </a:solidFill>
              </a:rPr>
              <a:t> دليل على التدهور وخطا التطور. </a:t>
            </a:r>
          </a:p>
          <a:p>
            <a:pPr algn="r" rtl="1"/>
            <a:r>
              <a:rPr lang="ar-EG" sz="3200" b="1" dirty="0">
                <a:solidFill>
                  <a:srgbClr val="FFFFFF"/>
                </a:solidFill>
              </a:rPr>
              <a:t>كل هذا كما قلت انا اتغاضى عن ان احتمالية ان </a:t>
            </a:r>
            <a:r>
              <a:rPr lang="ar-EG" sz="3200" b="1" dirty="0" err="1">
                <a:solidFill>
                  <a:srgbClr val="FFFFFF"/>
                </a:solidFill>
              </a:rPr>
              <a:t>كوفيد</a:t>
            </a:r>
            <a:r>
              <a:rPr lang="ar-EG" sz="3200" b="1" dirty="0">
                <a:solidFill>
                  <a:srgbClr val="FFFFFF"/>
                </a:solidFill>
              </a:rPr>
              <a:t> هو صناعة بشرية أصلا. </a:t>
            </a:r>
            <a:endParaRPr lang="ar-EG" sz="3200" b="1" dirty="0" smtClean="0">
              <a:solidFill>
                <a:srgbClr val="FFFFFF"/>
              </a:solidFill>
            </a:endParaRPr>
          </a:p>
          <a:p>
            <a:pPr algn="r" rtl="1"/>
            <a:r>
              <a:rPr lang="ar-EG" sz="3200" b="1" dirty="0" smtClean="0">
                <a:solidFill>
                  <a:srgbClr val="FFFFFF"/>
                </a:solidFill>
              </a:rPr>
              <a:t>من يريد التفصيل يرجع لموقع </a:t>
            </a:r>
            <a:endParaRPr lang="ar-EG" sz="3200" b="1" dirty="0">
              <a:solidFill>
                <a:srgbClr val="FFFFFF"/>
              </a:solidFill>
            </a:endParaRPr>
          </a:p>
        </p:txBody>
      </p:sp>
    </p:spTree>
    <p:extLst>
      <p:ext uri="{BB962C8B-B14F-4D97-AF65-F5344CB8AC3E}">
        <p14:creationId xmlns:p14="http://schemas.microsoft.com/office/powerpoint/2010/main" val="51864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3">
      <a:dk1>
        <a:srgbClr val="000078"/>
      </a:dk1>
      <a:lt1>
        <a:srgbClr val="000078"/>
      </a:lt1>
      <a:dk2>
        <a:srgbClr val="000078"/>
      </a:dk2>
      <a:lt2>
        <a:srgbClr val="000078"/>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14158</TotalTime>
  <Words>870</Words>
  <Application>Microsoft Office PowerPoint</Application>
  <PresentationFormat>Widescreen</PresentationFormat>
  <Paragraphs>34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Constantia</vt:lpstr>
      <vt:lpstr>Majalla UI</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dc:creator>
  <cp:lastModifiedBy>hol bible</cp:lastModifiedBy>
  <cp:revision>833</cp:revision>
  <dcterms:created xsi:type="dcterms:W3CDTF">2014-01-09T07:30:52Z</dcterms:created>
  <dcterms:modified xsi:type="dcterms:W3CDTF">2020-03-29T20:18:04Z</dcterms:modified>
</cp:coreProperties>
</file>